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84"/>
  </p:notesMasterIdLst>
  <p:handoutMasterIdLst>
    <p:handoutMasterId r:id="rId85"/>
  </p:handoutMasterIdLst>
  <p:sldIdLst>
    <p:sldId id="812" r:id="rId3"/>
    <p:sldId id="903" r:id="rId4"/>
    <p:sldId id="871" r:id="rId5"/>
    <p:sldId id="904" r:id="rId6"/>
    <p:sldId id="932" r:id="rId7"/>
    <p:sldId id="964" r:id="rId8"/>
    <p:sldId id="873" r:id="rId9"/>
    <p:sldId id="874" r:id="rId10"/>
    <p:sldId id="908" r:id="rId11"/>
    <p:sldId id="1043" r:id="rId12"/>
    <p:sldId id="1044" r:id="rId13"/>
    <p:sldId id="967" r:id="rId14"/>
    <p:sldId id="875" r:id="rId15"/>
    <p:sldId id="877" r:id="rId16"/>
    <p:sldId id="500" r:id="rId17"/>
    <p:sldId id="786" r:id="rId18"/>
    <p:sldId id="791" r:id="rId19"/>
    <p:sldId id="991" r:id="rId20"/>
    <p:sldId id="992" r:id="rId21"/>
    <p:sldId id="994" r:id="rId22"/>
    <p:sldId id="995" r:id="rId23"/>
    <p:sldId id="977" r:id="rId24"/>
    <p:sldId id="999" r:id="rId25"/>
    <p:sldId id="997" r:id="rId26"/>
    <p:sldId id="998" r:id="rId27"/>
    <p:sldId id="996" r:id="rId28"/>
    <p:sldId id="988" r:id="rId29"/>
    <p:sldId id="981" r:id="rId30"/>
    <p:sldId id="1041" r:id="rId31"/>
    <p:sldId id="1000" r:id="rId32"/>
    <p:sldId id="1001" r:id="rId33"/>
    <p:sldId id="989" r:id="rId34"/>
    <p:sldId id="1002" r:id="rId35"/>
    <p:sldId id="982" r:id="rId36"/>
    <p:sldId id="1003" r:id="rId37"/>
    <p:sldId id="1004" r:id="rId38"/>
    <p:sldId id="1005" r:id="rId39"/>
    <p:sldId id="1006" r:id="rId40"/>
    <p:sldId id="1007" r:id="rId41"/>
    <p:sldId id="1008" r:id="rId42"/>
    <p:sldId id="1010" r:id="rId43"/>
    <p:sldId id="1011" r:id="rId44"/>
    <p:sldId id="1012" r:id="rId45"/>
    <p:sldId id="1009" r:id="rId46"/>
    <p:sldId id="913" r:id="rId47"/>
    <p:sldId id="1013" r:id="rId48"/>
    <p:sldId id="1014" r:id="rId49"/>
    <p:sldId id="1015" r:id="rId50"/>
    <p:sldId id="1016" r:id="rId51"/>
    <p:sldId id="1017" r:id="rId52"/>
    <p:sldId id="1018" r:id="rId53"/>
    <p:sldId id="1019" r:id="rId54"/>
    <p:sldId id="1020" r:id="rId55"/>
    <p:sldId id="1021" r:id="rId56"/>
    <p:sldId id="914" r:id="rId57"/>
    <p:sldId id="1022" r:id="rId58"/>
    <p:sldId id="1023" r:id="rId59"/>
    <p:sldId id="1024" r:id="rId60"/>
    <p:sldId id="1025" r:id="rId61"/>
    <p:sldId id="1027" r:id="rId62"/>
    <p:sldId id="1026" r:id="rId63"/>
    <p:sldId id="1028" r:id="rId64"/>
    <p:sldId id="1029" r:id="rId65"/>
    <p:sldId id="1030" r:id="rId66"/>
    <p:sldId id="1031" r:id="rId67"/>
    <p:sldId id="1032" r:id="rId68"/>
    <p:sldId id="1033" r:id="rId69"/>
    <p:sldId id="1034" r:id="rId70"/>
    <p:sldId id="1035" r:id="rId71"/>
    <p:sldId id="1036" r:id="rId72"/>
    <p:sldId id="1037" r:id="rId73"/>
    <p:sldId id="1038" r:id="rId74"/>
    <p:sldId id="1039" r:id="rId75"/>
    <p:sldId id="976" r:id="rId76"/>
    <p:sldId id="883" r:id="rId77"/>
    <p:sldId id="946" r:id="rId78"/>
    <p:sldId id="947" r:id="rId79"/>
    <p:sldId id="948" r:id="rId80"/>
    <p:sldId id="1042" r:id="rId81"/>
    <p:sldId id="884" r:id="rId82"/>
    <p:sldId id="885" r:id="rId8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65"/>
    <a:srgbClr val="C0C0C4"/>
    <a:srgbClr val="678DC5"/>
    <a:srgbClr val="3E67A4"/>
    <a:srgbClr val="3E8DC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65453" autoAdjust="0"/>
  </p:normalViewPr>
  <p:slideViewPr>
    <p:cSldViewPr snapToGrid="0">
      <p:cViewPr varScale="1">
        <p:scale>
          <a:sx n="50" d="100"/>
          <a:sy n="50" d="100"/>
        </p:scale>
        <p:origin x="-16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36.xml"/><Relationship Id="rId18" Type="http://schemas.openxmlformats.org/officeDocument/2006/relationships/slide" Target="slides/slide41.xml"/><Relationship Id="rId26" Type="http://schemas.openxmlformats.org/officeDocument/2006/relationships/slide" Target="slides/slide51.xml"/><Relationship Id="rId39" Type="http://schemas.openxmlformats.org/officeDocument/2006/relationships/slide" Target="slides/slide65.xml"/><Relationship Id="rId21" Type="http://schemas.openxmlformats.org/officeDocument/2006/relationships/slide" Target="slides/slide46.xml"/><Relationship Id="rId34" Type="http://schemas.openxmlformats.org/officeDocument/2006/relationships/slide" Target="slides/slide60.xml"/><Relationship Id="rId42" Type="http://schemas.openxmlformats.org/officeDocument/2006/relationships/slide" Target="slides/slide68.xml"/><Relationship Id="rId47" Type="http://schemas.openxmlformats.org/officeDocument/2006/relationships/slide" Target="slides/slide73.xml"/><Relationship Id="rId50" Type="http://schemas.openxmlformats.org/officeDocument/2006/relationships/slide" Target="slides/slide77.xml"/><Relationship Id="rId7" Type="http://schemas.openxmlformats.org/officeDocument/2006/relationships/slide" Target="slides/slide30.xml"/><Relationship Id="rId2" Type="http://schemas.openxmlformats.org/officeDocument/2006/relationships/slide" Target="slides/slide23.xml"/><Relationship Id="rId16" Type="http://schemas.openxmlformats.org/officeDocument/2006/relationships/slide" Target="slides/slide39.xml"/><Relationship Id="rId29" Type="http://schemas.openxmlformats.org/officeDocument/2006/relationships/slide" Target="slides/slide54.xml"/><Relationship Id="rId11" Type="http://schemas.openxmlformats.org/officeDocument/2006/relationships/slide" Target="slides/slide34.xml"/><Relationship Id="rId24" Type="http://schemas.openxmlformats.org/officeDocument/2006/relationships/slide" Target="slides/slide49.xml"/><Relationship Id="rId32" Type="http://schemas.openxmlformats.org/officeDocument/2006/relationships/slide" Target="slides/slide58.xml"/><Relationship Id="rId37" Type="http://schemas.openxmlformats.org/officeDocument/2006/relationships/slide" Target="slides/slide63.xml"/><Relationship Id="rId40" Type="http://schemas.openxmlformats.org/officeDocument/2006/relationships/slide" Target="slides/slide66.xml"/><Relationship Id="rId45" Type="http://schemas.openxmlformats.org/officeDocument/2006/relationships/slide" Target="slides/slide71.xml"/><Relationship Id="rId5" Type="http://schemas.openxmlformats.org/officeDocument/2006/relationships/slide" Target="slides/slide28.xml"/><Relationship Id="rId15" Type="http://schemas.openxmlformats.org/officeDocument/2006/relationships/slide" Target="slides/slide38.xml"/><Relationship Id="rId23" Type="http://schemas.openxmlformats.org/officeDocument/2006/relationships/slide" Target="slides/slide48.xml"/><Relationship Id="rId28" Type="http://schemas.openxmlformats.org/officeDocument/2006/relationships/slide" Target="slides/slide53.xml"/><Relationship Id="rId36" Type="http://schemas.openxmlformats.org/officeDocument/2006/relationships/slide" Target="slides/slide62.xml"/><Relationship Id="rId49" Type="http://schemas.openxmlformats.org/officeDocument/2006/relationships/slide" Target="slides/slide76.xml"/><Relationship Id="rId10" Type="http://schemas.openxmlformats.org/officeDocument/2006/relationships/slide" Target="slides/slide33.xml"/><Relationship Id="rId19" Type="http://schemas.openxmlformats.org/officeDocument/2006/relationships/slide" Target="slides/slide42.xml"/><Relationship Id="rId31" Type="http://schemas.openxmlformats.org/officeDocument/2006/relationships/slide" Target="slides/slide57.xml"/><Relationship Id="rId44" Type="http://schemas.openxmlformats.org/officeDocument/2006/relationships/slide" Target="slides/slide70.xml"/><Relationship Id="rId52" Type="http://schemas.openxmlformats.org/officeDocument/2006/relationships/slide" Target="slides/slide79.xml"/><Relationship Id="rId4" Type="http://schemas.openxmlformats.org/officeDocument/2006/relationships/slide" Target="slides/slide27.xml"/><Relationship Id="rId9" Type="http://schemas.openxmlformats.org/officeDocument/2006/relationships/slide" Target="slides/slide32.xml"/><Relationship Id="rId14" Type="http://schemas.openxmlformats.org/officeDocument/2006/relationships/slide" Target="slides/slide37.xml"/><Relationship Id="rId22" Type="http://schemas.openxmlformats.org/officeDocument/2006/relationships/slide" Target="slides/slide47.xml"/><Relationship Id="rId27" Type="http://schemas.openxmlformats.org/officeDocument/2006/relationships/slide" Target="slides/slide52.xml"/><Relationship Id="rId30" Type="http://schemas.openxmlformats.org/officeDocument/2006/relationships/slide" Target="slides/slide56.xml"/><Relationship Id="rId35" Type="http://schemas.openxmlformats.org/officeDocument/2006/relationships/slide" Target="slides/slide61.xml"/><Relationship Id="rId43" Type="http://schemas.openxmlformats.org/officeDocument/2006/relationships/slide" Target="slides/slide69.xml"/><Relationship Id="rId48" Type="http://schemas.openxmlformats.org/officeDocument/2006/relationships/slide" Target="slides/slide75.xml"/><Relationship Id="rId8" Type="http://schemas.openxmlformats.org/officeDocument/2006/relationships/slide" Target="slides/slide31.xml"/><Relationship Id="rId51" Type="http://schemas.openxmlformats.org/officeDocument/2006/relationships/slide" Target="slides/slide78.xml"/><Relationship Id="rId3" Type="http://schemas.openxmlformats.org/officeDocument/2006/relationships/slide" Target="slides/slide26.xml"/><Relationship Id="rId12" Type="http://schemas.openxmlformats.org/officeDocument/2006/relationships/slide" Target="slides/slide35.xml"/><Relationship Id="rId17" Type="http://schemas.openxmlformats.org/officeDocument/2006/relationships/slide" Target="slides/slide40.xml"/><Relationship Id="rId25" Type="http://schemas.openxmlformats.org/officeDocument/2006/relationships/slide" Target="slides/slide50.xml"/><Relationship Id="rId33" Type="http://schemas.openxmlformats.org/officeDocument/2006/relationships/slide" Target="slides/slide59.xml"/><Relationship Id="rId38" Type="http://schemas.openxmlformats.org/officeDocument/2006/relationships/slide" Target="slides/slide64.xml"/><Relationship Id="rId46" Type="http://schemas.openxmlformats.org/officeDocument/2006/relationships/slide" Target="slides/slide72.xml"/><Relationship Id="rId20" Type="http://schemas.openxmlformats.org/officeDocument/2006/relationships/slide" Target="slides/slide44.xml"/><Relationship Id="rId41" Type="http://schemas.openxmlformats.org/officeDocument/2006/relationships/slide" Target="slides/slide67.xml"/><Relationship Id="rId1" Type="http://schemas.openxmlformats.org/officeDocument/2006/relationships/slide" Target="slides/slide22.xml"/><Relationship Id="rId6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400" dirty="0">
                <a:latin typeface="Arial" charset="0"/>
              </a:rPr>
              <a:t>Chapter 1: Routing Concepts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10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7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11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0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12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17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13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7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16DC-A265-4634-B8FE-A98AE819939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9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16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1: Dynamic Routing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1.1.1 - Router Functions</a:t>
            </a:r>
            <a:endParaRPr lang="en-US" b="0" dirty="0"/>
          </a:p>
          <a:p>
            <a:pPr>
              <a:buFontTx/>
              <a:buNone/>
            </a:pPr>
            <a:r>
              <a:rPr lang="en-US" b="0" dirty="0"/>
              <a:t>1.1.1.1 - Characteristics of a Network</a:t>
            </a:r>
          </a:p>
          <a:p>
            <a:pPr>
              <a:buFont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0962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1.1.1 - Router Functions</a:t>
            </a:r>
            <a:endParaRPr lang="en-US" b="0" dirty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dirty="0"/>
              <a:t>1.1.1.2</a:t>
            </a:r>
            <a:r>
              <a:rPr lang="en-US" b="0" baseline="0" dirty="0"/>
              <a:t> - Why Routing?</a:t>
            </a:r>
            <a:endParaRPr lang="en-US" b="0" dirty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/>
          </a:p>
          <a:p>
            <a:pPr>
              <a:buFont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772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63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1.1.1 - Router Functions</a:t>
            </a:r>
            <a:endParaRPr lang="en-US" b="0" dirty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dirty="0"/>
              <a:t>1.1.1.3 -</a:t>
            </a:r>
            <a:r>
              <a:rPr lang="en-US" b="0" baseline="0" dirty="0"/>
              <a:t> Routers are Computers</a:t>
            </a:r>
            <a:endParaRPr lang="en-US" b="0" dirty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/>
          </a:p>
          <a:p>
            <a:pPr>
              <a:buFont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3667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1.1.1 - Router Functions</a:t>
            </a:r>
            <a:endParaRPr lang="en-US" b="0" dirty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dirty="0"/>
              <a:t>1.1.1.3 -</a:t>
            </a:r>
            <a:r>
              <a:rPr lang="en-US" b="0" baseline="0" dirty="0"/>
              <a:t> Routers are Computers (cont.)</a:t>
            </a:r>
            <a:endParaRPr lang="en-US" b="0" dirty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/>
          </a:p>
          <a:p>
            <a:pPr>
              <a:buFont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3276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1.1.1 - Router Functions</a:t>
            </a:r>
            <a:endParaRPr lang="en-US" b="0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dirty="0"/>
              <a:t>1.1.1.3</a:t>
            </a:r>
            <a:r>
              <a:rPr lang="en-US" b="0" baseline="0" dirty="0"/>
              <a:t> - Routers are Computers</a:t>
            </a:r>
            <a:endParaRPr lang="en-US" b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1.1.1 - Router Functions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1.1.1.4 </a:t>
            </a:r>
            <a:r>
              <a:rPr lang="en-US" dirty="0">
                <a:latin typeface="Arial" charset="0"/>
              </a:rPr>
              <a:t>Routers Interconnect Networks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44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1.1.1 - Router Functions</a:t>
            </a:r>
            <a:endParaRPr lang="en-US" b="0" dirty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dirty="0"/>
              <a:t>1.1.1.5</a:t>
            </a:r>
            <a:r>
              <a:rPr lang="en-US" b="0" baseline="0" dirty="0"/>
              <a:t> Routers Choose Best Paths</a:t>
            </a:r>
            <a:endParaRPr lang="en-US" b="0" dirty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/>
          </a:p>
          <a:p>
            <a:pPr>
              <a:buFont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9952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1.1.1 - Router Functions</a:t>
            </a:r>
            <a:endParaRPr lang="en-US" b="0" dirty="0"/>
          </a:p>
          <a:p>
            <a:pPr>
              <a:buFontTx/>
              <a:buNone/>
            </a:pPr>
            <a:r>
              <a:rPr lang="en-US" b="0" dirty="0"/>
              <a:t>1.1.1.6 – Packet Forwarding Methods</a:t>
            </a:r>
          </a:p>
        </p:txBody>
      </p:sp>
    </p:spTree>
    <p:extLst>
      <p:ext uri="{BB962C8B-B14F-4D97-AF65-F5344CB8AC3E}">
        <p14:creationId xmlns:p14="http://schemas.microsoft.com/office/powerpoint/2010/main" val="3532750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1.1.2 – Connect Devices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1.1.2.1 - </a:t>
            </a:r>
            <a:r>
              <a:rPr lang="en-US" dirty="0">
                <a:latin typeface="Arial" charset="0"/>
              </a:rPr>
              <a:t>Connect to a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95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1.1.2 – Connect Devices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1.1.2.2 - Default Gateways</a:t>
            </a:r>
          </a:p>
        </p:txBody>
      </p:sp>
    </p:spTree>
    <p:extLst>
      <p:ext uri="{BB962C8B-B14F-4D97-AF65-F5344CB8AC3E}">
        <p14:creationId xmlns:p14="http://schemas.microsoft.com/office/powerpoint/2010/main" val="2099580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1.1.2 – Connect Devices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1.1.2.3 - </a:t>
            </a:r>
            <a:r>
              <a:rPr lang="en-US" dirty="0">
                <a:latin typeface="Arial" charset="0"/>
              </a:rPr>
              <a:t>Document Network Addressing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38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1.1.2 – Connect Devices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1.1.2.4 - </a:t>
            </a:r>
            <a:r>
              <a:rPr lang="en-US" dirty="0">
                <a:latin typeface="Arial" charset="0"/>
              </a:rPr>
              <a:t>Enable IP on a Host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97EDCD-494B-463B-94F5-50E6B57D71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 defTabSz="814388">
              <a:lnSpc>
                <a:spcPct val="90000"/>
              </a:lnSpc>
              <a:buNone/>
              <a:defRPr/>
            </a:pPr>
            <a:r>
              <a:rPr lang="en-US" sz="800" b="0" kern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Routing and Switching</a:t>
            </a:r>
            <a:r>
              <a:rPr lang="en-US" sz="800" b="0" kern="0" baseline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Essentials </a:t>
            </a:r>
            <a:r>
              <a:rPr lang="en-US" sz="800" b="0" kern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Planning Guide</a:t>
            </a:r>
          </a:p>
          <a:p>
            <a:pPr marL="0" indent="0" algn="l" defTabSz="814388">
              <a:lnSpc>
                <a:spcPct val="90000"/>
              </a:lnSpc>
              <a:buNone/>
              <a:defRPr/>
            </a:pP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1: Routing 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88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1.1.2 – Connect Devices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1.1.2.4 - </a:t>
            </a:r>
            <a:r>
              <a:rPr lang="en-US" dirty="0">
                <a:latin typeface="Arial" charset="0"/>
              </a:rPr>
              <a:t>Enable IP on a Host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35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1.1.2 – Connect Devices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1.1.2.4 - </a:t>
            </a:r>
            <a:r>
              <a:rPr lang="en-US" dirty="0">
                <a:latin typeface="Arial" charset="0"/>
              </a:rPr>
              <a:t>Enable IP on a Host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48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1.1.2 – Connect Devices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1.1.2.5 - </a:t>
            </a:r>
            <a:r>
              <a:rPr lang="en-US" dirty="0">
                <a:latin typeface="Arial" charset="0"/>
              </a:rPr>
              <a:t>Device LEDs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74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1.1.2 – Connect Devices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1.1.2.6 - </a:t>
            </a:r>
            <a:r>
              <a:rPr lang="en-US" b="0" dirty="0">
                <a:effectLst/>
              </a:rPr>
              <a:t>Console Access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78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1.1.2 – Connect Devices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1.1.2.7</a:t>
            </a:r>
            <a:r>
              <a:rPr lang="en-US" baseline="0" dirty="0"/>
              <a:t> - </a:t>
            </a:r>
            <a:r>
              <a:rPr lang="en-US" dirty="0">
                <a:latin typeface="Arial" charset="0"/>
              </a:rPr>
              <a:t>Enable IP on a Switch</a:t>
            </a:r>
          </a:p>
        </p:txBody>
      </p:sp>
    </p:spTree>
    <p:extLst>
      <p:ext uri="{BB962C8B-B14F-4D97-AF65-F5344CB8AC3E}">
        <p14:creationId xmlns:p14="http://schemas.microsoft.com/office/powerpoint/2010/main" val="1168085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1.1.3 – Router Operation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1.1.3.1 - </a:t>
            </a:r>
            <a:r>
              <a:rPr lang="en-US" dirty="0">
                <a:latin typeface="Arial" charset="0"/>
              </a:rPr>
              <a:t>Configure Router Basic Settings 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587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1.1.3 – Router Operation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1.1.3.2 - Configure an IPv4 Router Interface</a:t>
            </a:r>
          </a:p>
        </p:txBody>
      </p:sp>
    </p:spTree>
    <p:extLst>
      <p:ext uri="{BB962C8B-B14F-4D97-AF65-F5344CB8AC3E}">
        <p14:creationId xmlns:p14="http://schemas.microsoft.com/office/powerpoint/2010/main" val="2506751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1.1.3 – Router Operation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1.1.3.3 - Configure an IPv6 Router Interface</a:t>
            </a:r>
          </a:p>
        </p:txBody>
      </p:sp>
    </p:spTree>
    <p:extLst>
      <p:ext uri="{BB962C8B-B14F-4D97-AF65-F5344CB8AC3E}">
        <p14:creationId xmlns:p14="http://schemas.microsoft.com/office/powerpoint/2010/main" val="31856147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1.1.3 – Router Operation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1.1.3.3</a:t>
            </a:r>
            <a:r>
              <a:rPr lang="en-US" baseline="0" dirty="0"/>
              <a:t> - </a:t>
            </a:r>
            <a:r>
              <a:rPr lang="en-US" dirty="0"/>
              <a:t>Configure an IPv6 Router Interface (cont.)</a:t>
            </a:r>
          </a:p>
        </p:txBody>
      </p:sp>
    </p:spTree>
    <p:extLst>
      <p:ext uri="{BB962C8B-B14F-4D97-AF65-F5344CB8AC3E}">
        <p14:creationId xmlns:p14="http://schemas.microsoft.com/office/powerpoint/2010/main" val="26037369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1.1.3 – Router Operation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1.1.3.4</a:t>
            </a:r>
            <a:r>
              <a:rPr lang="en-US" baseline="0" dirty="0"/>
              <a:t> - </a:t>
            </a:r>
            <a:r>
              <a:rPr lang="en-US" dirty="0"/>
              <a:t>Configure an IPv4 Loopback Interface</a:t>
            </a:r>
          </a:p>
        </p:txBody>
      </p:sp>
    </p:spTree>
    <p:extLst>
      <p:ext uri="{BB962C8B-B14F-4D97-AF65-F5344CB8AC3E}">
        <p14:creationId xmlns:p14="http://schemas.microsoft.com/office/powerpoint/2010/main" val="76826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1199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1.1.4 – Verify Connectivity of Directly Connected Networks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1.1.4.1 - Verify Interface Settings</a:t>
            </a:r>
          </a:p>
        </p:txBody>
      </p:sp>
    </p:spTree>
    <p:extLst>
      <p:ext uri="{BB962C8B-B14F-4D97-AF65-F5344CB8AC3E}">
        <p14:creationId xmlns:p14="http://schemas.microsoft.com/office/powerpoint/2010/main" val="2314998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1.1.4 – Verify Connectivity of Directly Connected Networks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1.1.4.1 - Verify Interface Settings (cont.)</a:t>
            </a:r>
          </a:p>
        </p:txBody>
      </p:sp>
    </p:spTree>
    <p:extLst>
      <p:ext uri="{BB962C8B-B14F-4D97-AF65-F5344CB8AC3E}">
        <p14:creationId xmlns:p14="http://schemas.microsoft.com/office/powerpoint/2010/main" val="16224604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1.1.4 – Verify Connectivity of Directly Connected Networks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1.1.4.2 - Verify IPv6 Interface Settings</a:t>
            </a:r>
          </a:p>
        </p:txBody>
      </p:sp>
    </p:spTree>
    <p:extLst>
      <p:ext uri="{BB962C8B-B14F-4D97-AF65-F5344CB8AC3E}">
        <p14:creationId xmlns:p14="http://schemas.microsoft.com/office/powerpoint/2010/main" val="35701645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1.1.4 – Verify Connectivity of Directly Connected Networks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0" baseline="0" dirty="0"/>
              <a:t>1.1.4.3 - Filter Show Command Output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771794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1.1 - Router</a:t>
            </a:r>
            <a:r>
              <a:rPr lang="en-US" b="0" baseline="0" dirty="0"/>
              <a:t> Initial Configuration</a:t>
            </a:r>
          </a:p>
          <a:p>
            <a:pPr>
              <a:buFontTx/>
              <a:buNone/>
            </a:pPr>
            <a:r>
              <a:rPr lang="en-US" b="0" baseline="0" dirty="0"/>
              <a:t>1.1.4 – Verify Connectivity of Directly Connected Networks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1.1.4.4</a:t>
            </a:r>
            <a:r>
              <a:rPr lang="en-US" baseline="0" dirty="0"/>
              <a:t> - </a:t>
            </a:r>
            <a:r>
              <a:rPr lang="en-US" dirty="0"/>
              <a:t>Command History Feature</a:t>
            </a:r>
          </a:p>
        </p:txBody>
      </p:sp>
    </p:spTree>
    <p:extLst>
      <p:ext uri="{BB962C8B-B14F-4D97-AF65-F5344CB8AC3E}">
        <p14:creationId xmlns:p14="http://schemas.microsoft.com/office/powerpoint/2010/main" val="6965359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b="0" dirty="0"/>
              <a:t>1.2</a:t>
            </a:r>
            <a:r>
              <a:rPr lang="en-GB" b="0" baseline="0" dirty="0"/>
              <a:t> - Routing Decisions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1962705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b="0" dirty="0"/>
              <a:t>1.2</a:t>
            </a:r>
            <a:r>
              <a:rPr lang="en-GB" b="0" baseline="0" dirty="0"/>
              <a:t> - Routing Decisions</a:t>
            </a:r>
          </a:p>
          <a:p>
            <a:pPr>
              <a:buFontTx/>
              <a:buNone/>
            </a:pPr>
            <a:r>
              <a:rPr lang="en-GB" b="0" baseline="0" dirty="0"/>
              <a:t>1.2.1 – Switching Packets Between Networks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1.2.1.1 - Router Switching Function</a:t>
            </a:r>
          </a:p>
        </p:txBody>
      </p:sp>
    </p:spTree>
    <p:extLst>
      <p:ext uri="{BB962C8B-B14F-4D97-AF65-F5344CB8AC3E}">
        <p14:creationId xmlns:p14="http://schemas.microsoft.com/office/powerpoint/2010/main" val="15849565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b="0" dirty="0"/>
              <a:t>1.2</a:t>
            </a:r>
            <a:r>
              <a:rPr lang="en-GB" b="0" baseline="0" dirty="0"/>
              <a:t> - Routing Decisions</a:t>
            </a:r>
          </a:p>
          <a:p>
            <a:pPr>
              <a:buFontTx/>
              <a:buNone/>
            </a:pPr>
            <a:r>
              <a:rPr lang="en-GB" b="0" baseline="0" dirty="0"/>
              <a:t>1.2.1 – Switching Packets Between Networks</a:t>
            </a:r>
          </a:p>
          <a:p>
            <a:pPr>
              <a:buFontTx/>
              <a:buNone/>
            </a:pPr>
            <a:r>
              <a:rPr lang="en-US" dirty="0"/>
              <a:t>1.2.1.2 - Send a Packet</a:t>
            </a:r>
          </a:p>
        </p:txBody>
      </p:sp>
    </p:spTree>
    <p:extLst>
      <p:ext uri="{BB962C8B-B14F-4D97-AF65-F5344CB8AC3E}">
        <p14:creationId xmlns:p14="http://schemas.microsoft.com/office/powerpoint/2010/main" val="32617999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b="0" dirty="0"/>
              <a:t>1.2</a:t>
            </a:r>
            <a:r>
              <a:rPr lang="en-GB" b="0" baseline="0" dirty="0"/>
              <a:t> - Routing Decisions</a:t>
            </a:r>
          </a:p>
          <a:p>
            <a:pPr>
              <a:buFontTx/>
              <a:buNone/>
            </a:pPr>
            <a:r>
              <a:rPr lang="en-GB" b="0" baseline="0" dirty="0"/>
              <a:t>1.2.1 – Switching Packets Between Networks</a:t>
            </a:r>
          </a:p>
          <a:p>
            <a:pPr>
              <a:buFontTx/>
              <a:buNone/>
            </a:pPr>
            <a:r>
              <a:rPr lang="en-US" dirty="0"/>
              <a:t>1.2.1.3 - Forward to Next Hop</a:t>
            </a:r>
          </a:p>
        </p:txBody>
      </p:sp>
    </p:spTree>
    <p:extLst>
      <p:ext uri="{BB962C8B-B14F-4D97-AF65-F5344CB8AC3E}">
        <p14:creationId xmlns:p14="http://schemas.microsoft.com/office/powerpoint/2010/main" val="23321737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b="0" dirty="0"/>
              <a:t>1.2</a:t>
            </a:r>
            <a:r>
              <a:rPr lang="en-GB" b="0" baseline="0" dirty="0"/>
              <a:t> - Routing Decisions</a:t>
            </a:r>
          </a:p>
          <a:p>
            <a:pPr>
              <a:buFontTx/>
              <a:buNone/>
            </a:pPr>
            <a:r>
              <a:rPr lang="en-GB" b="0" baseline="0" dirty="0"/>
              <a:t>1.2.1 – Switching Packets Between Networks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1.2.1.4 - Packet Routing</a:t>
            </a:r>
          </a:p>
        </p:txBody>
      </p:sp>
    </p:spTree>
    <p:extLst>
      <p:ext uri="{BB962C8B-B14F-4D97-AF65-F5344CB8AC3E}">
        <p14:creationId xmlns:p14="http://schemas.microsoft.com/office/powerpoint/2010/main" val="72401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5511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b="0" dirty="0"/>
              <a:t>1.2</a:t>
            </a:r>
            <a:r>
              <a:rPr lang="en-GB" b="0" baseline="0" dirty="0"/>
              <a:t> - Routing Decisions</a:t>
            </a:r>
          </a:p>
          <a:p>
            <a:pPr>
              <a:buFontTx/>
              <a:buNone/>
            </a:pPr>
            <a:r>
              <a:rPr lang="en-GB" b="0" baseline="0" dirty="0"/>
              <a:t>1.2.1 – Switching Packets Between Networks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1.2.1.5 - Reach the Destination</a:t>
            </a:r>
          </a:p>
        </p:txBody>
      </p:sp>
    </p:spTree>
    <p:extLst>
      <p:ext uri="{BB962C8B-B14F-4D97-AF65-F5344CB8AC3E}">
        <p14:creationId xmlns:p14="http://schemas.microsoft.com/office/powerpoint/2010/main" val="41425034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b="0" dirty="0"/>
              <a:t>1.2</a:t>
            </a:r>
            <a:r>
              <a:rPr lang="en-GB" b="0" baseline="0" dirty="0"/>
              <a:t> - Routing Decisions</a:t>
            </a:r>
          </a:p>
          <a:p>
            <a:pPr>
              <a:buFontTx/>
              <a:buNone/>
            </a:pPr>
            <a:r>
              <a:rPr lang="en-GB" b="0" baseline="0" dirty="0"/>
              <a:t>1.2.2 – Path Determination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1.2.2.1 - Routing Decisions</a:t>
            </a:r>
          </a:p>
        </p:txBody>
      </p:sp>
    </p:spTree>
    <p:extLst>
      <p:ext uri="{BB962C8B-B14F-4D97-AF65-F5344CB8AC3E}">
        <p14:creationId xmlns:p14="http://schemas.microsoft.com/office/powerpoint/2010/main" val="23647617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b="0" dirty="0"/>
              <a:t>1.2</a:t>
            </a:r>
            <a:r>
              <a:rPr lang="en-GB" b="0" baseline="0" dirty="0"/>
              <a:t> - Routing Decisions</a:t>
            </a:r>
          </a:p>
          <a:p>
            <a:pPr>
              <a:buFontTx/>
              <a:buNone/>
            </a:pPr>
            <a:r>
              <a:rPr lang="en-GB" b="0" baseline="0" dirty="0"/>
              <a:t>1.2.2 – Path Determination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1.2.2.2 - Best Path</a:t>
            </a:r>
          </a:p>
        </p:txBody>
      </p:sp>
    </p:spTree>
    <p:extLst>
      <p:ext uri="{BB962C8B-B14F-4D97-AF65-F5344CB8AC3E}">
        <p14:creationId xmlns:p14="http://schemas.microsoft.com/office/powerpoint/2010/main" val="102213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b="0" dirty="0"/>
              <a:t>1.2</a:t>
            </a:r>
            <a:r>
              <a:rPr lang="en-GB" b="0" baseline="0" dirty="0"/>
              <a:t> - Routing Decisions</a:t>
            </a:r>
          </a:p>
          <a:p>
            <a:pPr>
              <a:buFontTx/>
              <a:buNone/>
            </a:pPr>
            <a:r>
              <a:rPr lang="en-GB" b="0" baseline="0" dirty="0"/>
              <a:t>1.2.2 – Path Determination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1.2.2.3 - </a:t>
            </a:r>
            <a:r>
              <a:rPr lang="en-US" dirty="0">
                <a:latin typeface="Arial" charset="0"/>
              </a:rPr>
              <a:t>Load Balancing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529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GB" b="0" dirty="0"/>
              <a:t>1.2</a:t>
            </a:r>
            <a:r>
              <a:rPr lang="en-GB" b="0" baseline="0" dirty="0"/>
              <a:t> - Routing Decisions</a:t>
            </a:r>
          </a:p>
          <a:p>
            <a:pPr>
              <a:buFontTx/>
              <a:buNone/>
            </a:pPr>
            <a:r>
              <a:rPr lang="en-GB" b="0" baseline="0" dirty="0"/>
              <a:t>1.2.2 – Path Determination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1.2.2.4 - Administrative Distance</a:t>
            </a:r>
          </a:p>
        </p:txBody>
      </p:sp>
    </p:spTree>
    <p:extLst>
      <p:ext uri="{BB962C8B-B14F-4D97-AF65-F5344CB8AC3E}">
        <p14:creationId xmlns:p14="http://schemas.microsoft.com/office/powerpoint/2010/main" val="41850365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880804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1.3.1 – Analyze the Routing Table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1.3.1.1 - The Routing Table</a:t>
            </a:r>
          </a:p>
        </p:txBody>
      </p:sp>
    </p:spTree>
    <p:extLst>
      <p:ext uri="{BB962C8B-B14F-4D97-AF65-F5344CB8AC3E}">
        <p14:creationId xmlns:p14="http://schemas.microsoft.com/office/powerpoint/2010/main" val="17778763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1.3.1 – Analyze the Routing Table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1.3.1.2 - Routing Table Sources</a:t>
            </a:r>
          </a:p>
        </p:txBody>
      </p:sp>
    </p:spTree>
    <p:extLst>
      <p:ext uri="{BB962C8B-B14F-4D97-AF65-F5344CB8AC3E}">
        <p14:creationId xmlns:p14="http://schemas.microsoft.com/office/powerpoint/2010/main" val="22167485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1.3.1 – Analyze the Routing Table</a:t>
            </a: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1.3.1.2 - </a:t>
            </a:r>
            <a:r>
              <a:rPr lang="en-US" b="0" dirty="0"/>
              <a:t>Routing Table Sources (cont.)</a:t>
            </a: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459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1.3.1 – Analyze the Routing Table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1.3.1.3 - Remote Network Routing Entries</a:t>
            </a:r>
          </a:p>
        </p:txBody>
      </p:sp>
    </p:spTree>
    <p:extLst>
      <p:ext uri="{BB962C8B-B14F-4D97-AF65-F5344CB8AC3E}">
        <p14:creationId xmlns:p14="http://schemas.microsoft.com/office/powerpoint/2010/main" val="357518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6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8919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1.3.2 –</a:t>
            </a:r>
            <a:r>
              <a:rPr lang="en-US" baseline="0" dirty="0"/>
              <a:t> Directly Connected Routes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1.3.2.1 - Directly Connected Interfaces</a:t>
            </a:r>
          </a:p>
        </p:txBody>
      </p:sp>
    </p:spTree>
    <p:extLst>
      <p:ext uri="{BB962C8B-B14F-4D97-AF65-F5344CB8AC3E}">
        <p14:creationId xmlns:p14="http://schemas.microsoft.com/office/powerpoint/2010/main" val="20775041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1.3.2 –</a:t>
            </a:r>
            <a:r>
              <a:rPr lang="en-US" baseline="0" dirty="0"/>
              <a:t> Directly Connected Routes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1.3.2.2 - </a:t>
            </a:r>
            <a:r>
              <a:rPr lang="en-US" b="0" dirty="0"/>
              <a:t>Directly Connected Routing Table Entries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620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1.3.2 –</a:t>
            </a:r>
            <a:r>
              <a:rPr lang="en-US" baseline="0" dirty="0"/>
              <a:t> Directly Connected Routes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1.3.2.3 - Directly Connected Example</a:t>
            </a:r>
          </a:p>
        </p:txBody>
      </p:sp>
    </p:spTree>
    <p:extLst>
      <p:ext uri="{BB962C8B-B14F-4D97-AF65-F5344CB8AC3E}">
        <p14:creationId xmlns:p14="http://schemas.microsoft.com/office/powerpoint/2010/main" val="38287688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1.3.2 –</a:t>
            </a:r>
            <a:r>
              <a:rPr lang="en-US" baseline="0" dirty="0"/>
              <a:t> Directly Connected Routes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1.3.2.4 - </a:t>
            </a:r>
            <a:r>
              <a:rPr lang="en-US" b="0" dirty="0"/>
              <a:t>Directly Connected IPv6 Example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51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1.3.3</a:t>
            </a:r>
            <a:r>
              <a:rPr lang="en-US" baseline="0" dirty="0"/>
              <a:t> - Statically Learned Routes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1.3.3.1 - Static Routes</a:t>
            </a:r>
          </a:p>
        </p:txBody>
      </p:sp>
    </p:spTree>
    <p:extLst>
      <p:ext uri="{BB962C8B-B14F-4D97-AF65-F5344CB8AC3E}">
        <p14:creationId xmlns:p14="http://schemas.microsoft.com/office/powerpoint/2010/main" val="39292420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1.3.3</a:t>
            </a:r>
            <a:r>
              <a:rPr lang="en-US" baseline="0" dirty="0"/>
              <a:t> - Statically Learned Routes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1.3.3.2 - Static Route Example</a:t>
            </a:r>
          </a:p>
        </p:txBody>
      </p:sp>
    </p:spTree>
    <p:extLst>
      <p:ext uri="{BB962C8B-B14F-4D97-AF65-F5344CB8AC3E}">
        <p14:creationId xmlns:p14="http://schemas.microsoft.com/office/powerpoint/2010/main" val="302872296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1.3.3</a:t>
            </a:r>
            <a:r>
              <a:rPr lang="en-US" baseline="0" dirty="0"/>
              <a:t> - Statically Learned Routes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1.3.3.2 - Static Route Example (cont.)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056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1.3.3</a:t>
            </a:r>
            <a:r>
              <a:rPr lang="en-US" baseline="0" dirty="0"/>
              <a:t> - Statically Learned Routes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1.3.3.3 - Static IPv6 Route Examples</a:t>
            </a:r>
          </a:p>
        </p:txBody>
      </p:sp>
    </p:spTree>
    <p:extLst>
      <p:ext uri="{BB962C8B-B14F-4D97-AF65-F5344CB8AC3E}">
        <p14:creationId xmlns:p14="http://schemas.microsoft.com/office/powerpoint/2010/main" val="32980183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1.3.3</a:t>
            </a:r>
            <a:r>
              <a:rPr lang="en-US" baseline="0" dirty="0"/>
              <a:t> - Statically Learned Routes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1.3.3.3 - Static IPv6 Route Examples (cont.)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036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1.3.4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1.3.4.1 - Dynamic Routing</a:t>
            </a:r>
          </a:p>
        </p:txBody>
      </p:sp>
    </p:spTree>
    <p:extLst>
      <p:ext uri="{BB962C8B-B14F-4D97-AF65-F5344CB8AC3E}">
        <p14:creationId xmlns:p14="http://schemas.microsoft.com/office/powerpoint/2010/main" val="204047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7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40044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1.3.4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1.3.4.2 - IPv4 Routing Protocols </a:t>
            </a:r>
          </a:p>
        </p:txBody>
      </p:sp>
    </p:spTree>
    <p:extLst>
      <p:ext uri="{BB962C8B-B14F-4D97-AF65-F5344CB8AC3E}">
        <p14:creationId xmlns:p14="http://schemas.microsoft.com/office/powerpoint/2010/main" val="76232428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1.3.4 – Dynamic Routing Protocols</a:t>
            </a: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1.3.4.3 -</a:t>
            </a:r>
            <a:r>
              <a:rPr lang="en-US" baseline="0" dirty="0"/>
              <a:t> </a:t>
            </a:r>
            <a:r>
              <a:rPr lang="en-US" b="0" dirty="0"/>
              <a:t>IPv4 Dynamic Routing Examples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45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1.3.4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1.3.4.4 - IPv6 Routing Protocols</a:t>
            </a:r>
          </a:p>
        </p:txBody>
      </p:sp>
    </p:spTree>
    <p:extLst>
      <p:ext uri="{BB962C8B-B14F-4D97-AF65-F5344CB8AC3E}">
        <p14:creationId xmlns:p14="http://schemas.microsoft.com/office/powerpoint/2010/main" val="345879425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 – Router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1.3.4 – Dynamic Routing Protocols</a:t>
            </a:r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1.3.4.5 - </a:t>
            </a:r>
            <a:r>
              <a:rPr lang="en-US" b="0" dirty="0"/>
              <a:t>IPv6 Dynamic Routing Examples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912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825558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- </a:t>
            </a:r>
            <a:r>
              <a:rPr lang="en-US" dirty="0">
                <a:latin typeface="Arial" charset="0"/>
              </a:rPr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289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76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77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78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616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79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4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7150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3B40C-7774-46A0-8FD7-D0857136B166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3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Chapter 6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Chapter 6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zvihHxrfz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cisco.com/en/US/docs/routers/access/1900/software/configuration/guide/routconf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netacad.com/group/communities/ccna-blo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4384" y="800403"/>
            <a:ext cx="6788150" cy="10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0" indent="0" algn="l" defTabSz="81438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None/>
              <a:defRPr sz="2000" b="1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 kern="0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Instructor Materials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Chapter 1: Routing Concepts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50" y="4672012"/>
            <a:ext cx="4103688" cy="106181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CCNA Routing and Switching</a:t>
            </a:r>
          </a:p>
          <a:p>
            <a:pPr eaLnBrk="1" hangingPunct="1"/>
            <a:r>
              <a:rPr lang="en-US" dirty="0">
                <a:latin typeface="Arial" charset="0"/>
              </a:rPr>
              <a:t>Routing and Switching Essentials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411087" y="3544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1: Best Practices (Cont.)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28600" y="1302603"/>
            <a:ext cx="8577072" cy="4965192"/>
          </a:xfrm>
          <a:prstGeom prst="rect">
            <a:avLst/>
          </a:prstGeom>
        </p:spPr>
        <p:txBody>
          <a:bodyPr/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3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2000" dirty="0"/>
              <a:t>Section 1.1 (cont.)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2000" dirty="0"/>
              <a:t>Make sure students are clear on what role a router plays in a network:</a:t>
            </a:r>
          </a:p>
          <a:p>
            <a:pPr marL="1257300" lvl="2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CA" sz="1600" dirty="0"/>
              <a:t> To determine best path for packets </a:t>
            </a:r>
          </a:p>
          <a:p>
            <a:pPr marL="1257300" lvl="2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CA" sz="1600" dirty="0"/>
              <a:t> To forward packets toward their destination</a:t>
            </a:r>
          </a:p>
          <a:p>
            <a:pPr marL="1257300" lvl="2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CA" sz="1600" dirty="0"/>
              <a:t> To interconnect networks</a:t>
            </a:r>
          </a:p>
          <a:p>
            <a:pPr marL="579438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2000" dirty="0"/>
              <a:t>Discuss </a:t>
            </a:r>
            <a:r>
              <a:rPr lang="en-US" sz="2000" dirty="0"/>
              <a:t>the three packet-forwarding mechanisms that routers use. Stressing that Cisco Express Forwarding (CEF) is the most recent and preferred method</a:t>
            </a:r>
          </a:p>
          <a:p>
            <a:pPr marL="579438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/>
              <a:t>Ask students what addresses are required in order to connect to a network. And how they are assigned. IP address, subnet mask or prefix, and default gateway.</a:t>
            </a:r>
          </a:p>
          <a:p>
            <a:pPr marL="579438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/>
              <a:t>Review basic configuration of a router and commands to verify configuration.</a:t>
            </a:r>
          </a:p>
          <a:p>
            <a:pPr marL="579438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/>
              <a:t>The show command can be filtered for specific parameters to reduce the amount of output  by using the pipe (|) character after the show.</a:t>
            </a:r>
          </a:p>
          <a:p>
            <a:pPr marL="1139825" lvl="2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Show </a:t>
            </a:r>
            <a:r>
              <a:rPr lang="en-US" sz="1600" dirty="0" err="1"/>
              <a:t>ip</a:t>
            </a:r>
            <a:r>
              <a:rPr lang="en-US" sz="1600" dirty="0"/>
              <a:t> interface brief | exclude unassigned</a:t>
            </a:r>
          </a:p>
          <a:p>
            <a:pPr marL="1139825" lvl="2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Show running </a:t>
            </a:r>
            <a:r>
              <a:rPr lang="en-US" sz="1600" dirty="0" err="1"/>
              <a:t>config</a:t>
            </a:r>
            <a:r>
              <a:rPr lang="en-US" sz="1600" dirty="0"/>
              <a:t> | section line </a:t>
            </a:r>
            <a:r>
              <a:rPr lang="en-US" sz="1600" dirty="0" err="1"/>
              <a:t>vty</a:t>
            </a:r>
            <a:endParaRPr lang="en-US" sz="1600" dirty="0"/>
          </a:p>
          <a:p>
            <a:pPr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484156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411087" y="3544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1: Best Practices (Cont.)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28600" y="1344167"/>
            <a:ext cx="8577072" cy="6511359"/>
          </a:xfrm>
          <a:prstGeom prst="rect">
            <a:avLst/>
          </a:prstGeom>
        </p:spPr>
        <p:txBody>
          <a:bodyPr/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3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CA" sz="2000" dirty="0"/>
              <a:t>Section 1.2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2000" dirty="0"/>
              <a:t>Review encapsulation and de-encapsulation of packets. Encourage students to test their understanding using activity 1.2.1.6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2000" dirty="0"/>
              <a:t>Discuss Metrics and how the </a:t>
            </a:r>
            <a:r>
              <a:rPr lang="en-US" sz="2000" dirty="0"/>
              <a:t>best path is selected by a routing protocol based on the value or metric it uses to determine the distance to reach a network. 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	Have students evaluate different paths to a local destination </a:t>
            </a:r>
            <a:r>
              <a:rPr lang="en-US" sz="1600" dirty="0" err="1"/>
              <a:t>eg</a:t>
            </a:r>
            <a:r>
              <a:rPr lang="en-US" sz="1600" dirty="0"/>
              <a:t> via highway - further but faster or local roads –shorter but slower. Compare to routing metrics.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Students need to be very familiar with the default Administrative Distances.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CA" sz="2000" dirty="0"/>
              <a:t>Describe the differences between, and advantages and disadvantages of, Static and Dynamic Routing.</a:t>
            </a:r>
          </a:p>
          <a:p>
            <a:pPr marL="119063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CA" sz="2000" dirty="0"/>
              <a:t>Section 1.3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2000" dirty="0"/>
              <a:t>Stress the importance of understanding the routing table for verification that the route entries are present and correct. Routing tables contain important information used for troubleshooting.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</a:pPr>
            <a:endParaRPr lang="en-CA" sz="1600" dirty="0"/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55358613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411087" y="3544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1: Best Practices (Cont.)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28600" y="1344168"/>
            <a:ext cx="8577072" cy="4965192"/>
          </a:xfrm>
          <a:prstGeom prst="rect">
            <a:avLst/>
          </a:prstGeom>
        </p:spPr>
        <p:txBody>
          <a:bodyPr/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3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CA" sz="2000" dirty="0"/>
              <a:t>Section 1.3 (cont.)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2000" dirty="0"/>
              <a:t>Provide the student with extra practice exercises interpreting entries in the routing table.</a:t>
            </a:r>
            <a:r>
              <a:rPr lang="en-US" sz="2000" dirty="0"/>
              <a:t> </a:t>
            </a:r>
            <a:endParaRPr lang="en-CA" sz="2000" dirty="0"/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2000" dirty="0"/>
              <a:t>Demonstrate and encourage the </a:t>
            </a:r>
            <a:r>
              <a:rPr lang="en-US" sz="2000" dirty="0"/>
              <a:t>use of  the Syntax Checker utility to practice CLI commands.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/>
              <a:t>Recommendation – Students should keep notes of commands especially “show commands” and the results.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2000" dirty="0"/>
              <a:t>CLI resources – basic router CLI commands 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1200" dirty="0"/>
              <a:t>	</a:t>
            </a:r>
            <a:r>
              <a:rPr lang="en-CA" sz="1600" dirty="0">
                <a:hlinkClick r:id="rId3"/>
              </a:rPr>
              <a:t>http://www.youtube.com/watch?v=-zvihHxrfzM</a:t>
            </a:r>
            <a:endParaRPr lang="en-CA" sz="1600" dirty="0"/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</a:pPr>
            <a:endParaRPr lang="en-CA" sz="1600" dirty="0"/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1600" dirty="0"/>
              <a:t>	</a:t>
            </a:r>
            <a:r>
              <a:rPr lang="en-CA" sz="1600" dirty="0">
                <a:hlinkClick r:id="rId4"/>
              </a:rPr>
              <a:t>http://www.cisco.com/en/US/docs/routers/access/1900/software/configuration/guide/routconf.html</a:t>
            </a:r>
            <a:endParaRPr lang="en-CA" sz="1600" dirty="0"/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</a:pPr>
            <a:endParaRPr lang="en-CA" sz="1600" dirty="0"/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169501298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395786" y="350288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/>
              <a:t>Chapter 1: Additional Help</a:t>
            </a:r>
          </a:p>
        </p:txBody>
      </p:sp>
      <p:sp>
        <p:nvSpPr>
          <p:cNvPr id="20483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395786" y="1260910"/>
            <a:ext cx="8200528" cy="357187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1200"/>
              </a:spcAft>
              <a:defRPr/>
            </a:pPr>
            <a:r>
              <a:rPr lang="en-US" sz="2000" dirty="0"/>
              <a:t>For additional help with teaching strategies, including lesson plans, analogies for difficult concepts, and discussion topics, visit the CCNA Community at: </a:t>
            </a:r>
            <a:r>
              <a:rPr lang="en-US" sz="2000" dirty="0">
                <a:hlinkClick r:id="rId3"/>
              </a:rPr>
              <a:t>https://www.netacad.com/group/communities/community-home</a:t>
            </a:r>
            <a:endParaRPr lang="en-US" sz="2000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1200"/>
              </a:spcAft>
              <a:defRPr/>
            </a:pPr>
            <a:r>
              <a:rPr lang="en-US" sz="2000" dirty="0"/>
              <a:t>Best practices from around the world for teaching CCNA Routing and Switching. </a:t>
            </a:r>
            <a:r>
              <a:rPr lang="en-US" sz="2000" dirty="0">
                <a:hlinkClick r:id="rId4"/>
              </a:rPr>
              <a:t>https://www.netacad.com/group/communities/ccna-blog</a:t>
            </a:r>
            <a:endParaRPr lang="en-US" sz="2000" dirty="0"/>
          </a:p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sz="2000" dirty="0"/>
              <a:t>If you have lesson plans or resources that you would like to share, upload them to the CCNA Community in order to help other instructors.</a:t>
            </a:r>
          </a:p>
          <a:p>
            <a:r>
              <a:rPr lang="en-US" sz="2000" dirty="0"/>
              <a:t>Students can enroll in </a:t>
            </a:r>
            <a:r>
              <a:rPr lang="en-US" sz="2000" b="1" dirty="0"/>
              <a:t>Packet Tracer Know How 1: Packet Tracer 101 </a:t>
            </a:r>
            <a:r>
              <a:rPr lang="en-US" sz="2000" dirty="0"/>
              <a:t>(self-enroll)</a:t>
            </a:r>
          </a:p>
        </p:txBody>
      </p:sp>
    </p:spTree>
    <p:extLst>
      <p:ext uri="{BB962C8B-B14F-4D97-AF65-F5344CB8AC3E}">
        <p14:creationId xmlns:p14="http://schemas.microsoft.com/office/powerpoint/2010/main" val="140258930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  <p:pic>
        <p:nvPicPr>
          <p:cNvPr id="14339" name="Picture 100" descr="CNA_largo-on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29787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Chapter 1: Routing Concepts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dirty="0"/>
              <a:t>Routing and Switching Essentials v6.0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350288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/>
              <a:t>Chapter 1 - Sections &amp; Objectives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758031" y="1312082"/>
            <a:ext cx="7940675" cy="5152218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/>
              <a:t>1.1 Router Initial Configuration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Describe the primary functions and features of a router.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Configure basic settings on a router to route between two directly-connected networks, using CLI.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Verify connectivity between two networks that are directly connected to a router.</a:t>
            </a:r>
          </a:p>
          <a:p>
            <a:pPr marL="1588" indent="0">
              <a:buNone/>
            </a:pPr>
            <a:r>
              <a:rPr lang="en-CA" sz="2800" dirty="0"/>
              <a:t>1.2 Routing Decisions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the encapsulation and de-encapsulation process used by routers when switching packets between interfaces.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the path determination function of a router.</a:t>
            </a:r>
          </a:p>
          <a:p>
            <a:pPr marL="1588" indent="0">
              <a:buNone/>
            </a:pPr>
            <a:r>
              <a:rPr lang="en-US" sz="2400" dirty="0"/>
              <a:t>1.3 Router Operation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routing table entries for directly connected networks.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a router builds a routing table of directly connected networks.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a router builds a routing table using static routes.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a router builds a routing table using a dynamic routing protocol. </a:t>
            </a:r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" y="2289174"/>
            <a:ext cx="4127500" cy="1660525"/>
          </a:xfrm>
        </p:spPr>
        <p:txBody>
          <a:bodyPr/>
          <a:lstStyle/>
          <a:p>
            <a:pPr eaLnBrk="1" hangingPunct="1"/>
            <a:r>
              <a:rPr lang="en-CA" sz="2400" dirty="0"/>
              <a:t>1.1 </a:t>
            </a:r>
            <a:r>
              <a:rPr lang="en-US" sz="2400" dirty="0"/>
              <a:t>Router Initial Configuration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252" y="4846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Router Functions</a:t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Characteristics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of a Network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686" y="1335314"/>
            <a:ext cx="6914741" cy="527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44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952" y="4465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Router Functions</a:t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Why Routing?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124" y="1407886"/>
            <a:ext cx="7602989" cy="8708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router is responsible for the routing of traffic between networks.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7038" y="2278743"/>
            <a:ext cx="5227093" cy="42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609600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Instructor Materials – Chapter 1 Planning Guide</a:t>
            </a:r>
            <a:endParaRPr lang="en-US" dirty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655638" y="1532586"/>
            <a:ext cx="7940675" cy="453980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PowerPoint deck is divided in two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Instructor Planning Guide</a:t>
            </a:r>
            <a:endParaRPr lang="en-CA" sz="2000" dirty="0"/>
          </a:p>
          <a:p>
            <a:pPr lvl="1">
              <a:buFont typeface="Wingdings" charset="2"/>
              <a:buChar char="§"/>
            </a:pPr>
            <a:r>
              <a:rPr lang="en-CA" sz="1600" dirty="0"/>
              <a:t>Information to help you become familiar with the chapter</a:t>
            </a:r>
          </a:p>
          <a:p>
            <a:pPr lvl="1">
              <a:buFont typeface="Wingdings" charset="2"/>
              <a:buChar char="§"/>
            </a:pPr>
            <a:r>
              <a:rPr lang="en-CA" sz="1600" dirty="0"/>
              <a:t>Teaching aids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Instructor Class Presentation</a:t>
            </a:r>
          </a:p>
          <a:p>
            <a:pPr lvl="1">
              <a:buFont typeface="Wingdings" charset="2"/>
              <a:buChar char="§"/>
            </a:pPr>
            <a:r>
              <a:rPr lang="en-CA" sz="1600" dirty="0"/>
              <a:t>Optional slides that you can use in the classroom</a:t>
            </a:r>
          </a:p>
          <a:p>
            <a:pPr lvl="1">
              <a:buFont typeface="Wingdings" charset="2"/>
              <a:buChar char="§"/>
            </a:pPr>
            <a:r>
              <a:rPr lang="en-CA" sz="1600" dirty="0"/>
              <a:t>Begins on slide # 13</a:t>
            </a:r>
            <a:endParaRPr lang="en-CA" sz="1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CA" sz="2000" dirty="0"/>
              <a:t>Note: Remove the Planning Guide from this presentation before sharing with anyone.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5761936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095" y="1349829"/>
            <a:ext cx="7602989" cy="380274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Routers are specialized computers containing the following required components to operate: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/>
              <a:t>Central processing unit (CPU)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/>
              <a:t>Operating system (OS)  - Routers use Cisco IOS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/>
              <a:t>Memory and storage (RAM, ROM, NVRAM, Flash, hard drive)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200" y="435656"/>
            <a:ext cx="8509000" cy="838200"/>
          </a:xfrm>
        </p:spPr>
        <p:txBody>
          <a:bodyPr/>
          <a:lstStyle/>
          <a:p>
            <a:r>
              <a:rPr lang="en-US" sz="1800" dirty="0"/>
              <a:t>Router Functions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Routers are Computers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673" y="2978836"/>
            <a:ext cx="5691698" cy="35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04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124" y="1407886"/>
            <a:ext cx="7602989" cy="87085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Routers use specialized ports and network interface cards to interconnect to other networks.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868" y="451310"/>
            <a:ext cx="8445500" cy="854756"/>
          </a:xfrm>
        </p:spPr>
        <p:txBody>
          <a:bodyPr/>
          <a:lstStyle/>
          <a:p>
            <a:r>
              <a:rPr lang="en-US" sz="1800" dirty="0"/>
              <a:t>Router Functions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Routers are Computers (cont.)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885" y="2160602"/>
            <a:ext cx="4673602" cy="425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322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/>
              <a:t>Router Functions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Routers are Computers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" y="1701800"/>
            <a:ext cx="6686613" cy="4892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000" y="1387868"/>
            <a:ext cx="44323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Router Memory</a:t>
            </a:r>
          </a:p>
        </p:txBody>
      </p:sp>
    </p:spTree>
    <p:extLst>
      <p:ext uri="{BB962C8B-B14F-4D97-AF65-F5344CB8AC3E}">
        <p14:creationId xmlns:p14="http://schemas.microsoft.com/office/powerpoint/2010/main" val="2960949979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Router Functions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Routers Interconnect Networks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5" name="Content Placeholder 4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291" y="1445374"/>
            <a:ext cx="6497783" cy="4915530"/>
          </a:xfrm>
        </p:spPr>
      </p:pic>
    </p:spTree>
    <p:extLst>
      <p:ext uri="{BB962C8B-B14F-4D97-AF65-F5344CB8AC3E}">
        <p14:creationId xmlns:p14="http://schemas.microsoft.com/office/powerpoint/2010/main" val="945132823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0671" y="433761"/>
            <a:ext cx="8145462" cy="838200"/>
          </a:xfrm>
        </p:spPr>
        <p:txBody>
          <a:bodyPr/>
          <a:lstStyle/>
          <a:p>
            <a:r>
              <a:rPr lang="en-US" sz="1800" dirty="0"/>
              <a:t>Router Functions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Routers Choose Best Paths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458" y="1437731"/>
            <a:ext cx="7940675" cy="3571875"/>
          </a:xfrm>
        </p:spPr>
        <p:txBody>
          <a:bodyPr/>
          <a:lstStyle/>
          <a:p>
            <a:r>
              <a:rPr lang="en-US" sz="2000" dirty="0"/>
              <a:t>Routers use static routes and dynamic routing protocols to learn about remote networks and build their routing tables.</a:t>
            </a:r>
          </a:p>
          <a:p>
            <a:r>
              <a:rPr lang="en-US" sz="2000" dirty="0"/>
              <a:t>Routers use routing tables to determine the best path to send packets.</a:t>
            </a:r>
          </a:p>
          <a:p>
            <a:r>
              <a:rPr lang="en-US" sz="2000" dirty="0"/>
              <a:t>Routers encapsulate the packet and forward it to the interface indicated in routing table.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33" y="3727576"/>
            <a:ext cx="7454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1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194" y="1392072"/>
            <a:ext cx="3710106" cy="4970628"/>
          </a:xfrm>
        </p:spPr>
        <p:txBody>
          <a:bodyPr/>
          <a:lstStyle/>
          <a:p>
            <a:r>
              <a:rPr lang="en-US" sz="2000" b="1" dirty="0"/>
              <a:t>Process switching </a:t>
            </a:r>
            <a:r>
              <a:rPr lang="en-US" sz="2000" dirty="0"/>
              <a:t>– An older packet forwarding mechanism still available for Cisco routers.</a:t>
            </a:r>
          </a:p>
          <a:p>
            <a:r>
              <a:rPr lang="en-US" sz="2000" b="1" dirty="0"/>
              <a:t>Fast switching </a:t>
            </a:r>
            <a:r>
              <a:rPr lang="en-US" sz="2000" dirty="0"/>
              <a:t>– A common packet forwarding mechanism which uses a fast-switching cache to store next hop information.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Cisco Express Forwarding (CEF) </a:t>
            </a:r>
            <a:r>
              <a:rPr lang="en-US" sz="2000" dirty="0"/>
              <a:t>– The most recent, fastest, and preferred Cisco IOS packet-forwarding mechanism.  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903" y="426871"/>
            <a:ext cx="8487201" cy="870489"/>
          </a:xfrm>
        </p:spPr>
        <p:txBody>
          <a:bodyPr/>
          <a:lstStyle/>
          <a:p>
            <a:r>
              <a:rPr lang="en-US" sz="1800" dirty="0"/>
              <a:t>Router Functions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Packet Forwarding Methods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1" y="1498003"/>
            <a:ext cx="4673600" cy="437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805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Connect Devices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Connect to a Network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686" y="1410391"/>
            <a:ext cx="6151113" cy="51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30960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Connect Devices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Default Gateways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051" y="1734145"/>
            <a:ext cx="5401974" cy="3968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868" y="1542650"/>
            <a:ext cx="3213100" cy="448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lvl="0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</a:pPr>
            <a:r>
              <a:rPr lang="en-US" sz="18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 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To enable network access devices, must be configured with the following IP address information:</a:t>
            </a:r>
          </a:p>
          <a:p>
            <a:pPr marL="574675" lvl="1" indent="-117475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IP address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 - Identifies a unique host on a local network.</a:t>
            </a: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574675" lvl="1" indent="-117475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Subnet mask 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- Identifies the host’s network subnet.</a:t>
            </a:r>
          </a:p>
          <a:p>
            <a:pPr marL="574675" lvl="1" indent="-117475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Default gateway 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- Identifies the router a packet is sent to when the destination is not on the same local network subnet.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96836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Connect Devices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Document Network Addressing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32592"/>
            <a:ext cx="8752915" cy="5093780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Network documentation should include at least the following in a topology diagram and addressing table:</a:t>
            </a:r>
          </a:p>
          <a:p>
            <a:r>
              <a:rPr lang="en-US" sz="1800" dirty="0"/>
              <a:t>Device names</a:t>
            </a:r>
          </a:p>
          <a:p>
            <a:r>
              <a:rPr lang="en-US" sz="1800" dirty="0"/>
              <a:t>Interfaces </a:t>
            </a:r>
          </a:p>
          <a:p>
            <a:r>
              <a:rPr lang="en-US" sz="1800" dirty="0"/>
              <a:t>IP addresses and </a:t>
            </a:r>
          </a:p>
          <a:p>
            <a:pPr>
              <a:buNone/>
            </a:pPr>
            <a:r>
              <a:rPr lang="en-US" sz="1800" dirty="0"/>
              <a:t>	subnet masks</a:t>
            </a:r>
          </a:p>
          <a:p>
            <a:r>
              <a:rPr lang="en-US" sz="1800" dirty="0"/>
              <a:t>Default gateways</a:t>
            </a:r>
          </a:p>
          <a:p>
            <a:pPr lvl="1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081" y="2070792"/>
            <a:ext cx="6511944" cy="36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44325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Connect Devices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Enable IP on a Host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32592"/>
            <a:ext cx="8752915" cy="509378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Statically Assigned IP address </a:t>
            </a:r>
            <a:r>
              <a:rPr lang="en-US" sz="2000" dirty="0"/>
              <a:t>– The host is manually assigned an IP address, subnet mask and default gateway. A DNS server IP address can also  be assigned.</a:t>
            </a:r>
          </a:p>
          <a:p>
            <a:pPr marL="800100" lvl="1" indent="-342900"/>
            <a:r>
              <a:rPr lang="en-US" dirty="0"/>
              <a:t>Used to identify specific network resources such as network servers and printers.</a:t>
            </a:r>
          </a:p>
          <a:p>
            <a:pPr marL="800100" lvl="1" indent="-342900"/>
            <a:r>
              <a:rPr lang="en-US" dirty="0"/>
              <a:t>Can be used in very small networks with few hosts.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Dynamically Assigned IP Address </a:t>
            </a:r>
            <a:r>
              <a:rPr lang="en-US" sz="2000" dirty="0"/>
              <a:t>– IP Address information is dynamically assigned by a server using Dynamic Host Configuration Protocol (DHCP).</a:t>
            </a:r>
          </a:p>
          <a:p>
            <a:pPr marL="800100" lvl="1" indent="-342900"/>
            <a:r>
              <a:rPr lang="en-US" dirty="0"/>
              <a:t>Most hosts acquire their IP address information through DHCP.</a:t>
            </a:r>
          </a:p>
          <a:p>
            <a:pPr marL="800100" lvl="1" indent="-342900"/>
            <a:r>
              <a:rPr lang="en-US" dirty="0"/>
              <a:t>DHCP services can be provided by Cisco routers.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5603422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 txBox="1">
            <a:spLocks noChangeArrowheads="1"/>
          </p:cNvSpPr>
          <p:nvPr/>
        </p:nvSpPr>
        <p:spPr bwMode="white">
          <a:xfrm>
            <a:off x="311148" y="2155592"/>
            <a:ext cx="4189413" cy="1838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>
              <a:lnSpc>
                <a:spcPct val="90000"/>
              </a:lnSpc>
              <a:defRPr/>
            </a:pPr>
            <a:r>
              <a:rPr lang="en-US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Routing and Switching Essentials </a:t>
            </a:r>
            <a:r>
              <a:rPr lang="en-US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6.0 </a:t>
            </a:r>
          </a:p>
          <a:p>
            <a:pPr algn="l" defTabSz="814388">
              <a:lnSpc>
                <a:spcPct val="90000"/>
              </a:lnSpc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lanning Guide</a:t>
            </a:r>
          </a:p>
          <a:p>
            <a:pPr algn="l" defTabSz="814388">
              <a:lnSpc>
                <a:spcPct val="90000"/>
              </a:lnSpc>
              <a:defRPr/>
            </a:pPr>
            <a:r>
              <a:rPr lang="en-US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1: Routing Concepts</a:t>
            </a:r>
            <a:endParaRPr lang="en-US" b="0" kern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5981340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Connect Devices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Enable IP on a Host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0586" y="1232592"/>
            <a:ext cx="5838720" cy="50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63773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Connect Devices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Enable IP on a Host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718" y="1333499"/>
            <a:ext cx="6231082" cy="52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66042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Connect devices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Device LEDs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900" y="1142999"/>
            <a:ext cx="6248400" cy="53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15133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188" y="1389491"/>
            <a:ext cx="5982112" cy="502271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Console Access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Connect Devices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Console Access</a:t>
            </a:r>
          </a:p>
        </p:txBody>
      </p:sp>
    </p:spTree>
    <p:extLst>
      <p:ext uri="{BB962C8B-B14F-4D97-AF65-F5344CB8AC3E}">
        <p14:creationId xmlns:p14="http://schemas.microsoft.com/office/powerpoint/2010/main" val="274352632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Connect Devices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Enable IP on a Switch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32592"/>
            <a:ext cx="8752915" cy="1751908"/>
          </a:xfrm>
        </p:spPr>
        <p:txBody>
          <a:bodyPr/>
          <a:lstStyle/>
          <a:p>
            <a:r>
              <a:rPr lang="en-US" sz="2000" dirty="0"/>
              <a:t>Network infrastructure devices require IP addresses to enable remote management. </a:t>
            </a:r>
          </a:p>
          <a:p>
            <a:r>
              <a:rPr lang="en-US" sz="2000" dirty="0"/>
              <a:t>On a switch, the management IP address is assigned on a virtual interface called a switched virtual interface (SVI)</a:t>
            </a:r>
          </a:p>
          <a:p>
            <a:endParaRPr lang="en-US" sz="1600" dirty="0"/>
          </a:p>
          <a:p>
            <a:endParaRPr lang="en-US" sz="2000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454" y="2781300"/>
            <a:ext cx="5879646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58385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Router Basic Settings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Configure Router Basic Settings 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515" y="1562792"/>
            <a:ext cx="4365431" cy="4342708"/>
          </a:xfrm>
        </p:spPr>
        <p:txBody>
          <a:bodyPr/>
          <a:lstStyle/>
          <a:p>
            <a:r>
              <a:rPr lang="en-US" sz="2000" b="1" dirty="0"/>
              <a:t>Name the device –</a:t>
            </a:r>
            <a:r>
              <a:rPr lang="en-US" sz="2000" dirty="0"/>
              <a:t> Distinguishes it from other routers</a:t>
            </a:r>
          </a:p>
          <a:p>
            <a:r>
              <a:rPr lang="en-US" sz="2000" b="1" dirty="0"/>
              <a:t>Secure management access – </a:t>
            </a:r>
            <a:r>
              <a:rPr lang="en-US" sz="2000" dirty="0"/>
              <a:t>Secures privileged EXEC, user EXEC, and Telnet access, and encrypts passwords .</a:t>
            </a:r>
          </a:p>
          <a:p>
            <a:r>
              <a:rPr lang="en-US" sz="2000" b="1" dirty="0"/>
              <a:t>Configure a banner –</a:t>
            </a:r>
            <a:r>
              <a:rPr lang="en-US" sz="2000" dirty="0"/>
              <a:t> Provides legal notification of unauthorized access.</a:t>
            </a:r>
          </a:p>
          <a:p>
            <a:r>
              <a:rPr lang="en-US" sz="2000" b="1" dirty="0"/>
              <a:t>Save the Configuration</a:t>
            </a:r>
            <a:endParaRPr lang="en-US" sz="1600" b="1" dirty="0"/>
          </a:p>
          <a:p>
            <a:endParaRPr lang="en-US" sz="2000" dirty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38" y="1562792"/>
            <a:ext cx="4617287" cy="41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98489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Router Basic Settings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Configure an IPv4 Router Interface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038" y="1397692"/>
            <a:ext cx="3963785" cy="4304608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To be available, a router interface  must be:</a:t>
            </a:r>
          </a:p>
          <a:p>
            <a:r>
              <a:rPr lang="en-US" sz="1600" dirty="0"/>
              <a:t>Configured with an address and subnet mask.</a:t>
            </a:r>
          </a:p>
          <a:p>
            <a:r>
              <a:rPr lang="en-US" sz="1600" dirty="0"/>
              <a:t>Activated using </a:t>
            </a:r>
            <a:r>
              <a:rPr lang="en-US" sz="1600" b="1" dirty="0"/>
              <a:t>no shutdown</a:t>
            </a:r>
            <a:r>
              <a:rPr lang="en-US" sz="1600" dirty="0"/>
              <a:t> command. By default LAN and WAN interfaces are not activated. </a:t>
            </a:r>
          </a:p>
          <a:p>
            <a:r>
              <a:rPr lang="en-US" sz="1600" dirty="0"/>
              <a:t>Configured with the clock rate command on the Serial cable end labeled DCE. </a:t>
            </a:r>
          </a:p>
          <a:p>
            <a:pPr marL="0" indent="0">
              <a:buNone/>
            </a:pPr>
            <a:r>
              <a:rPr lang="en-US" sz="1600" dirty="0"/>
              <a:t>Optional description can be included.</a:t>
            </a:r>
          </a:p>
          <a:p>
            <a:endParaRPr lang="en-US" sz="2000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823" y="1397692"/>
            <a:ext cx="4759277" cy="43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07112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Router Basic Settings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Configure an IPv6 Router Interface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037" y="1359592"/>
            <a:ext cx="8760987" cy="247580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Configure interface with IPv6 address and subnet mask:</a:t>
            </a:r>
          </a:p>
          <a:p>
            <a:r>
              <a:rPr lang="en-US" sz="1600" dirty="0"/>
              <a:t>Use the </a:t>
            </a:r>
            <a:r>
              <a:rPr lang="en-US" sz="1600" b="1" dirty="0"/>
              <a:t>ipv6 address</a:t>
            </a:r>
            <a:r>
              <a:rPr lang="en-US" sz="1600" dirty="0"/>
              <a:t> </a:t>
            </a:r>
            <a:r>
              <a:rPr lang="en-US" sz="1600" i="1" dirty="0"/>
              <a:t>ipv6-address</a:t>
            </a:r>
            <a:r>
              <a:rPr lang="en-US" sz="1600" dirty="0"/>
              <a:t>/</a:t>
            </a:r>
            <a:r>
              <a:rPr lang="en-US" sz="1600" i="1" dirty="0"/>
              <a:t>ipv6-length </a:t>
            </a:r>
            <a:r>
              <a:rPr lang="en-US" sz="1600" dirty="0"/>
              <a:t>[link-local | eui-64]interface configuration command.</a:t>
            </a:r>
          </a:p>
          <a:p>
            <a:r>
              <a:rPr lang="en-US" sz="1600" dirty="0"/>
              <a:t>Activate using the </a:t>
            </a:r>
            <a:r>
              <a:rPr lang="en-US" sz="1600" b="1" dirty="0"/>
              <a:t>no shutdown </a:t>
            </a:r>
            <a:r>
              <a:rPr lang="en-US" sz="1600" dirty="0"/>
              <a:t>command.</a:t>
            </a:r>
          </a:p>
          <a:p>
            <a:endParaRPr lang="en-US" sz="2000" dirty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836" y="2857500"/>
            <a:ext cx="5059764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4207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Router Basic Settings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Configure an IPv6 Router Interface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090" y="1464656"/>
            <a:ext cx="8341712" cy="289490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IPv6 interfaces can support more than one address</a:t>
            </a:r>
            <a:r>
              <a:rPr lang="en-US" sz="2000" dirty="0"/>
              <a:t>:</a:t>
            </a:r>
          </a:p>
          <a:p>
            <a:r>
              <a:rPr lang="en-US" sz="2000" dirty="0"/>
              <a:t>Configure a specified global unicast –</a:t>
            </a:r>
            <a:r>
              <a:rPr lang="en-US" sz="2000" i="1" dirty="0"/>
              <a:t> </a:t>
            </a:r>
            <a:r>
              <a:rPr lang="en-US" sz="2000" b="1" dirty="0"/>
              <a:t>ipv6address</a:t>
            </a:r>
            <a:r>
              <a:rPr lang="en-US" sz="2000" i="1" dirty="0"/>
              <a:t> ipv6-address</a:t>
            </a:r>
            <a:r>
              <a:rPr lang="en-US" sz="2000" dirty="0"/>
              <a:t> /</a:t>
            </a:r>
            <a:r>
              <a:rPr lang="en-US" sz="2000" i="1" dirty="0"/>
              <a:t>ipv6-length</a:t>
            </a:r>
            <a:r>
              <a:rPr lang="en-US" sz="2000" dirty="0"/>
              <a:t> </a:t>
            </a:r>
          </a:p>
          <a:p>
            <a:r>
              <a:rPr lang="en-US" sz="2000" dirty="0"/>
              <a:t>Configure a global IPv6 address with an interface identifier (ID) in the low-order 64 bits  - </a:t>
            </a:r>
            <a:r>
              <a:rPr lang="en-US" sz="2000" b="1" dirty="0"/>
              <a:t>ipv6address </a:t>
            </a:r>
            <a:r>
              <a:rPr lang="en-US" sz="2000" i="1" dirty="0"/>
              <a:t>ipv6-address</a:t>
            </a:r>
            <a:r>
              <a:rPr lang="en-US" sz="2000" dirty="0"/>
              <a:t> /</a:t>
            </a:r>
            <a:r>
              <a:rPr lang="en-US" sz="2000" i="1" dirty="0"/>
              <a:t>ipv6-length </a:t>
            </a:r>
            <a:r>
              <a:rPr lang="en-US" sz="2000" dirty="0"/>
              <a:t>eui-64</a:t>
            </a:r>
          </a:p>
          <a:p>
            <a:r>
              <a:rPr lang="en-US" sz="2000" dirty="0"/>
              <a:t>Configure a link-local address - </a:t>
            </a:r>
            <a:r>
              <a:rPr lang="en-US" sz="2000" b="1" dirty="0"/>
              <a:t>ipv6address</a:t>
            </a:r>
            <a:r>
              <a:rPr lang="en-US" sz="2000" dirty="0"/>
              <a:t> </a:t>
            </a:r>
            <a:r>
              <a:rPr lang="en-US" sz="2000" i="1" dirty="0"/>
              <a:t>ipv6-address</a:t>
            </a:r>
            <a:r>
              <a:rPr lang="en-US" sz="2000" dirty="0"/>
              <a:t> /</a:t>
            </a:r>
            <a:r>
              <a:rPr lang="en-US" sz="2000" i="1" dirty="0"/>
              <a:t>ipv6-length </a:t>
            </a:r>
            <a:r>
              <a:rPr lang="en-US" sz="2000" dirty="0"/>
              <a:t>link-local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194" y="4170219"/>
            <a:ext cx="6458624" cy="23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15670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Router Basic Settings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Configure an IPv4 Loopback Interface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090" y="1372292"/>
            <a:ext cx="8341712" cy="289490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 loopback interface is a logical interface that is internal to the router</a:t>
            </a:r>
            <a:r>
              <a:rPr lang="en-US" sz="2000" dirty="0"/>
              <a:t>: </a:t>
            </a:r>
          </a:p>
          <a:p>
            <a:r>
              <a:rPr lang="en-US" sz="1600" dirty="0"/>
              <a:t>It is not assigned to a physical port, it  is considered a software interface that is automatically in an UP state.</a:t>
            </a:r>
          </a:p>
          <a:p>
            <a:r>
              <a:rPr lang="en-US" sz="1600" dirty="0"/>
              <a:t>A loopback interface is useful for testing.</a:t>
            </a:r>
          </a:p>
          <a:p>
            <a:r>
              <a:rPr lang="en-US" sz="1600" dirty="0"/>
              <a:t>It is important in the OSPF routing process.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6200" y="3390900"/>
            <a:ext cx="4318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37025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45863" y="350288"/>
            <a:ext cx="8218757" cy="838200"/>
          </a:xfrm>
        </p:spPr>
        <p:txBody>
          <a:bodyPr/>
          <a:lstStyle/>
          <a:p>
            <a:pPr eaLnBrk="1" hangingPunct="1"/>
            <a:r>
              <a:rPr lang="en-US" dirty="0"/>
              <a:t>Chapter 1: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45863" y="1222600"/>
            <a:ext cx="8060269" cy="372982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261870"/>
              </p:ext>
            </p:extLst>
          </p:nvPr>
        </p:nvGraphicFramePr>
        <p:xfrm>
          <a:off x="445863" y="1641144"/>
          <a:ext cx="8315996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46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2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2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Page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Activity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Activity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1.0.1.2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We Really Need a Map?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Class Activity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Identify Router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Packet Tracer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 Traceroute to Discover the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Mapping the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Syntax Checker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Configure the Management SVI on S2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Class Activity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Document an Addressing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Packet Tracer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Document the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Syntax Checker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Configure Basic Settings on R2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Syntax Checker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Configure an IPv4 Router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Packet Tracer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Configure IPv4 and IPv6 Interfaces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445863" y="6019643"/>
            <a:ext cx="8162663" cy="40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r>
              <a:rPr lang="en-US" sz="1600" kern="0" dirty="0"/>
              <a:t>The password used in the Packet Tracer activities in this chapter is: </a:t>
            </a:r>
            <a:r>
              <a:rPr lang="en-US" sz="1600" b="1" kern="0" dirty="0"/>
              <a:t>PT_ccna5</a:t>
            </a:r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  <a:p>
            <a:pPr marL="119063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307004754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>
                <a:latin typeface="+mn-lt"/>
              </a:rPr>
              <a:t>Verify Connectivity of Directly Connected Networks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Verify Interface Settings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090" y="1372292"/>
            <a:ext cx="4175610" cy="4926908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Show commands are used  to verify operation and configuration of interface:</a:t>
            </a:r>
          </a:p>
          <a:p>
            <a:r>
              <a:rPr lang="en-US" sz="2000" b="1" dirty="0"/>
              <a:t>show </a:t>
            </a:r>
            <a:r>
              <a:rPr lang="en-US" sz="2000" b="1" dirty="0" err="1"/>
              <a:t>ip</a:t>
            </a:r>
            <a:r>
              <a:rPr lang="en-US" sz="2000" b="1" dirty="0"/>
              <a:t> interfaces brief</a:t>
            </a:r>
          </a:p>
          <a:p>
            <a:r>
              <a:rPr lang="en-US" sz="2000" b="1" dirty="0"/>
              <a:t>show </a:t>
            </a:r>
            <a:r>
              <a:rPr lang="en-US" sz="2000" b="1" dirty="0" err="1"/>
              <a:t>ip</a:t>
            </a:r>
            <a:r>
              <a:rPr lang="en-US" sz="2000" b="1" dirty="0"/>
              <a:t> route</a:t>
            </a:r>
          </a:p>
          <a:p>
            <a:r>
              <a:rPr lang="en-US" sz="2000" b="1" dirty="0"/>
              <a:t>show running-</a:t>
            </a:r>
            <a:r>
              <a:rPr lang="en-US" sz="2000" b="1" dirty="0" err="1"/>
              <a:t>config</a:t>
            </a:r>
            <a:r>
              <a:rPr lang="en-US" sz="2000" b="1" dirty="0"/>
              <a:t> </a:t>
            </a:r>
          </a:p>
          <a:p>
            <a:pPr>
              <a:buNone/>
            </a:pPr>
            <a:r>
              <a:rPr lang="en-US" sz="2000" dirty="0"/>
              <a:t>Show commands that are used to gather more detailed interface information:</a:t>
            </a:r>
          </a:p>
          <a:p>
            <a:r>
              <a:rPr lang="en-US" sz="2000" b="1" dirty="0"/>
              <a:t>show interfaces</a:t>
            </a:r>
            <a:endParaRPr lang="en-US" sz="2000" dirty="0"/>
          </a:p>
          <a:p>
            <a:r>
              <a:rPr lang="en-US" sz="2000" b="1" dirty="0"/>
              <a:t>show </a:t>
            </a:r>
            <a:r>
              <a:rPr lang="en-US" sz="2000" b="1" dirty="0" err="1"/>
              <a:t>ip</a:t>
            </a:r>
            <a:r>
              <a:rPr lang="en-US" sz="2000" b="1" dirty="0"/>
              <a:t> interfaces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700" y="1975542"/>
            <a:ext cx="4337720" cy="39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1770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>
                <a:latin typeface="+mn-lt"/>
              </a:rPr>
              <a:t>Verify Connectivity of Directly Connected Networks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Verify Interface Settings (cont.)</a:t>
            </a:r>
          </a:p>
        </p:txBody>
      </p:sp>
      <p:pic>
        <p:nvPicPr>
          <p:cNvPr id="3" name="Content Placeholder 2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8446" y="1232592"/>
            <a:ext cx="6096000" cy="5562251"/>
          </a:xfrm>
        </p:spPr>
      </p:pic>
    </p:spTree>
    <p:extLst>
      <p:ext uri="{BB962C8B-B14F-4D97-AF65-F5344CB8AC3E}">
        <p14:creationId xmlns:p14="http://schemas.microsoft.com/office/powerpoint/2010/main" val="62847664"/>
      </p:ext>
    </p:extLst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+mn-lt"/>
              </a:rPr>
              <a:t>Verify Connectivity of Directly Connected Networks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Verify IPv6 Interface Settings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232592"/>
            <a:ext cx="8733677" cy="492640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Common commands to verify the IPv6 interface configuration: </a:t>
            </a:r>
          </a:p>
          <a:p>
            <a:r>
              <a:rPr lang="en-US" sz="1600" b="1" dirty="0"/>
              <a:t>show ipv6 interface brief - </a:t>
            </a:r>
            <a:r>
              <a:rPr lang="en-US" sz="1600" dirty="0"/>
              <a:t>displays a summary for each of the interfaces.</a:t>
            </a:r>
            <a:endParaRPr lang="en-US" sz="1600" b="1" dirty="0"/>
          </a:p>
          <a:p>
            <a:r>
              <a:rPr lang="en-US" sz="1600" b="1" dirty="0"/>
              <a:t>show ipv6 interface </a:t>
            </a:r>
            <a:r>
              <a:rPr lang="en-US" sz="1600" b="1" dirty="0" err="1"/>
              <a:t>gigabitethernet</a:t>
            </a:r>
            <a:r>
              <a:rPr lang="en-US" sz="1600" b="1" dirty="0"/>
              <a:t> 0/0  - </a:t>
            </a:r>
            <a:r>
              <a:rPr lang="en-US" sz="1600" dirty="0"/>
              <a:t>displays the interface status and all the IPv6 addresses for this  interface.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 show ipv6 route -  </a:t>
            </a:r>
            <a:r>
              <a:rPr lang="en-US" sz="1600" dirty="0"/>
              <a:t>verifies that IPv6 networks and specific IPv6 interface addresses have been installed in the IPv6 routing table. </a:t>
            </a:r>
            <a:endParaRPr lang="en-US" sz="1600" b="1" dirty="0"/>
          </a:p>
          <a:p>
            <a:endParaRPr lang="en-US" dirty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3187699"/>
            <a:ext cx="4787900" cy="33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7297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5470" y="1409701"/>
            <a:ext cx="8055430" cy="433251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Show command output can be managed using the following command and filters:</a:t>
            </a:r>
          </a:p>
          <a:p>
            <a:r>
              <a:rPr lang="en-US" sz="1600" dirty="0"/>
              <a:t>Use the</a:t>
            </a:r>
            <a:r>
              <a:rPr lang="en-US" sz="1600" b="1" dirty="0"/>
              <a:t> terminal length </a:t>
            </a:r>
            <a:r>
              <a:rPr lang="en-US" sz="1600" i="1" dirty="0"/>
              <a:t>number </a:t>
            </a:r>
            <a:r>
              <a:rPr lang="en-US" sz="1600" dirty="0"/>
              <a:t>command to specify the number of lines to be displayed. </a:t>
            </a:r>
          </a:p>
          <a:p>
            <a:r>
              <a:rPr lang="en-US" sz="1600" dirty="0"/>
              <a:t>To filter specific output of commands use the </a:t>
            </a:r>
            <a:r>
              <a:rPr lang="en-US" sz="1600" b="1" dirty="0"/>
              <a:t>(|)pipe character </a:t>
            </a:r>
            <a:r>
              <a:rPr lang="en-US" sz="1600" dirty="0"/>
              <a:t>after show command. Parameters that can be used after pipe include:</a:t>
            </a:r>
          </a:p>
          <a:p>
            <a:pPr lvl="1"/>
            <a:r>
              <a:rPr lang="en-US" sz="1600" b="1" dirty="0"/>
              <a:t>section,  include,  exclude,  begin</a:t>
            </a:r>
          </a:p>
          <a:p>
            <a:pPr lvl="1"/>
            <a:endParaRPr lang="en-US" sz="1400" b="1" dirty="0"/>
          </a:p>
          <a:p>
            <a:pPr>
              <a:buNone/>
            </a:pPr>
            <a:endParaRPr lang="en-US" sz="1800" b="1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614" y="469965"/>
            <a:ext cx="8145462" cy="838200"/>
          </a:xfrm>
        </p:spPr>
        <p:txBody>
          <a:bodyPr/>
          <a:lstStyle/>
          <a:p>
            <a:r>
              <a:rPr lang="en-US" sz="1800" dirty="0"/>
              <a:t>Verify Connectivity of Directly Connected Networks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Filter Show Command Output</a:t>
            </a:r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614" y="3771963"/>
            <a:ext cx="4770122" cy="1703615"/>
          </a:xfrm>
          <a:prstGeom prst="rect">
            <a:avLst/>
          </a:prstGeom>
        </p:spPr>
      </p:pic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235" y="3771963"/>
            <a:ext cx="4200851" cy="24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43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Verify Connectivity of Directly Connected Networks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Command History Feature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090" y="1372292"/>
            <a:ext cx="8341712" cy="289490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command history feature temporarily stores a list of executed commands for access:</a:t>
            </a:r>
          </a:p>
          <a:p>
            <a:r>
              <a:rPr lang="en-US" sz="1600" dirty="0"/>
              <a:t>To recall commands press</a:t>
            </a:r>
            <a:r>
              <a:rPr lang="en-US" sz="1600" b="1" dirty="0"/>
              <a:t> </a:t>
            </a:r>
            <a:r>
              <a:rPr lang="en-US" sz="1600" b="1" dirty="0" err="1"/>
              <a:t>Ctrl+P</a:t>
            </a:r>
            <a:r>
              <a:rPr lang="en-US" sz="1600" b="1" dirty="0"/>
              <a:t> </a:t>
            </a:r>
            <a:r>
              <a:rPr lang="en-US" sz="1600" dirty="0"/>
              <a:t>or the </a:t>
            </a:r>
            <a:r>
              <a:rPr lang="en-US" sz="1600" b="1" dirty="0"/>
              <a:t>UP Arrow</a:t>
            </a:r>
            <a:r>
              <a:rPr lang="en-US" sz="1600" dirty="0"/>
              <a:t>.</a:t>
            </a:r>
            <a:endParaRPr lang="en-US" sz="1600" b="1" dirty="0"/>
          </a:p>
          <a:p>
            <a:r>
              <a:rPr lang="en-US" sz="1600" dirty="0"/>
              <a:t>To return to more recent commands press </a:t>
            </a:r>
            <a:r>
              <a:rPr lang="en-US" sz="1600" b="1" dirty="0" err="1"/>
              <a:t>Ctrl+N</a:t>
            </a:r>
            <a:r>
              <a:rPr lang="en-US" sz="1600" b="1" dirty="0"/>
              <a:t> </a:t>
            </a:r>
            <a:r>
              <a:rPr lang="en-US" sz="1600" dirty="0"/>
              <a:t>or the</a:t>
            </a:r>
            <a:r>
              <a:rPr lang="en-US" sz="1600" b="1" dirty="0"/>
              <a:t> Down Arrow</a:t>
            </a:r>
            <a:r>
              <a:rPr lang="en-US" sz="1600" dirty="0"/>
              <a:t>.</a:t>
            </a:r>
            <a:endParaRPr lang="en-US" sz="1600" b="1" dirty="0"/>
          </a:p>
          <a:p>
            <a:r>
              <a:rPr lang="en-US" sz="1600" dirty="0"/>
              <a:t>By default, command history is enabled and the system captures the last 10 commands in the buffer. Use the </a:t>
            </a:r>
            <a:r>
              <a:rPr lang="en-US" sz="1600" b="1" dirty="0"/>
              <a:t>show history </a:t>
            </a:r>
            <a:r>
              <a:rPr lang="en-US" sz="1600" dirty="0"/>
              <a:t>privileged EXEC command to display the buffer contents.</a:t>
            </a:r>
          </a:p>
          <a:p>
            <a:r>
              <a:rPr lang="en-US" sz="1600" dirty="0"/>
              <a:t>Use the  </a:t>
            </a:r>
            <a:r>
              <a:rPr lang="en-US" sz="1600" b="1" dirty="0"/>
              <a:t>terminal history size </a:t>
            </a:r>
            <a:r>
              <a:rPr lang="en-US" sz="1600" dirty="0"/>
              <a:t>user EXEC command to increase or decrease size of the buffer.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707" y="4071620"/>
            <a:ext cx="5182478" cy="22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32740"/>
      </p:ext>
    </p:extLst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CA" sz="2400" dirty="0"/>
              <a:t>1.2 Routing Decisions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92449"/>
      </p:ext>
    </p:extLst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Switching Packets Between Networks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Router Switching Function</a:t>
            </a:r>
          </a:p>
        </p:txBody>
      </p:sp>
      <p:pic>
        <p:nvPicPr>
          <p:cNvPr id="6" name="Content Placeholder 5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226" y="1232592"/>
            <a:ext cx="6964614" cy="5219008"/>
          </a:xfrm>
        </p:spPr>
      </p:pic>
    </p:spTree>
    <p:extLst>
      <p:ext uri="{BB962C8B-B14F-4D97-AF65-F5344CB8AC3E}">
        <p14:creationId xmlns:p14="http://schemas.microsoft.com/office/powerpoint/2010/main" val="1508655930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Switching Packets Between Networks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Send a Packet</a:t>
            </a:r>
          </a:p>
        </p:txBody>
      </p:sp>
      <p:pic>
        <p:nvPicPr>
          <p:cNvPr id="3" name="Content Placeholder 2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960" y="1403225"/>
            <a:ext cx="8313600" cy="4956935"/>
          </a:xfrm>
        </p:spPr>
      </p:pic>
    </p:spTree>
    <p:extLst>
      <p:ext uri="{BB962C8B-B14F-4D97-AF65-F5344CB8AC3E}">
        <p14:creationId xmlns:p14="http://schemas.microsoft.com/office/powerpoint/2010/main" val="3412107192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Switching Packets Between Networks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Forward to Next Hop</a:t>
            </a:r>
          </a:p>
        </p:txBody>
      </p:sp>
      <p:pic>
        <p:nvPicPr>
          <p:cNvPr id="4" name="Content Placeholder 3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11" y="1320800"/>
            <a:ext cx="7111515" cy="5029200"/>
          </a:xfrm>
        </p:spPr>
      </p:pic>
    </p:spTree>
    <p:extLst>
      <p:ext uri="{BB962C8B-B14F-4D97-AF65-F5344CB8AC3E}">
        <p14:creationId xmlns:p14="http://schemas.microsoft.com/office/powerpoint/2010/main" val="420471568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Switching Packets Between Networks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Packet Routing</a:t>
            </a:r>
          </a:p>
        </p:txBody>
      </p:sp>
      <p:pic>
        <p:nvPicPr>
          <p:cNvPr id="3" name="Content Placeholder 2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62" y="1361438"/>
            <a:ext cx="7263177" cy="5069841"/>
          </a:xfrm>
        </p:spPr>
      </p:pic>
    </p:spTree>
    <p:extLst>
      <p:ext uri="{BB962C8B-B14F-4D97-AF65-F5344CB8AC3E}">
        <p14:creationId xmlns:p14="http://schemas.microsoft.com/office/powerpoint/2010/main" val="926092881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45863" y="350288"/>
            <a:ext cx="8218757" cy="838200"/>
          </a:xfrm>
        </p:spPr>
        <p:txBody>
          <a:bodyPr/>
          <a:lstStyle/>
          <a:p>
            <a:pPr eaLnBrk="1" hangingPunct="1"/>
            <a:r>
              <a:rPr lang="en-US" dirty="0"/>
              <a:t>Chapter 1: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45863" y="1222600"/>
            <a:ext cx="8060269" cy="372982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24440"/>
              </p:ext>
            </p:extLst>
          </p:nvPr>
        </p:nvGraphicFramePr>
        <p:xfrm>
          <a:off x="445863" y="1641144"/>
          <a:ext cx="8315996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46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2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2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Page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Activity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Activity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Syntax</a:t>
                      </a:r>
                      <a:r>
                        <a:rPr lang="en-US" sz="1400" baseline="0" dirty="0"/>
                        <a:t> Checker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Verfiy</a:t>
                      </a:r>
                      <a:r>
                        <a:rPr lang="en-US" sz="1400" dirty="0"/>
                        <a:t> Router Interfaces (Fig.4)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Syntax Checker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Verify Router IP Interfaces (Fig.5)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Syntax Checker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Filtering Show Commands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Syntax Checker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Command History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Packet Tracer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Configure and Verify a Small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1.1.4.6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Configure Basic Router Settings with IOS CLI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1.2.1.6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Match Layer 2 and Layer 3 Addressing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1.2.2.5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Order the Steps in the Packet Forwarding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1.2.2.6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Match the Administrative Distance to the Route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1.3.1.4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 the Content of a Routing Table Entry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445863" y="6019643"/>
            <a:ext cx="8162663" cy="40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r>
              <a:rPr lang="en-US" sz="1600" kern="0" dirty="0"/>
              <a:t>The password used in the Packet Tracer activities in this chapter is: </a:t>
            </a:r>
            <a:r>
              <a:rPr lang="en-US" sz="1600" b="1" kern="0" dirty="0"/>
              <a:t>PT_ccna5</a:t>
            </a:r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  <a:p>
            <a:pPr marL="119063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946008897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Switching Packets Between Networks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Reach the Destination</a:t>
            </a:r>
          </a:p>
        </p:txBody>
      </p:sp>
      <p:pic>
        <p:nvPicPr>
          <p:cNvPr id="6" name="Content Placeholder 5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11" y="1381759"/>
            <a:ext cx="7451549" cy="5263589"/>
          </a:xfrm>
        </p:spPr>
      </p:pic>
    </p:spTree>
    <p:extLst>
      <p:ext uri="{BB962C8B-B14F-4D97-AF65-F5344CB8AC3E}">
        <p14:creationId xmlns:p14="http://schemas.microsoft.com/office/powerpoint/2010/main" val="4241544632"/>
      </p:ext>
    </p:extLst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Path Determination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Routing Decisions</a:t>
            </a:r>
          </a:p>
        </p:txBody>
      </p:sp>
      <p:pic>
        <p:nvPicPr>
          <p:cNvPr id="3" name="Content Placeholder 2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639" y="1351280"/>
            <a:ext cx="6744913" cy="5100320"/>
          </a:xfrm>
        </p:spPr>
      </p:pic>
    </p:spTree>
    <p:extLst>
      <p:ext uri="{BB962C8B-B14F-4D97-AF65-F5344CB8AC3E}">
        <p14:creationId xmlns:p14="http://schemas.microsoft.com/office/powerpoint/2010/main" val="4072175172"/>
      </p:ext>
    </p:extLst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Path Determination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Best Path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326142"/>
            <a:ext cx="8733677" cy="4926405"/>
          </a:xfrm>
        </p:spPr>
        <p:txBody>
          <a:bodyPr/>
          <a:lstStyle/>
          <a:p>
            <a:pPr lvl="0"/>
            <a:r>
              <a:rPr lang="en-US" sz="2000" b="1" dirty="0"/>
              <a:t>Best path is selected by a routing protocol based on the value or metric it uses to determine the distance to reach a network</a:t>
            </a:r>
            <a:r>
              <a:rPr lang="en-US" sz="200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A metric is the value used to measure the distance to a given network. 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Best path to a network is the path with the lowest metric.</a:t>
            </a:r>
          </a:p>
          <a:p>
            <a:r>
              <a:rPr lang="en-US" sz="2000" b="1" dirty="0"/>
              <a:t>Dynamic routing protocols use their own rules and metrics to build and update routing tables</a:t>
            </a:r>
            <a:r>
              <a:rPr lang="en-US" sz="2000" dirty="0"/>
              <a:t>: 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Routing Information Protocol (RIP) - Hop count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Open Shortest Path First (OSPF) - Cost based on cumulative bandwidth from source to destination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Enhanced Interior Gateway Routing Protocol (EIGRP) - Bandwidth, delay, load, reliability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48227"/>
      </p:ext>
    </p:extLst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Path Determination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Load Balancing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326142"/>
            <a:ext cx="8733677" cy="4926405"/>
          </a:xfrm>
        </p:spPr>
        <p:txBody>
          <a:bodyPr/>
          <a:lstStyle/>
          <a:p>
            <a:pPr lvl="0"/>
            <a:r>
              <a:rPr lang="en-US" sz="2000" dirty="0"/>
              <a:t>When a router has two or more paths to a destination with equal cost metrics, then the router forwards the packets using both paths equally:</a:t>
            </a:r>
          </a:p>
          <a:p>
            <a:pPr marL="563562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Equal cost load balancing can improve network performance.</a:t>
            </a:r>
          </a:p>
          <a:p>
            <a:pPr marL="563562" lvl="1" indent="-342900">
              <a:buFont typeface="Courier New" panose="02070309020205020404" pitchFamily="49" charset="0"/>
              <a:buChar char="o"/>
            </a:pPr>
            <a:r>
              <a:rPr lang="en-US" sz="1600" dirty="0"/>
              <a:t>Equal cost load balancing can be configured to use both dynamic routing protocols and static routes.</a:t>
            </a:r>
          </a:p>
          <a:p>
            <a:endParaRPr lang="en-US" dirty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360" y="2844799"/>
            <a:ext cx="6136640" cy="391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88155"/>
      </p:ext>
    </p:extLst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Path Determination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Administrative Distance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326142"/>
            <a:ext cx="8733677" cy="4926405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If multiple paths to a destination are configured on a router, the path installed in the routing table is the one with the lowest Administrative Distance (AD):</a:t>
            </a:r>
          </a:p>
          <a:p>
            <a:pPr marL="563562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A static route with an AD of 1 is more reliable than an EIGRP-discovered route with an AD of 90.</a:t>
            </a:r>
          </a:p>
          <a:p>
            <a:pPr marL="563562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A directly connected route with an AD of 0 is more reliable than a static route with an AD of 1. </a:t>
            </a:r>
          </a:p>
          <a:p>
            <a:endParaRPr lang="en-US" dirty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787" y="3291840"/>
            <a:ext cx="6012580" cy="32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95883"/>
      </p:ext>
    </p:extLst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1.3 Router Operation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3060"/>
      </p:ext>
    </p:extLst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Analyze the Routing Table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The Routing Table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326142"/>
            <a:ext cx="8733677" cy="4926405"/>
          </a:xfrm>
        </p:spPr>
        <p:txBody>
          <a:bodyPr/>
          <a:lstStyle/>
          <a:p>
            <a:r>
              <a:rPr lang="en-US" sz="2000" dirty="0"/>
              <a:t>A routing table is a file stored in RAM that contains information about:</a:t>
            </a:r>
          </a:p>
          <a:p>
            <a:pPr marL="800100" lvl="1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Directly connected routes</a:t>
            </a:r>
          </a:p>
          <a:p>
            <a:pPr marL="800100" lvl="1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Remote routes </a:t>
            </a:r>
          </a:p>
          <a:p>
            <a:endParaRPr lang="en-US" dirty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320" y="2663418"/>
            <a:ext cx="7386320" cy="38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20346"/>
      </p:ext>
    </p:extLst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Analyze the Routing Table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Routing Table 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7" y="1326142"/>
            <a:ext cx="8733677" cy="492640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/>
              <a:t>The </a:t>
            </a:r>
            <a:r>
              <a:rPr lang="en-US" sz="2000" b="1" dirty="0"/>
              <a:t>show </a:t>
            </a:r>
            <a:r>
              <a:rPr lang="en-US" sz="2000" b="1" dirty="0" err="1"/>
              <a:t>ip</a:t>
            </a:r>
            <a:r>
              <a:rPr lang="en-US" sz="2000" b="1" dirty="0"/>
              <a:t> route</a:t>
            </a:r>
            <a:r>
              <a:rPr lang="en-US" sz="2000" dirty="0"/>
              <a:t> command is used to display the contents of the routing table: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600" b="1" dirty="0"/>
              <a:t>Local route interfaces -</a:t>
            </a:r>
            <a:r>
              <a:rPr lang="en-US" sz="1600" dirty="0"/>
              <a:t> Added to the routing table when an interface is configured. (displayed in IOS 15 or newer for IPv4 routes and all IOS releases for IPv6 routes.)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600" b="1" dirty="0"/>
              <a:t>Directly connected interfaces - </a:t>
            </a:r>
            <a:r>
              <a:rPr lang="en-US" sz="1600" dirty="0"/>
              <a:t>Added to the routing table when an interface is configured and active.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600" b="1" dirty="0"/>
              <a:t>Static routes -</a:t>
            </a:r>
            <a:r>
              <a:rPr lang="en-US" sz="1600" dirty="0"/>
              <a:t> Added when a route is manually configured and the exit interface is active.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600" b="1" dirty="0"/>
              <a:t>Dynamic routing protocol -</a:t>
            </a:r>
            <a:r>
              <a:rPr lang="en-US" sz="1600" dirty="0"/>
              <a:t> Added when EIGRP or OSPF are implemented and networks are identified.</a:t>
            </a:r>
          </a:p>
        </p:txBody>
      </p:sp>
    </p:spTree>
    <p:extLst>
      <p:ext uri="{BB962C8B-B14F-4D97-AF65-F5344CB8AC3E}">
        <p14:creationId xmlns:p14="http://schemas.microsoft.com/office/powerpoint/2010/main" val="1395009277"/>
      </p:ext>
    </p:extLst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Analyze the Routing Table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Routing Table Sources (cont.)</a:t>
            </a:r>
          </a:p>
        </p:txBody>
      </p:sp>
      <p:pic>
        <p:nvPicPr>
          <p:cNvPr id="6" name="Content Placeholder 5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346" y="1506731"/>
            <a:ext cx="6004560" cy="4985509"/>
          </a:xfrm>
        </p:spPr>
      </p:pic>
    </p:spTree>
    <p:extLst>
      <p:ext uri="{BB962C8B-B14F-4D97-AF65-F5344CB8AC3E}">
        <p14:creationId xmlns:p14="http://schemas.microsoft.com/office/powerpoint/2010/main" val="100784640"/>
      </p:ext>
    </p:extLst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Analyze the Routing Table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Remote Network Routing Entries</a:t>
            </a:r>
          </a:p>
        </p:txBody>
      </p:sp>
      <p:pic>
        <p:nvPicPr>
          <p:cNvPr id="3" name="Content Placeholder 2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1" y="1513840"/>
            <a:ext cx="6756399" cy="4999368"/>
          </a:xfrm>
        </p:spPr>
      </p:pic>
      <p:sp>
        <p:nvSpPr>
          <p:cNvPr id="4" name="TextBox 3"/>
          <p:cNvSpPr txBox="1"/>
          <p:nvPr/>
        </p:nvSpPr>
        <p:spPr>
          <a:xfrm>
            <a:off x="1445586" y="1356874"/>
            <a:ext cx="62687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sz="1600" dirty="0"/>
              <a:t>Interpreting the entries in the routing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56646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45863" y="350288"/>
            <a:ext cx="8218757" cy="838200"/>
          </a:xfrm>
        </p:spPr>
        <p:txBody>
          <a:bodyPr/>
          <a:lstStyle/>
          <a:p>
            <a:pPr eaLnBrk="1" hangingPunct="1"/>
            <a:r>
              <a:rPr lang="en-US" dirty="0"/>
              <a:t>Chapter 1: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45863" y="1222600"/>
            <a:ext cx="8060269" cy="372982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46002"/>
              </p:ext>
            </p:extLst>
          </p:nvPr>
        </p:nvGraphicFramePr>
        <p:xfrm>
          <a:off x="445863" y="1641144"/>
          <a:ext cx="8315996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46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2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2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Page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Activity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Activity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Optional?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1.3.2.3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Syntax Checker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Configure the Directly Connected Interfaces on 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1.3.2.5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Packet Tracer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PT Investigating Directly Connected Routes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1.3.3.2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Syntax</a:t>
                      </a:r>
                      <a:r>
                        <a:rPr lang="en-US" sz="1400" baseline="0" dirty="0"/>
                        <a:t> Checker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Configure a Default Static Route on R1 (Fig.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1.3.3.2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Syntax Checker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Configure Static Route on R2 (Fig.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1.4.1.1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We Really Could Use a Map!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445863" y="6019643"/>
            <a:ext cx="8162663" cy="40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r>
              <a:rPr lang="en-US" sz="1600" kern="0" dirty="0"/>
              <a:t>The password used in the Packet Tracer activities in this chapter is: </a:t>
            </a:r>
            <a:r>
              <a:rPr lang="en-US" sz="1600" b="1" kern="0" dirty="0"/>
              <a:t>PT_ccna5</a:t>
            </a:r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  <a:p>
            <a:pPr marL="119063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84664719"/>
      </p:ext>
    </p:extLst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Directly Connected Routes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Directly Connected Interfaces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382955"/>
            <a:ext cx="8733677" cy="492640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/>
              <a:t>A newly deployed router, without any configured interfaces, has an empty routing table.</a:t>
            </a:r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536" y="1838961"/>
            <a:ext cx="5864063" cy="47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87562"/>
      </p:ext>
    </p:extLst>
  </p:cSld>
  <p:clrMapOvr>
    <a:masterClrMapping/>
  </p:clrMapOvr>
  <p:transition spd="med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Directly Connected Routes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Directly Connected Routing Table Entries</a:t>
            </a:r>
          </a:p>
        </p:txBody>
      </p:sp>
      <p:pic>
        <p:nvPicPr>
          <p:cNvPr id="6" name="Content Placeholder 5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480" y="1232592"/>
            <a:ext cx="6905206" cy="4948202"/>
          </a:xfrm>
        </p:spPr>
      </p:pic>
    </p:spTree>
    <p:extLst>
      <p:ext uri="{BB962C8B-B14F-4D97-AF65-F5344CB8AC3E}">
        <p14:creationId xmlns:p14="http://schemas.microsoft.com/office/powerpoint/2010/main" val="2610726409"/>
      </p:ext>
    </p:extLst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Directly Connected Routes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Directly Connected Example</a:t>
            </a:r>
          </a:p>
        </p:txBody>
      </p:sp>
      <p:pic>
        <p:nvPicPr>
          <p:cNvPr id="5" name="Content Placeholder 4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281" y="1402079"/>
            <a:ext cx="6315076" cy="5062357"/>
          </a:xfrm>
        </p:spPr>
      </p:pic>
    </p:spTree>
    <p:extLst>
      <p:ext uri="{BB962C8B-B14F-4D97-AF65-F5344CB8AC3E}">
        <p14:creationId xmlns:p14="http://schemas.microsoft.com/office/powerpoint/2010/main" val="1812506768"/>
      </p:ext>
    </p:extLst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Directly Connected Routes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Directly Connected IPv6 Example</a:t>
            </a:r>
          </a:p>
        </p:txBody>
      </p:sp>
      <p:pic>
        <p:nvPicPr>
          <p:cNvPr id="3" name="Content Placeholder 2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4063" y="1334192"/>
            <a:ext cx="5885323" cy="5137728"/>
          </a:xfrm>
        </p:spPr>
      </p:pic>
    </p:spTree>
    <p:extLst>
      <p:ext uri="{BB962C8B-B14F-4D97-AF65-F5344CB8AC3E}">
        <p14:creationId xmlns:p14="http://schemas.microsoft.com/office/powerpoint/2010/main" val="3046953695"/>
      </p:ext>
    </p:extLst>
  </p:cSld>
  <p:clrMapOvr>
    <a:masterClrMapping/>
  </p:clrMapOvr>
  <p:transition spd="med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Statically Learned Routes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Static Routes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387102"/>
            <a:ext cx="8733677" cy="492640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/>
              <a:t>Static routes and default static routes can be implemented after directly connected interfaces are added to the routing table: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Static routes are manually configured.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They define an explicit path between two networking devices.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Static routes must be manually updated if the topology changes.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Their benefits include improved security and control of resources.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Configure a static route to a specific network using the </a:t>
            </a:r>
            <a:r>
              <a:rPr lang="en-US" b="1" dirty="0" err="1"/>
              <a:t>ip</a:t>
            </a:r>
            <a:r>
              <a:rPr lang="en-US" b="1" dirty="0"/>
              <a:t> route </a:t>
            </a:r>
            <a:r>
              <a:rPr lang="en-US" i="1" dirty="0"/>
              <a:t>network mask</a:t>
            </a:r>
            <a:r>
              <a:rPr lang="en-US" b="1" dirty="0"/>
              <a:t> {</a:t>
            </a:r>
            <a:r>
              <a:rPr lang="en-US" i="1" dirty="0"/>
              <a:t>next-hop-</a:t>
            </a:r>
            <a:r>
              <a:rPr lang="en-US" i="1" dirty="0" err="1"/>
              <a:t>ip</a:t>
            </a:r>
            <a:r>
              <a:rPr lang="en-US" b="1" dirty="0"/>
              <a:t> | </a:t>
            </a:r>
            <a:r>
              <a:rPr lang="en-US" i="1" dirty="0"/>
              <a:t>exit-</a:t>
            </a:r>
            <a:r>
              <a:rPr lang="en-US" i="1" dirty="0" err="1"/>
              <a:t>intf</a:t>
            </a:r>
            <a:r>
              <a:rPr lang="en-US" b="1" dirty="0"/>
              <a:t>} </a:t>
            </a:r>
            <a:r>
              <a:rPr lang="en-US" dirty="0"/>
              <a:t>command</a:t>
            </a:r>
            <a:r>
              <a:rPr lang="en-US" b="1" dirty="0"/>
              <a:t>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A default static route is used when the routing table does not contain a path for a destination network.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Configure a default static route using the </a:t>
            </a:r>
            <a:r>
              <a:rPr lang="en-US" b="1" dirty="0" err="1"/>
              <a:t>ip</a:t>
            </a:r>
            <a:r>
              <a:rPr lang="en-US" b="1" dirty="0"/>
              <a:t> route </a:t>
            </a:r>
            <a:r>
              <a:rPr lang="en-US" dirty="0"/>
              <a:t>0.0.0.0 0.0.0.0 {</a:t>
            </a:r>
            <a:r>
              <a:rPr lang="en-US" i="1" dirty="0"/>
              <a:t>exit-</a:t>
            </a:r>
            <a:r>
              <a:rPr lang="en-US" i="1" dirty="0" err="1"/>
              <a:t>intf</a:t>
            </a:r>
            <a:r>
              <a:rPr lang="en-US" dirty="0"/>
              <a:t> | </a:t>
            </a:r>
            <a:r>
              <a:rPr lang="en-US" i="1" dirty="0"/>
              <a:t>next-hop-</a:t>
            </a:r>
            <a:r>
              <a:rPr lang="en-US" i="1" dirty="0" err="1"/>
              <a:t>ip</a:t>
            </a:r>
            <a:r>
              <a:rPr lang="en-US" dirty="0"/>
              <a:t>} command.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7911"/>
      </p:ext>
    </p:extLst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Statically Learned Routes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Static Route Example</a:t>
            </a:r>
          </a:p>
        </p:txBody>
      </p:sp>
      <p:pic>
        <p:nvPicPr>
          <p:cNvPr id="5" name="Content Placeholder 4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148" y="1310640"/>
            <a:ext cx="6122572" cy="5158834"/>
          </a:xfrm>
        </p:spPr>
      </p:pic>
    </p:spTree>
    <p:extLst>
      <p:ext uri="{BB962C8B-B14F-4D97-AF65-F5344CB8AC3E}">
        <p14:creationId xmlns:p14="http://schemas.microsoft.com/office/powerpoint/2010/main" val="2527273895"/>
      </p:ext>
    </p:extLst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Statically Learned Routes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Static Route Example (cont.)</a:t>
            </a:r>
          </a:p>
        </p:txBody>
      </p:sp>
      <p:pic>
        <p:nvPicPr>
          <p:cNvPr id="3" name="Content Placeholder 2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480" y="1796902"/>
            <a:ext cx="6515314" cy="4949338"/>
          </a:xfrm>
        </p:spPr>
      </p:pic>
      <p:sp>
        <p:nvSpPr>
          <p:cNvPr id="4" name="TextBox 3"/>
          <p:cNvSpPr txBox="1"/>
          <p:nvPr/>
        </p:nvSpPr>
        <p:spPr>
          <a:xfrm>
            <a:off x="1309850" y="1510670"/>
            <a:ext cx="625194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Entering and Verifying a Static Route</a:t>
            </a:r>
          </a:p>
        </p:txBody>
      </p:sp>
    </p:spTree>
    <p:extLst>
      <p:ext uri="{BB962C8B-B14F-4D97-AF65-F5344CB8AC3E}">
        <p14:creationId xmlns:p14="http://schemas.microsoft.com/office/powerpoint/2010/main" val="1023051435"/>
      </p:ext>
    </p:extLst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Statically Learned Routes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Static IPv6 Route Examples</a:t>
            </a:r>
          </a:p>
        </p:txBody>
      </p:sp>
      <p:pic>
        <p:nvPicPr>
          <p:cNvPr id="5" name="Content Placeholder 4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920" y="1203745"/>
            <a:ext cx="5772897" cy="2778976"/>
          </a:xfr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4320" y="3982720"/>
            <a:ext cx="5620497" cy="27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92178"/>
      </p:ext>
    </p:extLst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Statically Learned Routes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Static IPv6 Route Examples</a:t>
            </a:r>
          </a:p>
        </p:txBody>
      </p:sp>
      <p:pic>
        <p:nvPicPr>
          <p:cNvPr id="3" name="Content Placeholder 2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160" y="1351280"/>
            <a:ext cx="4785360" cy="2481298"/>
          </a:xfrm>
        </p:spPr>
      </p:pic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795" y="3832578"/>
            <a:ext cx="4790045" cy="23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75107"/>
      </p:ext>
    </p:extLst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Dynamic Routing Protocols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Dynamic Routing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8" y="1232592"/>
            <a:ext cx="3617213" cy="4973057"/>
          </a:xfrm>
        </p:spPr>
        <p:txBody>
          <a:bodyPr/>
          <a:lstStyle/>
          <a:p>
            <a:r>
              <a:rPr lang="en-US" sz="2000" dirty="0"/>
              <a:t>Dynamic routing is used by routers to share information about the reachability and status of remote networks.</a:t>
            </a:r>
          </a:p>
          <a:p>
            <a:r>
              <a:rPr lang="en-US" sz="2000" dirty="0"/>
              <a:t> It p</a:t>
            </a:r>
            <a:r>
              <a:rPr lang="en-US" sz="2000" dirty="0">
                <a:cs typeface="Arial" charset="0"/>
              </a:rPr>
              <a:t>erforms</a:t>
            </a:r>
            <a:r>
              <a:rPr lang="en-US" sz="2000" dirty="0"/>
              <a:t> network discovery and maintains routing tables.</a:t>
            </a:r>
          </a:p>
          <a:p>
            <a:r>
              <a:rPr lang="en-US" sz="2000" dirty="0"/>
              <a:t>Routers have converged after they have finished exchanging and updating their routing tables.</a:t>
            </a:r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1150" y="1544321"/>
            <a:ext cx="5333496" cy="42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0501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46113" y="340092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/>
              <a:t>Chapter 1: Assessment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646113" y="1285841"/>
            <a:ext cx="7940675" cy="357187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dirty="0"/>
              <a:t>Students should complete Chapter 1, “Assessment” after completing Chapter 1.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/>
              <a:t>Quizzes, labs, Packet Tracers and other activities can be used to informally assess student progress.</a:t>
            </a:r>
          </a:p>
        </p:txBody>
      </p:sp>
    </p:spTree>
    <p:extLst>
      <p:ext uri="{BB962C8B-B14F-4D97-AF65-F5344CB8AC3E}">
        <p14:creationId xmlns:p14="http://schemas.microsoft.com/office/powerpoint/2010/main" val="3303044919"/>
      </p:ext>
    </p:extLst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Dynamic Routing Protocols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IPv4 Routing Protocols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596" y="1378896"/>
            <a:ext cx="8364916" cy="497305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Cisco routers can support a variety of dynamic IPv4 routing protocols including:</a:t>
            </a:r>
          </a:p>
          <a:p>
            <a:pPr lvl="1"/>
            <a:r>
              <a:rPr lang="en-US" sz="1600" b="1" dirty="0"/>
              <a:t>EIGRP –</a:t>
            </a:r>
            <a:r>
              <a:rPr lang="en-US" sz="1600" dirty="0"/>
              <a:t> Enhanced Interior Gateway Routing Protocol</a:t>
            </a:r>
          </a:p>
          <a:p>
            <a:pPr lvl="1"/>
            <a:r>
              <a:rPr lang="en-US" sz="1600" b="1" dirty="0"/>
              <a:t>OSPF –</a:t>
            </a:r>
            <a:r>
              <a:rPr lang="en-US" sz="1600" dirty="0"/>
              <a:t> Open Shortest Path First</a:t>
            </a:r>
          </a:p>
          <a:p>
            <a:pPr lvl="1"/>
            <a:r>
              <a:rPr lang="en-US" sz="1600" b="1" dirty="0"/>
              <a:t>IS-IS –</a:t>
            </a:r>
            <a:r>
              <a:rPr lang="en-US" sz="1600" dirty="0"/>
              <a:t> Intermediate System-to-Intermediate System</a:t>
            </a:r>
          </a:p>
          <a:p>
            <a:pPr lvl="1"/>
            <a:r>
              <a:rPr lang="en-US" sz="1600" b="1" dirty="0"/>
              <a:t>RIP –</a:t>
            </a:r>
            <a:r>
              <a:rPr lang="en-US" sz="1600" dirty="0"/>
              <a:t> Routing Information Protocol</a:t>
            </a:r>
          </a:p>
          <a:p>
            <a:pPr marL="0" indent="0">
              <a:buNone/>
            </a:pPr>
            <a:r>
              <a:rPr lang="en-US" sz="2000" dirty="0"/>
              <a:t>Use the </a:t>
            </a:r>
            <a:r>
              <a:rPr lang="en-US" sz="2000" b="1" dirty="0"/>
              <a:t>router ? </a:t>
            </a:r>
            <a:r>
              <a:rPr lang="en-US" sz="2000" dirty="0"/>
              <a:t>Command in global configuration mode to determine which routing protocols are supported by the IOS.</a:t>
            </a:r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436" y="4187952"/>
            <a:ext cx="5465235" cy="231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5931"/>
      </p:ext>
    </p:extLst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Dynamic Routing Protocols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IPv4 Dynamic Routing Examples </a:t>
            </a:r>
          </a:p>
        </p:txBody>
      </p:sp>
      <p:pic>
        <p:nvPicPr>
          <p:cNvPr id="4" name="Content Placeholder 3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1" y="1470336"/>
            <a:ext cx="6915948" cy="4992224"/>
          </a:xfrm>
        </p:spPr>
      </p:pic>
    </p:spTree>
    <p:extLst>
      <p:ext uri="{BB962C8B-B14F-4D97-AF65-F5344CB8AC3E}">
        <p14:creationId xmlns:p14="http://schemas.microsoft.com/office/powerpoint/2010/main" val="80997033"/>
      </p:ext>
    </p:extLst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Dynamic Routing Protocols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IPv6 Routing Protocols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348" y="1232592"/>
            <a:ext cx="8733677" cy="492640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Cisco routers can support a variety of dynamic IPv6 routing protocols including: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 err="1"/>
              <a:t>RIPng</a:t>
            </a:r>
            <a:r>
              <a:rPr lang="en-US" sz="1600" b="1" dirty="0"/>
              <a:t>  (</a:t>
            </a:r>
            <a:r>
              <a:rPr lang="en-US" sz="1600" dirty="0"/>
              <a:t>RIP next generation)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OSPFv3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EIGRP</a:t>
            </a:r>
            <a:r>
              <a:rPr lang="en-US" sz="1600" dirty="0"/>
              <a:t> for IPv6</a:t>
            </a:r>
          </a:p>
          <a:p>
            <a:pPr marL="0" indent="0">
              <a:buNone/>
            </a:pPr>
            <a:r>
              <a:rPr lang="en-US" dirty="0"/>
              <a:t>Use the </a:t>
            </a:r>
            <a:r>
              <a:rPr lang="en-US" b="1" dirty="0"/>
              <a:t>ipv6 router ? </a:t>
            </a:r>
            <a:r>
              <a:rPr lang="en-US" dirty="0"/>
              <a:t>command to determine which routing protocols are supported by the IOS</a:t>
            </a:r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48" y="4142547"/>
            <a:ext cx="8855957" cy="201645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IPv6 Routing Protocols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33374"/>
      </p:ext>
    </p:extLst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charset="0"/>
              </a:rPr>
              <a:t>Dynamic Routing Protocols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/>
              <a:t>IPv6 Dynamic Routing Examples</a:t>
            </a:r>
          </a:p>
        </p:txBody>
      </p:sp>
      <p:pic>
        <p:nvPicPr>
          <p:cNvPr id="6" name="Content Placeholder 5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746" y="1232593"/>
            <a:ext cx="6213443" cy="3319530"/>
          </a:xfrm>
        </p:spPr>
      </p:pic>
      <p:pic>
        <p:nvPicPr>
          <p:cNvPr id="7" name="Picture 6" descr="Routing and Switching Essentials - Mozilla Firefox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458" y="4907723"/>
            <a:ext cx="5680501" cy="18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42850"/>
      </p:ext>
    </p:extLst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1.4 Chapter Summary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46901"/>
      </p:ext>
    </p:extLst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79687" y="1487778"/>
            <a:ext cx="8600517" cy="248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Describe the primary functions and features of a router.</a:t>
            </a:r>
          </a:p>
          <a:p>
            <a:r>
              <a:rPr lang="en-US" sz="1600" dirty="0"/>
              <a:t>Configure basic settings on a router to route between two directly-connected networks, using CLI.</a:t>
            </a:r>
          </a:p>
          <a:p>
            <a:r>
              <a:rPr lang="en-US" sz="1600" dirty="0"/>
              <a:t>Verify connectivity between two networks that are directly connected to a router.</a:t>
            </a:r>
          </a:p>
          <a:p>
            <a:r>
              <a:rPr lang="en-US" sz="1600" dirty="0"/>
              <a:t>Explain how routers use information in data packets to make forwarding decisions in a small to medium-sized business network. </a:t>
            </a:r>
          </a:p>
          <a:p>
            <a:r>
              <a:rPr lang="en-US" sz="1600" dirty="0"/>
              <a:t>Explain the encapsulation and de-encapsulation process used by routers when switching packets between interfaces.</a:t>
            </a:r>
          </a:p>
          <a:p>
            <a:r>
              <a:rPr lang="en-US" sz="1600" dirty="0"/>
              <a:t>Explain the path determination function of a router.</a:t>
            </a:r>
          </a:p>
          <a:p>
            <a:r>
              <a:rPr lang="en-US" sz="1600" dirty="0"/>
              <a:t>Explain how a router learns about remote networks when operating in a small to medium-sized business network.</a:t>
            </a:r>
          </a:p>
          <a:p>
            <a:r>
              <a:rPr lang="en-US" sz="1600" dirty="0"/>
              <a:t>Explain how a router builds a routing table of directly connected networks.</a:t>
            </a:r>
          </a:p>
          <a:p>
            <a:r>
              <a:rPr lang="en-US" sz="1600" dirty="0"/>
              <a:t>Explain how a router builds a routing table using static routes.</a:t>
            </a:r>
          </a:p>
          <a:p>
            <a:r>
              <a:rPr lang="en-US" sz="1600" dirty="0"/>
              <a:t>Explain how a router builds a routing table using a dynamic routing protocol. </a:t>
            </a:r>
          </a:p>
          <a:p>
            <a:endParaRPr lang="en-US" sz="16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Chapter Summary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97760924"/>
      </p:ext>
    </p:extLst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Section 1.1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344890"/>
            <a:ext cx="2721476" cy="4946358"/>
          </a:xfrm>
        </p:spPr>
        <p:txBody>
          <a:bodyPr/>
          <a:lstStyle/>
          <a:p>
            <a:pPr eaLnBrk="1" fontAlgn="b" hangingPunct="1"/>
            <a:r>
              <a:rPr lang="en-US" sz="1600" dirty="0"/>
              <a:t>Topology</a:t>
            </a:r>
          </a:p>
          <a:p>
            <a:pPr eaLnBrk="1" fontAlgn="b" hangingPunct="1"/>
            <a:r>
              <a:rPr lang="en-US" sz="1600" dirty="0"/>
              <a:t>Speed</a:t>
            </a:r>
          </a:p>
          <a:p>
            <a:pPr eaLnBrk="1" fontAlgn="auto" hangingPunct="1"/>
            <a:r>
              <a:rPr lang="en-US" sz="1600" dirty="0"/>
              <a:t>Cost</a:t>
            </a:r>
          </a:p>
          <a:p>
            <a:pPr eaLnBrk="1" fontAlgn="b" hangingPunct="1"/>
            <a:r>
              <a:rPr lang="en-US" sz="1600" dirty="0"/>
              <a:t>Security</a:t>
            </a:r>
          </a:p>
          <a:p>
            <a:pPr eaLnBrk="1" fontAlgn="b" hangingPunct="1"/>
            <a:r>
              <a:rPr lang="en-US" sz="1600" dirty="0"/>
              <a:t>Availability</a:t>
            </a:r>
          </a:p>
          <a:p>
            <a:pPr eaLnBrk="1" fontAlgn="b" hangingPunct="1"/>
            <a:r>
              <a:rPr lang="en-US" sz="1600" dirty="0"/>
              <a:t>Scalability</a:t>
            </a:r>
          </a:p>
          <a:p>
            <a:pPr eaLnBrk="1" fontAlgn="b" hangingPunct="1"/>
            <a:r>
              <a:rPr lang="en-US" sz="1600" dirty="0"/>
              <a:t>Reliability</a:t>
            </a:r>
          </a:p>
          <a:p>
            <a:pPr eaLnBrk="1" fontAlgn="b" hangingPunct="1"/>
            <a:r>
              <a:rPr lang="en-US" sz="1600" dirty="0"/>
              <a:t> Point-to-Point Protocol (PPP)</a:t>
            </a:r>
          </a:p>
          <a:p>
            <a:pPr eaLnBrk="1" fontAlgn="b" hangingPunct="1"/>
            <a:r>
              <a:rPr lang="en-US" sz="1600" dirty="0"/>
              <a:t>Process Switching</a:t>
            </a:r>
          </a:p>
          <a:p>
            <a:pPr eaLnBrk="1" fontAlgn="b" hangingPunct="1"/>
            <a:r>
              <a:rPr lang="en-US" sz="1600" dirty="0"/>
              <a:t>Fast switching</a:t>
            </a:r>
          </a:p>
          <a:p>
            <a:pPr eaLnBrk="1" fontAlgn="b" hangingPunct="1"/>
            <a:r>
              <a:rPr lang="en-US" sz="1600" dirty="0"/>
              <a:t>Cisco Express Forwarding (CEF)</a:t>
            </a:r>
          </a:p>
          <a:p>
            <a:pPr eaLnBrk="1" fontAlgn="b" hangingPunct="1"/>
            <a:r>
              <a:rPr lang="en-US" sz="1600" dirty="0"/>
              <a:t>Wireless access points (WAPs)</a:t>
            </a:r>
          </a:p>
          <a:p>
            <a:pPr eaLnBrk="1" fontAlgn="b" hangingPunct="1"/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998384" y="1387453"/>
            <a:ext cx="2850381" cy="71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/>
            <a:r>
              <a:rPr lang="en-US" sz="1600" dirty="0"/>
              <a:t>Edge router</a:t>
            </a:r>
          </a:p>
          <a:p>
            <a:pPr eaLnBrk="1" fontAlgn="b" hangingPunct="1"/>
            <a:r>
              <a:rPr lang="en-US" sz="1600" dirty="0"/>
              <a:t>Gateway of Last Resort</a:t>
            </a:r>
          </a:p>
          <a:p>
            <a:pPr eaLnBrk="1" fontAlgn="b" hangingPunct="1"/>
            <a:r>
              <a:rPr lang="en-US" sz="1600" dirty="0"/>
              <a:t>Topology diagram </a:t>
            </a:r>
          </a:p>
          <a:p>
            <a:pPr eaLnBrk="1" fontAlgn="b" hangingPunct="1"/>
            <a:r>
              <a:rPr lang="en-US" sz="1600" dirty="0"/>
              <a:t>Secure Shell (SSH) </a:t>
            </a:r>
          </a:p>
          <a:p>
            <a:pPr eaLnBrk="1" fontAlgn="b" hangingPunct="1"/>
            <a:r>
              <a:rPr lang="en-US" sz="1600" dirty="0"/>
              <a:t>Hypertext Transfer Protocol Secure (HTTPS)</a:t>
            </a:r>
          </a:p>
          <a:p>
            <a:pPr eaLnBrk="1" fontAlgn="b" hangingPunct="1"/>
            <a:r>
              <a:rPr lang="en-US" sz="1600" dirty="0"/>
              <a:t>Console cable</a:t>
            </a:r>
          </a:p>
          <a:p>
            <a:pPr eaLnBrk="1" fontAlgn="b" hangingPunct="1"/>
            <a:r>
              <a:rPr lang="en-US" sz="1600" dirty="0"/>
              <a:t>Terminal emulation software -  Tera Term, </a:t>
            </a:r>
            <a:r>
              <a:rPr lang="en-US" sz="1600" dirty="0" err="1"/>
              <a:t>PuTTY</a:t>
            </a:r>
            <a:r>
              <a:rPr lang="en-US" sz="1600" dirty="0"/>
              <a:t>, HyperTerminal</a:t>
            </a:r>
          </a:p>
          <a:p>
            <a:pPr eaLnBrk="1" fontAlgn="b" hangingPunct="1"/>
            <a:r>
              <a:rPr lang="en-US" sz="1600" dirty="0"/>
              <a:t>Secure management access</a:t>
            </a:r>
          </a:p>
          <a:p>
            <a:pPr eaLnBrk="1" fontAlgn="b" hangingPunct="1"/>
            <a:r>
              <a:rPr lang="en-US" sz="1600" b="1" dirty="0"/>
              <a:t>Ipv6 address </a:t>
            </a:r>
            <a:r>
              <a:rPr lang="en-US" sz="1600" i="1" dirty="0"/>
              <a:t>ipv6-address</a:t>
            </a:r>
            <a:r>
              <a:rPr lang="en-US" sz="1600" dirty="0"/>
              <a:t>/</a:t>
            </a:r>
            <a:r>
              <a:rPr lang="en-US" sz="1600" i="1" dirty="0"/>
              <a:t>ipv6-length </a:t>
            </a:r>
            <a:r>
              <a:rPr lang="en-US" sz="1600" dirty="0"/>
              <a:t>[link-local | eui-64] interface configuration command.</a:t>
            </a:r>
          </a:p>
          <a:p>
            <a:pPr eaLnBrk="1" fontAlgn="b" hangingPunct="1"/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84089" y="1358745"/>
            <a:ext cx="2841064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/>
            <a:r>
              <a:rPr lang="en-US" sz="1600" b="1" dirty="0"/>
              <a:t>no shutdown</a:t>
            </a:r>
            <a:r>
              <a:rPr lang="en-US" sz="1600" dirty="0"/>
              <a:t> command</a:t>
            </a:r>
          </a:p>
          <a:p>
            <a:pPr eaLnBrk="1" fontAlgn="b" hangingPunct="1"/>
            <a:r>
              <a:rPr lang="en-US" sz="1600" dirty="0"/>
              <a:t>loopback interface</a:t>
            </a:r>
          </a:p>
          <a:p>
            <a:pPr eaLnBrk="1" fontAlgn="b" hangingPunct="1"/>
            <a:r>
              <a:rPr lang="en-US" sz="1600" b="1" dirty="0"/>
              <a:t>interface loopback </a:t>
            </a:r>
            <a:r>
              <a:rPr lang="en-US" sz="1600" i="1" dirty="0"/>
              <a:t>number  command</a:t>
            </a:r>
            <a:endParaRPr lang="en-US" sz="1600" dirty="0"/>
          </a:p>
          <a:p>
            <a:pPr eaLnBrk="1" fontAlgn="b" hangingPunct="1"/>
            <a:r>
              <a:rPr lang="en-US" sz="1600" b="1" dirty="0"/>
              <a:t>show </a:t>
            </a:r>
            <a:r>
              <a:rPr lang="en-US" sz="1600" b="1" dirty="0" err="1"/>
              <a:t>ip</a:t>
            </a:r>
            <a:r>
              <a:rPr lang="en-US" sz="1600" b="1" dirty="0"/>
              <a:t> route </a:t>
            </a:r>
            <a:r>
              <a:rPr lang="en-US" sz="1600" dirty="0"/>
              <a:t>command</a:t>
            </a:r>
          </a:p>
          <a:p>
            <a:pPr eaLnBrk="1" fontAlgn="b" hangingPunct="1"/>
            <a:r>
              <a:rPr lang="en-US" sz="1600" b="1" dirty="0"/>
              <a:t>show running-</a:t>
            </a:r>
            <a:r>
              <a:rPr lang="en-US" sz="1600" b="1" dirty="0" err="1"/>
              <a:t>config</a:t>
            </a:r>
            <a:r>
              <a:rPr lang="en-US" sz="1600" b="1" dirty="0"/>
              <a:t> </a:t>
            </a:r>
            <a:r>
              <a:rPr lang="en-US" sz="1600" dirty="0" err="1"/>
              <a:t>interface</a:t>
            </a:r>
            <a:r>
              <a:rPr lang="en-US" sz="1600" i="1" dirty="0" err="1"/>
              <a:t>interface</a:t>
            </a:r>
            <a:r>
              <a:rPr lang="en-US" sz="1600" i="1" dirty="0"/>
              <a:t>-id</a:t>
            </a:r>
            <a:endParaRPr lang="en-US" sz="1600" dirty="0"/>
          </a:p>
          <a:p>
            <a:pPr eaLnBrk="1" fontAlgn="b" hangingPunct="1"/>
            <a:r>
              <a:rPr lang="en-US" sz="1600" b="1" dirty="0"/>
              <a:t>show </a:t>
            </a:r>
            <a:r>
              <a:rPr lang="en-US" sz="1600" b="1" dirty="0" err="1"/>
              <a:t>ip</a:t>
            </a:r>
            <a:r>
              <a:rPr lang="en-US" sz="1600" b="1" dirty="0"/>
              <a:t> interface brief</a:t>
            </a:r>
            <a:r>
              <a:rPr lang="en-US" sz="1600" dirty="0"/>
              <a:t> command</a:t>
            </a:r>
          </a:p>
          <a:p>
            <a:pPr eaLnBrk="1" fontAlgn="b" hangingPunct="1"/>
            <a:r>
              <a:rPr lang="en-US" sz="1600" b="1" dirty="0"/>
              <a:t>show running-</a:t>
            </a:r>
            <a:r>
              <a:rPr lang="en-US" sz="1600" b="1" dirty="0" err="1"/>
              <a:t>config</a:t>
            </a:r>
            <a:r>
              <a:rPr lang="en-US" sz="1600" b="1" dirty="0"/>
              <a:t> </a:t>
            </a:r>
            <a:r>
              <a:rPr lang="en-US" sz="1600" dirty="0"/>
              <a:t>i</a:t>
            </a:r>
            <a:r>
              <a:rPr lang="en-US" sz="1600" i="1" dirty="0"/>
              <a:t>nterface</a:t>
            </a:r>
            <a:r>
              <a:rPr lang="en-US" sz="1600" dirty="0"/>
              <a:t> command</a:t>
            </a:r>
          </a:p>
          <a:p>
            <a:pPr eaLnBrk="1" fontAlgn="b" hangingPunct="1"/>
            <a:r>
              <a:rPr lang="en-US" sz="1600" b="1" dirty="0"/>
              <a:t>show </a:t>
            </a:r>
            <a:r>
              <a:rPr lang="en-US" sz="1600" b="1" dirty="0" err="1"/>
              <a:t>ip</a:t>
            </a:r>
            <a:r>
              <a:rPr lang="en-US" sz="1600" b="1" dirty="0"/>
              <a:t> interfaces </a:t>
            </a:r>
            <a:r>
              <a:rPr lang="en-US" sz="1600" dirty="0"/>
              <a:t>command</a:t>
            </a:r>
          </a:p>
          <a:p>
            <a:pPr eaLnBrk="1" fontAlgn="b" hangingPunct="1"/>
            <a:r>
              <a:rPr lang="en-US" sz="1600" b="1" dirty="0"/>
              <a:t>Show ipv6 interface </a:t>
            </a:r>
            <a:r>
              <a:rPr lang="en-US" sz="1600" dirty="0"/>
              <a:t>command</a:t>
            </a:r>
          </a:p>
        </p:txBody>
      </p:sp>
    </p:spTree>
    <p:extLst>
      <p:ext uri="{BB962C8B-B14F-4D97-AF65-F5344CB8AC3E}">
        <p14:creationId xmlns:p14="http://schemas.microsoft.com/office/powerpoint/2010/main" val="3150004748"/>
      </p:ext>
    </p:extLst>
  </p:cSld>
  <p:clrMapOvr>
    <a:masterClrMapping/>
  </p:clrMapOvr>
  <p:transition spd="med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Section 1.1 (cont.)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358745"/>
            <a:ext cx="2721476" cy="4946358"/>
          </a:xfrm>
        </p:spPr>
        <p:txBody>
          <a:bodyPr/>
          <a:lstStyle/>
          <a:p>
            <a:pPr eaLnBrk="1" fontAlgn="auto" hangingPunct="1"/>
            <a:r>
              <a:rPr lang="en-US" sz="1600" b="1" dirty="0"/>
              <a:t>show interfaces </a:t>
            </a:r>
            <a:r>
              <a:rPr lang="en-US" sz="1600" dirty="0"/>
              <a:t>command</a:t>
            </a:r>
          </a:p>
          <a:p>
            <a:pPr eaLnBrk="1" fontAlgn="b" hangingPunct="1"/>
            <a:r>
              <a:rPr lang="en-US" sz="1600" b="1" dirty="0"/>
              <a:t>show ipv6 interface brief </a:t>
            </a:r>
            <a:r>
              <a:rPr lang="en-US" sz="1600" dirty="0"/>
              <a:t>command</a:t>
            </a:r>
          </a:p>
          <a:p>
            <a:pPr eaLnBrk="1" fontAlgn="auto" hangingPunct="1"/>
            <a:r>
              <a:rPr lang="en-US" sz="1600" b="1" dirty="0"/>
              <a:t>show ipv6 route </a:t>
            </a:r>
            <a:r>
              <a:rPr lang="en-US" sz="1600" dirty="0"/>
              <a:t>command</a:t>
            </a:r>
          </a:p>
          <a:p>
            <a:pPr eaLnBrk="1" fontAlgn="b" hangingPunct="1"/>
            <a:r>
              <a:rPr lang="en-US" sz="1600" dirty="0"/>
              <a:t>pipe (</a:t>
            </a:r>
            <a:r>
              <a:rPr lang="en-US" sz="1600" b="1" dirty="0"/>
              <a:t>|</a:t>
            </a:r>
            <a:r>
              <a:rPr lang="en-US" sz="1600" dirty="0"/>
              <a:t>) character</a:t>
            </a:r>
          </a:p>
          <a:p>
            <a:pPr eaLnBrk="1" fontAlgn="b" hangingPunct="1"/>
            <a:r>
              <a:rPr lang="en-US" sz="1600" dirty="0" err="1"/>
              <a:t>Ctrl+P</a:t>
            </a:r>
            <a:endParaRPr lang="en-US" sz="1600" dirty="0"/>
          </a:p>
          <a:p>
            <a:pPr eaLnBrk="1" fontAlgn="b" hangingPunct="1"/>
            <a:r>
              <a:rPr lang="en-US" sz="1600" dirty="0" err="1"/>
              <a:t>Ctrl+N</a:t>
            </a:r>
            <a:endParaRPr lang="en-US" sz="1600" dirty="0"/>
          </a:p>
          <a:p>
            <a:pPr eaLnBrk="1" fontAlgn="b" hangingPunct="1"/>
            <a:r>
              <a:rPr lang="en-US" sz="1600" b="1" dirty="0"/>
              <a:t>show history</a:t>
            </a:r>
          </a:p>
          <a:p>
            <a:pPr eaLnBrk="1" fontAlgn="b" hangingPunct="1"/>
            <a:r>
              <a:rPr lang="en-US" sz="1600" b="1" dirty="0"/>
              <a:t>terminal history</a:t>
            </a:r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5" y="1358745"/>
            <a:ext cx="2850381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/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6379" y="1358745"/>
            <a:ext cx="2841064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b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6104559"/>
      </p:ext>
    </p:extLst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Section 1.2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358745"/>
            <a:ext cx="2721476" cy="4946358"/>
          </a:xfrm>
        </p:spPr>
        <p:txBody>
          <a:bodyPr/>
          <a:lstStyle/>
          <a:p>
            <a:pPr eaLnBrk="1" fontAlgn="b" hangingPunct="1"/>
            <a:r>
              <a:rPr lang="en-US" sz="1600" dirty="0"/>
              <a:t>Metrics</a:t>
            </a:r>
          </a:p>
          <a:p>
            <a:pPr eaLnBrk="1" fontAlgn="b" hangingPunct="1"/>
            <a:r>
              <a:rPr lang="en-US" sz="1600" dirty="0"/>
              <a:t>Routing Information Protocol (RIP)</a:t>
            </a:r>
          </a:p>
          <a:p>
            <a:pPr eaLnBrk="1" fontAlgn="b" hangingPunct="1"/>
            <a:r>
              <a:rPr lang="en-US" sz="1600" dirty="0"/>
              <a:t>Open Shortest Path First (OSPF)</a:t>
            </a:r>
          </a:p>
          <a:p>
            <a:pPr eaLnBrk="1" fontAlgn="b" hangingPunct="1"/>
            <a:r>
              <a:rPr lang="en-US" sz="1600" dirty="0"/>
              <a:t>Enhanced Interior Gateway Routing Protocol (EIGRP)</a:t>
            </a:r>
          </a:p>
          <a:p>
            <a:pPr eaLnBrk="1" fontAlgn="b" hangingPunct="1"/>
            <a:r>
              <a:rPr lang="en-US" sz="1600" dirty="0"/>
              <a:t>load balancing</a:t>
            </a:r>
          </a:p>
          <a:p>
            <a:pPr eaLnBrk="1" fontAlgn="b" hangingPunct="1"/>
            <a:r>
              <a:rPr lang="en-US" sz="1600" dirty="0"/>
              <a:t>IS-IS - Intermediate System-to-Intermediate System</a:t>
            </a:r>
          </a:p>
          <a:p>
            <a:pPr eaLnBrk="1" fontAlgn="auto" hangingPunct="1"/>
            <a:r>
              <a:rPr lang="en-US" sz="1600" dirty="0" err="1"/>
              <a:t>RIPng</a:t>
            </a:r>
            <a:r>
              <a:rPr lang="en-US" sz="1600" dirty="0"/>
              <a:t> (RIP next generation)</a:t>
            </a:r>
          </a:p>
          <a:p>
            <a:pPr eaLnBrk="1" fontAlgn="auto" hangingPunct="1"/>
            <a:r>
              <a:rPr lang="en-US" sz="1600" dirty="0"/>
              <a:t>OSPFv3</a:t>
            </a:r>
          </a:p>
          <a:p>
            <a:pPr eaLnBrk="1" fontAlgn="b" hangingPunct="1"/>
            <a:endParaRPr lang="en-US" sz="1600" dirty="0"/>
          </a:p>
          <a:p>
            <a:pPr eaLnBrk="1" fontAlgn="b" hangingPunct="1"/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5" y="1358745"/>
            <a:ext cx="2850381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/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6379" y="1358745"/>
            <a:ext cx="2841064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9828675"/>
      </p:ext>
    </p:extLst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Section 1.3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331035"/>
            <a:ext cx="2721476" cy="4946358"/>
          </a:xfrm>
        </p:spPr>
        <p:txBody>
          <a:bodyPr/>
          <a:lstStyle/>
          <a:p>
            <a:pPr eaLnBrk="1" fontAlgn="b" hangingPunct="1"/>
            <a:r>
              <a:rPr lang="en-US" sz="1600" dirty="0"/>
              <a:t>Administrative Distance (AD)</a:t>
            </a:r>
          </a:p>
          <a:p>
            <a:pPr eaLnBrk="1" fontAlgn="b" hangingPunct="1"/>
            <a:r>
              <a:rPr lang="en-US" sz="1600" dirty="0"/>
              <a:t>Local Route interfaces</a:t>
            </a:r>
          </a:p>
          <a:p>
            <a:pPr eaLnBrk="1" fontAlgn="b" hangingPunct="1"/>
            <a:r>
              <a:rPr lang="en-US" sz="1600" dirty="0"/>
              <a:t>Static routes</a:t>
            </a:r>
          </a:p>
          <a:p>
            <a:pPr eaLnBrk="1" fontAlgn="b" hangingPunct="1"/>
            <a:r>
              <a:rPr lang="en-US" sz="1600" dirty="0"/>
              <a:t>Route timestamp</a:t>
            </a:r>
          </a:p>
          <a:p>
            <a:pPr eaLnBrk="1" fontAlgn="b" hangingPunct="1"/>
            <a:r>
              <a:rPr lang="en-US" sz="1600" dirty="0"/>
              <a:t>Route source </a:t>
            </a:r>
          </a:p>
          <a:p>
            <a:pPr eaLnBrk="1" fontAlgn="b" hangingPunct="1"/>
            <a:r>
              <a:rPr lang="en-US" sz="1600" b="1" dirty="0" err="1"/>
              <a:t>ip</a:t>
            </a:r>
            <a:r>
              <a:rPr lang="en-US" sz="1600" b="1" dirty="0"/>
              <a:t> route </a:t>
            </a:r>
            <a:r>
              <a:rPr lang="en-US" sz="1600" i="1" dirty="0"/>
              <a:t>network mask</a:t>
            </a:r>
            <a:r>
              <a:rPr lang="en-US" sz="1600" dirty="0"/>
              <a:t> { </a:t>
            </a:r>
            <a:r>
              <a:rPr lang="en-US" sz="1600" i="1" dirty="0"/>
              <a:t>next-hop-</a:t>
            </a:r>
            <a:r>
              <a:rPr lang="en-US" sz="1600" i="1" dirty="0" err="1"/>
              <a:t>ip</a:t>
            </a:r>
            <a:r>
              <a:rPr lang="en-US" sz="1600" dirty="0"/>
              <a:t> | </a:t>
            </a:r>
            <a:r>
              <a:rPr lang="en-US" sz="1600" i="1" dirty="0"/>
              <a:t>exit-</a:t>
            </a:r>
            <a:r>
              <a:rPr lang="en-US" sz="1600" i="1" dirty="0" err="1"/>
              <a:t>intf</a:t>
            </a:r>
            <a:r>
              <a:rPr lang="en-US" sz="1600" dirty="0"/>
              <a:t> } </a:t>
            </a:r>
          </a:p>
          <a:p>
            <a:pPr eaLnBrk="1" fontAlgn="b" hangingPunct="1"/>
            <a:r>
              <a:rPr lang="en-US" sz="1600" b="1" dirty="0" err="1"/>
              <a:t>ip</a:t>
            </a:r>
            <a:r>
              <a:rPr lang="en-US" sz="1600" b="1" dirty="0"/>
              <a:t> route 0.0.0.0 0.0.0.0</a:t>
            </a:r>
            <a:r>
              <a:rPr lang="en-US" sz="1600" dirty="0"/>
              <a:t> { </a:t>
            </a:r>
            <a:r>
              <a:rPr lang="en-US" sz="1600" i="1" dirty="0"/>
              <a:t>exit-</a:t>
            </a:r>
            <a:r>
              <a:rPr lang="en-US" sz="1600" i="1" dirty="0" err="1"/>
              <a:t>intf</a:t>
            </a:r>
            <a:r>
              <a:rPr lang="en-US" sz="1600" dirty="0"/>
              <a:t> | </a:t>
            </a:r>
            <a:r>
              <a:rPr lang="en-US" sz="1600" i="1" dirty="0"/>
              <a:t>next-hop-</a:t>
            </a:r>
            <a:r>
              <a:rPr lang="en-US" sz="1600" i="1" dirty="0" err="1"/>
              <a:t>ip</a:t>
            </a:r>
            <a:r>
              <a:rPr lang="en-US" sz="1600" dirty="0"/>
              <a:t> }</a:t>
            </a:r>
          </a:p>
          <a:p>
            <a:pPr eaLnBrk="1" fontAlgn="b" hangingPunct="1"/>
            <a:r>
              <a:rPr lang="en-US" sz="1600" b="1" dirty="0"/>
              <a:t>ipv6 unicast-routing</a:t>
            </a:r>
          </a:p>
          <a:p>
            <a:pPr eaLnBrk="1" fontAlgn="b" hangingPunct="1"/>
            <a:r>
              <a:rPr lang="en-US" sz="1600" b="1" dirty="0"/>
              <a:t>ipv6 route ::/0 </a:t>
            </a:r>
            <a:r>
              <a:rPr lang="en-US" sz="1600" dirty="0"/>
              <a:t>{</a:t>
            </a:r>
            <a:r>
              <a:rPr lang="en-US" sz="1600" i="1" dirty="0"/>
              <a:t>ipv6-address </a:t>
            </a:r>
            <a:r>
              <a:rPr lang="en-US" sz="1600" dirty="0"/>
              <a:t>|</a:t>
            </a:r>
            <a:r>
              <a:rPr lang="en-US" sz="1600" i="1" dirty="0"/>
              <a:t> interface-type interface-number</a:t>
            </a:r>
            <a:r>
              <a:rPr lang="en-US" sz="1600" dirty="0"/>
              <a:t>}</a:t>
            </a:r>
          </a:p>
          <a:p>
            <a:pPr eaLnBrk="1" fontAlgn="b" hangingPunct="1"/>
            <a:endParaRPr lang="en-US" sz="1600" dirty="0"/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5" y="1358745"/>
            <a:ext cx="2850381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/>
            <a:r>
              <a:rPr lang="en-US" sz="1600" b="1" dirty="0"/>
              <a:t>ipv6 route </a:t>
            </a:r>
            <a:r>
              <a:rPr lang="en-US" sz="1600" i="1" dirty="0"/>
              <a:t>ipv6-prefix/prefix-length</a:t>
            </a:r>
            <a:r>
              <a:rPr lang="en-US" sz="1600" dirty="0"/>
              <a:t> {</a:t>
            </a:r>
            <a:r>
              <a:rPr lang="en-US" sz="1600" i="1" dirty="0"/>
              <a:t>ipv6-address</a:t>
            </a:r>
            <a:r>
              <a:rPr lang="en-US" sz="1600" dirty="0"/>
              <a:t>|</a:t>
            </a:r>
            <a:r>
              <a:rPr lang="en-US" sz="1600" i="1" dirty="0"/>
              <a:t>interface-type interface-number</a:t>
            </a:r>
            <a:r>
              <a:rPr lang="en-US" sz="1600" dirty="0"/>
              <a:t>} </a:t>
            </a:r>
          </a:p>
          <a:p>
            <a:pPr eaLnBrk="1" fontAlgn="b" hangingPunct="1"/>
            <a:r>
              <a:rPr lang="en-US" sz="1600" b="1" dirty="0"/>
              <a:t>Router ? </a:t>
            </a:r>
            <a:r>
              <a:rPr lang="en-US" sz="1600" dirty="0"/>
              <a:t>command</a:t>
            </a:r>
          </a:p>
          <a:p>
            <a:pPr eaLnBrk="1" fontAlgn="b" hangingPunct="1"/>
            <a:r>
              <a:rPr lang="en-US" sz="1600" b="1" dirty="0"/>
              <a:t>Ipv6 router ? </a:t>
            </a:r>
            <a:r>
              <a:rPr lang="en-US" sz="1600" dirty="0"/>
              <a:t>command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8546" y="1331035"/>
            <a:ext cx="2841064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6378490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505510" y="1214404"/>
            <a:ext cx="7940675" cy="5186398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2000" dirty="0"/>
              <a:t>Prior to teaching Chapter 1, 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/>
              <a:t>Complete Chapter 1, 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/>
              <a:t>The objectives of this chapter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Describe the primary functions and features of a router.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Connect devices for a small routed network.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Using the CLI, configure a router to route between multiple directly connected networks.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the encapsulation and de-encapsulation process used by routers when switching packets between interfaces.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the path determination function of a router.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Compare ways in which a router builds a routing table when operating in a small- to medium-sized business network.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routing table entries for directly connected networks.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a router builds a routing table of directly connected networks.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a router builds a routing table using static routes.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a router builds a routing table using a dynamic routing protocol.</a:t>
            </a:r>
          </a:p>
          <a:p>
            <a:pPr marL="457200" lvl="1" indent="0"/>
            <a:endParaRPr lang="en-US" sz="16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505510" y="35115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1: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804945289"/>
      </p:ext>
    </p:extLst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36819"/>
      </p:ext>
    </p:extLst>
  </p:cSld>
  <p:clrMapOvr>
    <a:masterClrMapping/>
  </p:clrMapOvr>
  <p:transition spd="med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Cisco_WHT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619375"/>
            <a:ext cx="2400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2538262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411087" y="3544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1: Best Practices (Cont.)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28600" y="1344168"/>
            <a:ext cx="8577072" cy="4965192"/>
          </a:xfrm>
          <a:prstGeom prst="rect">
            <a:avLst/>
          </a:prstGeom>
        </p:spPr>
        <p:txBody>
          <a:bodyPr/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9063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2000" dirty="0"/>
              <a:t>Section 1.1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/>
              <a:t>Review the OSI model and the TCP/IP protocol stack and review the process of encapsulation.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/>
              <a:t>Discuss the key Network Characteristics: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	Topology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	Reliability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	Scalability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	Availability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	Speed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	Cost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	Security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	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2000" dirty="0"/>
              <a:t>Highlight the routers position in the OSI model and the process of encapsulation.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2000" dirty="0"/>
              <a:t>Emphasize that routers are specialized computers.</a:t>
            </a:r>
          </a:p>
          <a:p>
            <a:pPr marL="461963" indent="-34290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CA" sz="2000" dirty="0"/>
              <a:t>Emphasize the types of memory used by routers and what is stored in each.</a:t>
            </a:r>
          </a:p>
          <a:p>
            <a:pPr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527194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28943</TotalTime>
  <Pages>28</Pages>
  <Words>3578</Words>
  <Application>Microsoft Office PowerPoint</Application>
  <PresentationFormat>On-screen Show (4:3)</PresentationFormat>
  <Paragraphs>737</Paragraphs>
  <Slides>81</Slides>
  <Notes>80</Notes>
  <HiddenSlides>17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PPT-TMPLT-WHT_C</vt:lpstr>
      <vt:lpstr>NetAcad-4F_PPT-WHT_060408</vt:lpstr>
      <vt:lpstr>Instructor Materials Chapter 1: Routing Concepts</vt:lpstr>
      <vt:lpstr>Instructor Materials – Chapter 1 Planning Guide</vt:lpstr>
      <vt:lpstr>PowerPoint Presentation</vt:lpstr>
      <vt:lpstr>Chapter 1: Activities</vt:lpstr>
      <vt:lpstr>Chapter 1: Activities</vt:lpstr>
      <vt:lpstr>Chapter 1: Activities</vt:lpstr>
      <vt:lpstr>Chapter 1: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1: Additional Help</vt:lpstr>
      <vt:lpstr>PowerPoint Presentation</vt:lpstr>
      <vt:lpstr>Chapter 1: Routing Concepts</vt:lpstr>
      <vt:lpstr>Chapter 1 - Sections &amp; Objectives</vt:lpstr>
      <vt:lpstr>1.1 Router Initial Configuration</vt:lpstr>
      <vt:lpstr>Router Functions Characteristics of a Network</vt:lpstr>
      <vt:lpstr>Router Functions Why Routing?</vt:lpstr>
      <vt:lpstr>Router Functions Routers are Computers</vt:lpstr>
      <vt:lpstr>Router Functions Routers are Computers (cont.)</vt:lpstr>
      <vt:lpstr>Router Functions Routers are Computers</vt:lpstr>
      <vt:lpstr>Router Functions Routers Interconnect Networks</vt:lpstr>
      <vt:lpstr>Router Functions Routers Choose Best Paths</vt:lpstr>
      <vt:lpstr>Router Functions Packet Forwarding Methods</vt:lpstr>
      <vt:lpstr>Connect Devices Connect to a Network</vt:lpstr>
      <vt:lpstr>Connect Devices Default Gateways</vt:lpstr>
      <vt:lpstr>Connect Devices Document Network Addressing</vt:lpstr>
      <vt:lpstr>Connect Devices Enable IP on a Host</vt:lpstr>
      <vt:lpstr>Connect Devices Enable IP on a Host</vt:lpstr>
      <vt:lpstr>Connect Devices Enable IP on a Host</vt:lpstr>
      <vt:lpstr>Connect devices Device LEDs</vt:lpstr>
      <vt:lpstr>Connect Devices Console Access</vt:lpstr>
      <vt:lpstr>Connect Devices Enable IP on a Switch</vt:lpstr>
      <vt:lpstr>Router Basic Settings Configure Router Basic Settings </vt:lpstr>
      <vt:lpstr>Router Basic Settings Configure an IPv4 Router Interface</vt:lpstr>
      <vt:lpstr>Router Basic Settings Configure an IPv6 Router Interface</vt:lpstr>
      <vt:lpstr>Router Basic Settings Configure an IPv6 Router Interface (cont.)</vt:lpstr>
      <vt:lpstr>Router Basic Settings Configure an IPv4 Loopback Interface</vt:lpstr>
      <vt:lpstr>Verify Connectivity of Directly Connected Networks Verify Interface Settings</vt:lpstr>
      <vt:lpstr>Verify Connectivity of Directly Connected Networks Verify Interface Settings (cont.)</vt:lpstr>
      <vt:lpstr>Verify Connectivity of Directly Connected Networks Verify IPv6 Interface Settings</vt:lpstr>
      <vt:lpstr>Verify Connectivity of Directly Connected Networks  Filter Show Command Output</vt:lpstr>
      <vt:lpstr>Verify Connectivity of Directly Connected Networks Command History Feature</vt:lpstr>
      <vt:lpstr>1.2 Routing Decisions</vt:lpstr>
      <vt:lpstr>Switching Packets Between Networks Router Switching Function</vt:lpstr>
      <vt:lpstr>Switching Packets Between Networks Send a Packet</vt:lpstr>
      <vt:lpstr>Switching Packets Between Networks Forward to Next Hop</vt:lpstr>
      <vt:lpstr>Switching Packets Between Networks Packet Routing</vt:lpstr>
      <vt:lpstr>Switching Packets Between Networks Reach the Destination</vt:lpstr>
      <vt:lpstr>Path Determination Routing Decisions</vt:lpstr>
      <vt:lpstr>Path Determination Best Path</vt:lpstr>
      <vt:lpstr>Path Determination Load Balancing</vt:lpstr>
      <vt:lpstr>Path Determination Administrative Distance</vt:lpstr>
      <vt:lpstr>1.3 Router Operation</vt:lpstr>
      <vt:lpstr>Analyze the Routing Table The Routing Table</vt:lpstr>
      <vt:lpstr>Analyze the Routing Table Routing Table Sources</vt:lpstr>
      <vt:lpstr>Analyze the Routing Table Routing Table Sources (cont.)</vt:lpstr>
      <vt:lpstr>Analyze the Routing Table Remote Network Routing Entries</vt:lpstr>
      <vt:lpstr>Directly Connected Routes Directly Connected Interfaces</vt:lpstr>
      <vt:lpstr>Directly Connected Routes Directly Connected Routing Table Entries</vt:lpstr>
      <vt:lpstr>Directly Connected Routes Directly Connected Example</vt:lpstr>
      <vt:lpstr>Directly Connected Routes Directly Connected IPv6 Example</vt:lpstr>
      <vt:lpstr>Statically Learned Routes Static Routes</vt:lpstr>
      <vt:lpstr>Statically Learned Routes Static Route Example</vt:lpstr>
      <vt:lpstr>Statically Learned Routes Static Route Example (cont.)</vt:lpstr>
      <vt:lpstr>Statically Learned Routes Static IPv6 Route Examples</vt:lpstr>
      <vt:lpstr>Statically Learned Routes Static IPv6 Route Examples</vt:lpstr>
      <vt:lpstr>Dynamic Routing Protocols Dynamic Routing</vt:lpstr>
      <vt:lpstr>Dynamic Routing Protocols IPv4 Routing Protocols </vt:lpstr>
      <vt:lpstr>Dynamic Routing Protocols IPv4 Dynamic Routing Examples </vt:lpstr>
      <vt:lpstr>Dynamic Routing Protocols IPv6 Routing Protocols</vt:lpstr>
      <vt:lpstr>Dynamic Routing Protocols IPv6 Dynamic Routing Examples</vt:lpstr>
      <vt:lpstr>1.4 Chapter Summary</vt:lpstr>
      <vt:lpstr>Chapter Summary Summary</vt:lpstr>
      <vt:lpstr>Section 1.1 New Terms and Commands</vt:lpstr>
      <vt:lpstr>Section 1.1 (cont.) New Terms and Commands</vt:lpstr>
      <vt:lpstr>Section 1.2 New Terms and Commands</vt:lpstr>
      <vt:lpstr>Section 1.3 New Terms and Commands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Windows User</cp:lastModifiedBy>
  <cp:revision>1106</cp:revision>
  <cp:lastPrinted>1999-01-27T00:54:54Z</cp:lastPrinted>
  <dcterms:created xsi:type="dcterms:W3CDTF">2006-10-23T15:07:30Z</dcterms:created>
  <dcterms:modified xsi:type="dcterms:W3CDTF">2018-01-29T04:30:21Z</dcterms:modified>
</cp:coreProperties>
</file>