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9"/>
  </p:notesMasterIdLst>
  <p:handoutMasterIdLst>
    <p:handoutMasterId r:id="rId30"/>
  </p:handoutMasterIdLst>
  <p:sldIdLst>
    <p:sldId id="812" r:id="rId3"/>
    <p:sldId id="903" r:id="rId4"/>
    <p:sldId id="871" r:id="rId5"/>
    <p:sldId id="904" r:id="rId6"/>
    <p:sldId id="873" r:id="rId7"/>
    <p:sldId id="874" r:id="rId8"/>
    <p:sldId id="875" r:id="rId9"/>
    <p:sldId id="877" r:id="rId10"/>
    <p:sldId id="500" r:id="rId11"/>
    <p:sldId id="786" r:id="rId12"/>
    <p:sldId id="791" r:id="rId13"/>
    <p:sldId id="906" r:id="rId14"/>
    <p:sldId id="908" r:id="rId15"/>
    <p:sldId id="909" r:id="rId16"/>
    <p:sldId id="914" r:id="rId17"/>
    <p:sldId id="915" r:id="rId18"/>
    <p:sldId id="910" r:id="rId19"/>
    <p:sldId id="911" r:id="rId20"/>
    <p:sldId id="913" r:id="rId21"/>
    <p:sldId id="916" r:id="rId22"/>
    <p:sldId id="917" r:id="rId23"/>
    <p:sldId id="912" r:id="rId24"/>
    <p:sldId id="882" r:id="rId25"/>
    <p:sldId id="883" r:id="rId26"/>
    <p:sldId id="884" r:id="rId27"/>
    <p:sldId id="885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65" d="100"/>
          <a:sy n="65" d="100"/>
        </p:scale>
        <p:origin x="-11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2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22.xml"/><Relationship Id="rId5" Type="http://schemas.openxmlformats.org/officeDocument/2006/relationships/slide" Target="slides/slide16.xml"/><Relationship Id="rId10" Type="http://schemas.openxmlformats.org/officeDocument/2006/relationships/slide" Target="slides/slide21.xml"/><Relationship Id="rId4" Type="http://schemas.openxmlformats.org/officeDocument/2006/relationships/slide" Target="slides/slide15.xml"/><Relationship Id="rId9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 Internet</a:t>
            </a:r>
            <a:r>
              <a:rPr lang="en-US" baseline="0" dirty="0" smtClean="0"/>
              <a:t> of Things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300" b="0" dirty="0" smtClean="0"/>
              <a:t>Chapter 1: </a:t>
            </a:r>
            <a:r>
              <a:rPr lang="en-US" sz="1400" dirty="0" smtClean="0">
                <a:latin typeface="Arial" charset="0"/>
              </a:rPr>
              <a:t>What is the Internet of Things?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10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72380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 Internet of Things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200" b="0" dirty="0" smtClean="0"/>
              <a:t>Chapter 1: </a:t>
            </a:r>
            <a:r>
              <a:rPr lang="en-US" sz="1200" dirty="0" smtClean="0">
                <a:latin typeface="Arial" charset="0"/>
              </a:rPr>
              <a:t>What is the Internet of Things?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286773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CA" dirty="0" smtClean="0"/>
              <a:t>Internet of Things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1.1.1 –</a:t>
            </a:r>
            <a:r>
              <a:rPr lang="en-US" baseline="0" dirty="0" smtClean="0">
                <a:latin typeface="Arial" charset="0"/>
              </a:rPr>
              <a:t> The Internet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The Value of the IoE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–</a:t>
            </a:r>
            <a:r>
              <a:rPr lang="en-US" baseline="0" dirty="0" smtClean="0">
                <a:latin typeface="Arial" charset="0"/>
              </a:rPr>
              <a:t> The Changing Environment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09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The Value of the IoE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Transforming Businesses with IoE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378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The Value of the IoE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Transforming Businesses with IoE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1596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 charset="0"/>
              </a:rPr>
              <a:t>The Value of the IoE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1.2.2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Transforming Businesses with IoE </a:t>
            </a:r>
            <a:r>
              <a:rPr lang="en-US" smtClean="0">
                <a:latin typeface="Arial" charset="0"/>
              </a:rPr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701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1.3.1</a:t>
            </a:r>
            <a:r>
              <a:rPr lang="en-US" baseline="0" dirty="0" smtClean="0">
                <a:latin typeface="Arial" charset="0"/>
              </a:rPr>
              <a:t> – Networking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80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1.3.2</a:t>
            </a:r>
            <a:r>
              <a:rPr lang="en-US" baseline="0" dirty="0" smtClean="0">
                <a:latin typeface="Arial" charset="0"/>
              </a:rPr>
              <a:t> – Components of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8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1.3.3</a:t>
            </a:r>
            <a:r>
              <a:rPr lang="en-US" baseline="0" dirty="0" smtClean="0">
                <a:latin typeface="Arial" charset="0"/>
              </a:rPr>
              <a:t> – LANs, WANs, and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71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1.3.3</a:t>
            </a:r>
            <a:r>
              <a:rPr lang="en-US" baseline="0" dirty="0" smtClean="0">
                <a:latin typeface="Arial" charset="0"/>
              </a:rPr>
              <a:t> – LANs, WANs, and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795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1.3.3</a:t>
            </a:r>
            <a:r>
              <a:rPr lang="en-US" baseline="0" dirty="0" smtClean="0">
                <a:latin typeface="Arial" charset="0"/>
              </a:rPr>
              <a:t> – LANs, WANs, and the Internet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18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– Globally Connected</a:t>
            </a:r>
            <a:endParaRPr lang="en-US" sz="12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1.3.4 – Communication</a:t>
            </a:r>
            <a:r>
              <a:rPr lang="en-US" baseline="0" dirty="0" smtClean="0">
                <a:latin typeface="Arial" charset="0"/>
              </a:rPr>
              <a:t> Across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889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 Internet</a:t>
            </a:r>
            <a:r>
              <a:rPr lang="en-US" baseline="0" dirty="0" smtClean="0"/>
              <a:t> of Things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300" b="0" dirty="0" smtClean="0"/>
              <a:t>Chapter 1: </a:t>
            </a:r>
            <a:r>
              <a:rPr lang="en-US" sz="1400" dirty="0" smtClean="0">
                <a:latin typeface="Arial" charset="0"/>
              </a:rPr>
              <a:t>What is the Internet of Things?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2633365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- </a:t>
            </a:r>
            <a:r>
              <a:rPr lang="en-US" dirty="0" smtClean="0">
                <a:latin typeface="Arial" charset="0"/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828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sz="800" dirty="0" smtClean="0"/>
              <a:t>oduction to the Internet of Things</a:t>
            </a:r>
            <a:endParaRPr lang="en-US" sz="8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l" defTabSz="814388"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1: What</a:t>
            </a:r>
            <a:r>
              <a:rPr lang="en-US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</a:t>
            </a: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Internet of Things</a:t>
            </a:r>
            <a:endParaRPr lang="en-US" sz="800" b="0" kern="0" dirty="0">
              <a:solidFill>
                <a:srgbClr val="00B0F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8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3684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63527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38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to the Internet of Things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1200" b="0" dirty="0" smtClean="0"/>
              <a:t>Chapter 1: What is the Internet of Things?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xmlns="" val="47694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1 What is the Internet of Things?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5066846"/>
            <a:ext cx="4674209" cy="4478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</a:t>
            </a:r>
            <a:r>
              <a:rPr lang="en-US" dirty="0"/>
              <a:t>to the </a:t>
            </a:r>
            <a:r>
              <a:rPr lang="en-US" dirty="0" smtClean="0"/>
              <a:t>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264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1 - Sections &amp; Objectives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1.1 Internet of Things</a:t>
            </a:r>
          </a:p>
          <a:p>
            <a:pPr lvl="1"/>
            <a:r>
              <a:rPr lang="en-US" dirty="0" smtClean="0"/>
              <a:t>Explain the positive effects of the Internet of Everything on our everyday lives</a:t>
            </a:r>
          </a:p>
          <a:p>
            <a:r>
              <a:rPr lang="en-CA" dirty="0" smtClean="0"/>
              <a:t>1.2 The Value of the IoE</a:t>
            </a:r>
          </a:p>
          <a:p>
            <a:pPr lvl="1"/>
            <a:r>
              <a:rPr lang="en-US" dirty="0" smtClean="0"/>
              <a:t>Identify the elements of the IoE</a:t>
            </a:r>
          </a:p>
          <a:p>
            <a:r>
              <a:rPr lang="en-CA" dirty="0" smtClean="0"/>
              <a:t>1.3 Globally Connected</a:t>
            </a:r>
          </a:p>
          <a:p>
            <a:pPr lvl="1"/>
            <a:r>
              <a:rPr lang="en-US" dirty="0" smtClean="0"/>
              <a:t>Explain how multiple networks are used in everyday life.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1.1 </a:t>
            </a:r>
            <a:r>
              <a:rPr lang="en-CA" sz="2400" dirty="0"/>
              <a:t>Internet of </a:t>
            </a:r>
            <a:r>
              <a:rPr lang="en-CA" sz="2400" dirty="0" smtClean="0"/>
              <a:t>Things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E7E86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Internet of Things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Internet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66683"/>
            <a:ext cx="8621797" cy="1701829"/>
          </a:xfrm>
        </p:spPr>
        <p:txBody>
          <a:bodyPr wrap="square">
            <a:spAutoFit/>
          </a:bodyPr>
          <a:lstStyle/>
          <a:p>
            <a:r>
              <a:rPr lang="en-US" sz="2000" dirty="0" smtClean="0"/>
              <a:t>The Internet</a:t>
            </a:r>
          </a:p>
          <a:p>
            <a:pPr lvl="1"/>
            <a:r>
              <a:rPr lang="en-US" sz="1600" dirty="0"/>
              <a:t>A network of </a:t>
            </a:r>
            <a:r>
              <a:rPr lang="en-US" sz="1600" dirty="0" smtClean="0"/>
              <a:t>networks</a:t>
            </a:r>
          </a:p>
          <a:p>
            <a:pPr lvl="1"/>
            <a:r>
              <a:rPr lang="en-US" sz="1600" dirty="0" smtClean="0"/>
              <a:t>Using a physical cable or wireless media for connection</a:t>
            </a:r>
            <a:endParaRPr lang="en-US" sz="1600" dirty="0"/>
          </a:p>
          <a:p>
            <a:r>
              <a:rPr lang="en-US" sz="2000" dirty="0" smtClean="0"/>
              <a:t>Transitioning to the </a:t>
            </a:r>
            <a:r>
              <a:rPr lang="en-US" sz="2000" dirty="0" err="1" smtClean="0"/>
              <a:t>IoT</a:t>
            </a:r>
            <a:endParaRPr lang="en-US" sz="2000" dirty="0" smtClean="0"/>
          </a:p>
          <a:p>
            <a:pPr lvl="1"/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314" y="3068512"/>
            <a:ext cx="7591745" cy="34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958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E7E86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 Value of the IoE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Changing Environment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455313"/>
            <a:ext cx="8752914" cy="4871059"/>
          </a:xfrm>
        </p:spPr>
        <p:txBody>
          <a:bodyPr/>
          <a:lstStyle/>
          <a:p>
            <a:r>
              <a:rPr lang="en-US" sz="2000" dirty="0" smtClean="0"/>
              <a:t>Adapt or Lose Competitive Edge</a:t>
            </a:r>
            <a:endParaRPr lang="en-US" sz="2000" dirty="0"/>
          </a:p>
          <a:p>
            <a:pPr lvl="1"/>
            <a:r>
              <a:rPr lang="en-US" sz="1600" dirty="0" smtClean="0"/>
              <a:t>Streamline through the use collaboration and automation</a:t>
            </a:r>
            <a:endParaRPr lang="en-US" sz="1600" dirty="0"/>
          </a:p>
          <a:p>
            <a:pPr lvl="1"/>
            <a:r>
              <a:rPr lang="en-US" sz="1600" dirty="0" smtClean="0"/>
              <a:t>Provide more relevant offerings</a:t>
            </a:r>
          </a:p>
          <a:p>
            <a:pPr lvl="1"/>
            <a:r>
              <a:rPr lang="en-US" sz="1600" dirty="0" smtClean="0"/>
              <a:t>React to feedback by customers or employees</a:t>
            </a:r>
            <a:endParaRPr lang="en-US" sz="2000" dirty="0" smtClean="0"/>
          </a:p>
          <a:p>
            <a:r>
              <a:rPr lang="en-US" sz="2000" dirty="0" smtClean="0"/>
              <a:t>Governments and Technology</a:t>
            </a:r>
            <a:endParaRPr lang="en-US" sz="2000" dirty="0"/>
          </a:p>
          <a:p>
            <a:pPr lvl="1"/>
            <a:r>
              <a:rPr lang="en-US" sz="1600" dirty="0" smtClean="0"/>
              <a:t>Government must change with technology</a:t>
            </a:r>
          </a:p>
          <a:p>
            <a:pPr lvl="1"/>
            <a:r>
              <a:rPr lang="en-US" sz="1600" dirty="0" smtClean="0"/>
              <a:t>Government must respond to emergencies</a:t>
            </a:r>
          </a:p>
          <a:p>
            <a:pPr lvl="1"/>
            <a:r>
              <a:rPr lang="en-US" sz="1600" dirty="0" smtClean="0"/>
              <a:t>Citizens can connect through social media</a:t>
            </a:r>
          </a:p>
          <a:p>
            <a:pPr lvl="1"/>
            <a:r>
              <a:rPr lang="en-US" sz="1600" dirty="0" smtClean="0"/>
              <a:t>Citizens can gather support for change</a:t>
            </a:r>
            <a:endParaRPr lang="en-US" sz="1600" dirty="0"/>
          </a:p>
          <a:p>
            <a:pPr lvl="1">
              <a:tabLst>
                <a:tab pos="4171950" algn="l"/>
              </a:tabLst>
            </a:pPr>
            <a:r>
              <a:rPr lang="en-US" sz="1600" dirty="0" smtClean="0"/>
              <a:t>Barcelona, Spain – This project uses technical </a:t>
            </a:r>
            <a:br>
              <a:rPr lang="en-US" sz="1600" dirty="0" smtClean="0"/>
            </a:br>
            <a:r>
              <a:rPr lang="en-US" sz="1600" dirty="0" smtClean="0"/>
              <a:t>innovations to foster economic growth and </a:t>
            </a:r>
            <a:br>
              <a:rPr lang="en-US" sz="1600" dirty="0" smtClean="0"/>
            </a:br>
            <a:r>
              <a:rPr lang="en-US" sz="1600" dirty="0" smtClean="0"/>
              <a:t>the welfare of its citizens.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343" y="4102778"/>
            <a:ext cx="3675681" cy="24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463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E7E86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 Value of the IoE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Transforming Businesses with IoE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456" y="1470717"/>
            <a:ext cx="6508081" cy="51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1485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E7E86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 Value of the IoE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Transforming Businesses with IoE (Cont.)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233" y="1496313"/>
            <a:ext cx="6829425" cy="50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7511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E7E86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7E7E86"/>
                </a:solidFill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The Value of the IoE</a:t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Transforming Businesses with IoE (Cont.)</a:t>
            </a:r>
            <a:endParaRPr lang="en-US" dirty="0">
              <a:solidFill>
                <a:srgbClr val="7E7E8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1" y="1452562"/>
            <a:ext cx="4314512" cy="47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203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Networking Today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77108"/>
            <a:ext cx="8733677" cy="5088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Networks of Many Sizes</a:t>
            </a:r>
          </a:p>
          <a:p>
            <a:pPr lvl="1"/>
            <a:r>
              <a:rPr lang="en-US" dirty="0" smtClean="0"/>
              <a:t>Simple networks</a:t>
            </a:r>
          </a:p>
          <a:p>
            <a:pPr lvl="2"/>
            <a:r>
              <a:rPr lang="en-US" dirty="0" smtClean="0"/>
              <a:t>Home networks or  small office / home office (SOHO)</a:t>
            </a:r>
          </a:p>
          <a:p>
            <a:pPr lvl="2"/>
            <a:r>
              <a:rPr lang="en-US" dirty="0" smtClean="0"/>
              <a:t>Few devices and shared resources</a:t>
            </a:r>
          </a:p>
          <a:p>
            <a:pPr lvl="1"/>
            <a:r>
              <a:rPr lang="en-US" dirty="0" smtClean="0"/>
              <a:t>Business and large organization networks</a:t>
            </a:r>
          </a:p>
          <a:p>
            <a:pPr lvl="2"/>
            <a:r>
              <a:rPr lang="en-US" dirty="0" smtClean="0"/>
              <a:t>Provide products and services to their customers</a:t>
            </a:r>
          </a:p>
          <a:p>
            <a:pPr lvl="2"/>
            <a:r>
              <a:rPr lang="en-US" dirty="0" smtClean="0"/>
              <a:t>Provide consolidation, storage, and access to information on network servers</a:t>
            </a:r>
          </a:p>
          <a:p>
            <a:pPr lvl="2"/>
            <a:r>
              <a:rPr lang="en-US" dirty="0" smtClean="0"/>
              <a:t>Allow for email, instant messaging, and collaboration among employees</a:t>
            </a:r>
          </a:p>
          <a:p>
            <a:pPr lvl="2"/>
            <a:r>
              <a:rPr lang="en-US" dirty="0" smtClean="0"/>
              <a:t>Enable connectivity to new places, giving machines more value in industrial environments. </a:t>
            </a:r>
          </a:p>
          <a:p>
            <a:pPr lvl="1"/>
            <a:r>
              <a:rPr lang="en-US" dirty="0" smtClean="0"/>
              <a:t>Internet</a:t>
            </a:r>
          </a:p>
          <a:p>
            <a:pPr lvl="2"/>
            <a:r>
              <a:rPr lang="en-US" dirty="0" smtClean="0"/>
              <a:t>Network of a collection of interconnected private and public networks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8264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Components of a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232592"/>
            <a:ext cx="8733677" cy="33251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End Devices</a:t>
            </a:r>
          </a:p>
          <a:p>
            <a:pPr lvl="1"/>
            <a:r>
              <a:rPr lang="en-US" dirty="0" smtClean="0"/>
              <a:t>Form the interface between users and the communication network</a:t>
            </a:r>
          </a:p>
          <a:p>
            <a:pPr lvl="1"/>
            <a:r>
              <a:rPr lang="en-US" dirty="0" smtClean="0"/>
              <a:t>Source or destination of data transmission over the network</a:t>
            </a:r>
          </a:p>
          <a:p>
            <a:pPr lvl="1"/>
            <a:r>
              <a:rPr lang="en-US" dirty="0" smtClean="0"/>
              <a:t>Servers vs. clients</a:t>
            </a:r>
          </a:p>
          <a:p>
            <a:r>
              <a:rPr lang="en-US" dirty="0" smtClean="0"/>
              <a:t>Intermediate Network Devices</a:t>
            </a:r>
          </a:p>
          <a:p>
            <a:pPr lvl="1"/>
            <a:r>
              <a:rPr lang="en-US" dirty="0" smtClean="0"/>
              <a:t>Interconnect end devices</a:t>
            </a:r>
          </a:p>
          <a:p>
            <a:pPr lvl="1"/>
            <a:r>
              <a:rPr lang="en-US" dirty="0" smtClean="0"/>
              <a:t>Connect end devices to the network</a:t>
            </a:r>
          </a:p>
          <a:p>
            <a:pPr lvl="1"/>
            <a:r>
              <a:rPr lang="en-US" dirty="0" smtClean="0"/>
              <a:t>Connect multiple networks to from an internetwork</a:t>
            </a:r>
          </a:p>
          <a:p>
            <a:r>
              <a:rPr lang="en-US" dirty="0" smtClean="0"/>
              <a:t>Network Media</a:t>
            </a:r>
          </a:p>
          <a:p>
            <a:pPr lvl="1"/>
            <a:r>
              <a:rPr lang="en-US" dirty="0" smtClean="0"/>
              <a:t>Cable or through the air</a:t>
            </a:r>
          </a:p>
          <a:p>
            <a:r>
              <a:rPr lang="en-US" dirty="0" smtClean="0"/>
              <a:t>Can you identify each component?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982" y="4686300"/>
            <a:ext cx="5655927" cy="2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5947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LANs, WANs, and the Internet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619" y="4297379"/>
            <a:ext cx="8651406" cy="230555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Internet</a:t>
            </a:r>
            <a:endParaRPr lang="en-US" dirty="0"/>
          </a:p>
          <a:p>
            <a:pPr lvl="1"/>
            <a:r>
              <a:rPr lang="en-US" dirty="0"/>
              <a:t>Not owned by any individual or group</a:t>
            </a:r>
          </a:p>
          <a:p>
            <a:pPr lvl="1"/>
            <a:r>
              <a:rPr lang="en-US" dirty="0"/>
              <a:t>a worldwide collection of interconnected networks</a:t>
            </a:r>
          </a:p>
          <a:p>
            <a:pPr lvl="1"/>
            <a:r>
              <a:rPr lang="en-US" dirty="0"/>
              <a:t>exchange information using common standards. </a:t>
            </a:r>
          </a:p>
          <a:p>
            <a:pPr lvl="1"/>
            <a:r>
              <a:rPr lang="en-US" dirty="0"/>
              <a:t>Use telephone wires, fiber optic cables, wireless transmissions, and satellite links to exchange </a:t>
            </a:r>
            <a:r>
              <a:rPr lang="en-US" dirty="0" smtClean="0"/>
              <a:t>information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0640" y="1400176"/>
            <a:ext cx="3845385" cy="274262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14619" y="1414312"/>
            <a:ext cx="4902274" cy="288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LAN (Local Area Network)</a:t>
            </a:r>
          </a:p>
          <a:p>
            <a:pPr lvl="1"/>
            <a:r>
              <a:rPr lang="en-US" kern="0" dirty="0" smtClean="0"/>
              <a:t>Provides access in a limited area </a:t>
            </a:r>
          </a:p>
          <a:p>
            <a:pPr lvl="1"/>
            <a:r>
              <a:rPr lang="en-US" kern="0" dirty="0" smtClean="0"/>
              <a:t>Provides high speed bandwidth</a:t>
            </a:r>
          </a:p>
          <a:p>
            <a:r>
              <a:rPr lang="en-US" kern="0" dirty="0" smtClean="0"/>
              <a:t>WAN (Wide Area Network)</a:t>
            </a:r>
          </a:p>
          <a:p>
            <a:pPr lvl="1"/>
            <a:r>
              <a:rPr lang="en-US" kern="0" dirty="0" smtClean="0"/>
              <a:t>Interconnects LANs over wide geographical areas</a:t>
            </a:r>
          </a:p>
          <a:p>
            <a:pPr lvl="1"/>
            <a:r>
              <a:rPr lang="en-US" kern="0" dirty="0" smtClean="0"/>
              <a:t>Owned by an autonomous organization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3677359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</a:t>
            </a:r>
            <a:r>
              <a:rPr lang="en-US" dirty="0">
                <a:latin typeface="Arial" charset="0"/>
              </a:rPr>
              <a:t>- Chapter </a:t>
            </a:r>
            <a:r>
              <a:rPr lang="en-US" dirty="0" smtClean="0">
                <a:latin typeface="Arial" charset="0"/>
              </a:rPr>
              <a:t>1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dirty="0" smtClean="0"/>
              <a:t># 9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sz="2000" dirty="0" smtClean="0"/>
              <a:t>Note: Remove the Planning Guide from this presentation before sharing with anyone.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14619" y="1414312"/>
            <a:ext cx="8651406" cy="50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LAN (Local Area Network)</a:t>
            </a:r>
          </a:p>
          <a:p>
            <a:pPr lvl="1"/>
            <a:r>
              <a:rPr lang="en-US" kern="0" dirty="0" smtClean="0"/>
              <a:t>Provides access in a limited area </a:t>
            </a:r>
          </a:p>
          <a:p>
            <a:pPr lvl="1"/>
            <a:r>
              <a:rPr lang="en-US" kern="0" dirty="0" smtClean="0"/>
              <a:t>Provides high speed bandwidth</a:t>
            </a:r>
          </a:p>
          <a:p>
            <a:r>
              <a:rPr lang="en-US" kern="0" dirty="0" smtClean="0"/>
              <a:t>WAN (Wide Area Network)</a:t>
            </a:r>
          </a:p>
          <a:p>
            <a:pPr lvl="1"/>
            <a:r>
              <a:rPr lang="en-US" kern="0" dirty="0" smtClean="0"/>
              <a:t>Interconnects LANs over wide geographical areas</a:t>
            </a:r>
          </a:p>
          <a:p>
            <a:pPr lvl="1"/>
            <a:r>
              <a:rPr lang="en-US" kern="0" dirty="0" smtClean="0"/>
              <a:t>Owned by an autonomous organization</a:t>
            </a:r>
          </a:p>
          <a:p>
            <a:r>
              <a:rPr lang="en-US" dirty="0"/>
              <a:t>Internet</a:t>
            </a:r>
          </a:p>
          <a:p>
            <a:pPr lvl="1"/>
            <a:r>
              <a:rPr lang="en-US" dirty="0"/>
              <a:t>Not owned by any individual or group</a:t>
            </a:r>
          </a:p>
          <a:p>
            <a:pPr lvl="1"/>
            <a:r>
              <a:rPr lang="en-US" dirty="0"/>
              <a:t>a worldwide collection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interconnected </a:t>
            </a:r>
            <a:r>
              <a:rPr lang="en-US" dirty="0"/>
              <a:t>networks</a:t>
            </a:r>
          </a:p>
          <a:p>
            <a:pPr lvl="1"/>
            <a:r>
              <a:rPr lang="en-US" dirty="0"/>
              <a:t>exchange information using common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Use telephone wires, fiber optic cables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wireless transmissions, and satellite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links </a:t>
            </a:r>
            <a:r>
              <a:rPr lang="en-US" dirty="0"/>
              <a:t>to exchange information</a:t>
            </a: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LANs, WANs, and the Internet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3371" y="3999219"/>
            <a:ext cx="3762654" cy="26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664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LANs, WANs, and the Internet (Cont.)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14619" y="1414312"/>
            <a:ext cx="8078610" cy="21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Converged Networks</a:t>
            </a:r>
          </a:p>
          <a:p>
            <a:pPr lvl="1"/>
            <a:r>
              <a:rPr lang="en-US" dirty="0" smtClean="0"/>
              <a:t>Consolidate </a:t>
            </a:r>
            <a:r>
              <a:rPr lang="en-US" dirty="0"/>
              <a:t>these different kinds of networks onto one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Capable </a:t>
            </a:r>
            <a:r>
              <a:rPr lang="en-US" dirty="0"/>
              <a:t>of delivering voice, video, text, and </a:t>
            </a:r>
            <a:r>
              <a:rPr lang="en-US" dirty="0" smtClean="0"/>
              <a:t>graphics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common network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common set of rules, agreements, and implementation </a:t>
            </a:r>
            <a:r>
              <a:rPr lang="en-US" dirty="0" smtClean="0"/>
              <a:t>standards</a:t>
            </a:r>
            <a:endParaRPr lang="en-US" dirty="0"/>
          </a:p>
          <a:p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868" y="3542097"/>
            <a:ext cx="4920111" cy="30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4864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Globally Connected</a:t>
            </a:r>
            <a:br>
              <a:rPr lang="en-US" sz="1800" dirty="0" smtClean="0"/>
            </a:br>
            <a:r>
              <a:rPr lang="en-US" dirty="0" smtClean="0"/>
              <a:t>Communication Across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868" y="1327745"/>
            <a:ext cx="8690249" cy="53714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for Standards</a:t>
            </a:r>
          </a:p>
          <a:p>
            <a:pPr lvl="1"/>
            <a:r>
              <a:rPr lang="en-US" dirty="0" smtClean="0"/>
              <a:t>Rules </a:t>
            </a:r>
            <a:r>
              <a:rPr lang="en-US" dirty="0"/>
              <a:t>of communication that devices use and are specific to the characteristics of the conversation. </a:t>
            </a:r>
            <a:endParaRPr lang="en-US" dirty="0" smtClean="0"/>
          </a:p>
          <a:p>
            <a:pPr lvl="1"/>
            <a:r>
              <a:rPr lang="en-US" dirty="0" smtClean="0"/>
              <a:t>Protocols </a:t>
            </a:r>
            <a:r>
              <a:rPr lang="en-US" dirty="0"/>
              <a:t>define the details of how messages are transmitted and received. </a:t>
            </a:r>
            <a:endParaRPr lang="en-US" dirty="0" smtClean="0"/>
          </a:p>
          <a:p>
            <a:pPr lvl="1"/>
            <a:r>
              <a:rPr lang="en-US" dirty="0" smtClean="0"/>
              <a:t>Protocols </a:t>
            </a:r>
            <a:r>
              <a:rPr lang="en-US" dirty="0"/>
              <a:t>contain rules for how devices communicate.</a:t>
            </a:r>
          </a:p>
          <a:p>
            <a:r>
              <a:rPr lang="en-US" dirty="0" smtClean="0"/>
              <a:t>Protocol Suite - TCP/IP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Network Access</a:t>
            </a:r>
          </a:p>
          <a:p>
            <a:r>
              <a:rPr lang="en-US" dirty="0" smtClean="0"/>
              <a:t>Network Connectivity (Network Access Layer)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data across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Wired examples - Category 5 cable, coaxial cable, Ethernet over powerline</a:t>
            </a:r>
          </a:p>
          <a:p>
            <a:pPr lvl="1"/>
            <a:r>
              <a:rPr lang="en-US" dirty="0" smtClean="0"/>
              <a:t>Wireless examples – Wi-Fi, Cellular, NFC, ZigBee, Bluetooth</a:t>
            </a:r>
          </a:p>
          <a:p>
            <a:r>
              <a:rPr lang="en-US" dirty="0"/>
              <a:t>Network Access for Currently Unconnected </a:t>
            </a:r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Bluetooth, ZigBee, NFC, 6LoWPAN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5378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836" y="2263775"/>
            <a:ext cx="4358524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1.4</a:t>
            </a:r>
            <a:r>
              <a:rPr lang="en-US" sz="2400" dirty="0" smtClean="0"/>
              <a:t>  Chapter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18553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65508" y="1539501"/>
            <a:ext cx="8600517" cy="50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  <a:normAutofit/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The Internet is </a:t>
            </a:r>
            <a:r>
              <a:rPr lang="en-US" sz="1600" dirty="0" smtClean="0"/>
              <a:t>a </a:t>
            </a:r>
            <a:r>
              <a:rPr lang="en-US" sz="1600" dirty="0"/>
              <a:t>network of </a:t>
            </a:r>
            <a:r>
              <a:rPr lang="en-US" sz="1600" dirty="0" smtClean="0"/>
              <a:t>networks that brings people, process, data, and things together.</a:t>
            </a:r>
          </a:p>
          <a:p>
            <a:r>
              <a:rPr lang="en-US" sz="1600" dirty="0"/>
              <a:t>The IoE brings value to organizations in these five areas: customer experience, innovation, employee productivity, asset utilization, and supply.</a:t>
            </a:r>
          </a:p>
          <a:p>
            <a:r>
              <a:rPr lang="en-US" sz="1600" dirty="0"/>
              <a:t>Networks provide the foundation for the Internet and, ultimately, the IoE. The components of a network fall into one of three categories: devices, media, and services.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two most common types of networks are LAN and </a:t>
            </a:r>
            <a:r>
              <a:rPr lang="en-US" sz="1600" dirty="0" smtClean="0"/>
              <a:t>WAN.</a:t>
            </a:r>
          </a:p>
          <a:p>
            <a:r>
              <a:rPr lang="en-US" sz="1600" dirty="0" smtClean="0"/>
              <a:t>Consolidating </a:t>
            </a:r>
            <a:r>
              <a:rPr lang="en-US" sz="1600" dirty="0"/>
              <a:t>different types of networks onto one platform creates a “converged network.” </a:t>
            </a:r>
            <a:r>
              <a:rPr lang="en-US" sz="1600" dirty="0" smtClean="0"/>
              <a:t>Protocols </a:t>
            </a:r>
            <a:r>
              <a:rPr lang="en-US" sz="1600" dirty="0"/>
              <a:t>define the details of how messages are transmitted and received. A group of inter-related protocols that are necessary to perform a communication function is called a protocol suite. Protocol suites help ensure interoperability between network devices.</a:t>
            </a:r>
          </a:p>
          <a:p>
            <a:r>
              <a:rPr lang="en-US" sz="1600" dirty="0"/>
              <a:t>One of the most common networking protocol suites is known as Transmission Control Protocol/Internet Protocol (TCP/IP). </a:t>
            </a:r>
            <a:r>
              <a:rPr lang="en-US" sz="1600" dirty="0" smtClean="0"/>
              <a:t>The bottom layer of the TCP/IP protocol suite, network </a:t>
            </a:r>
            <a:r>
              <a:rPr lang="en-US" sz="1600" dirty="0"/>
              <a:t>access covers the protocols that devices must use when transferring data across the network. </a:t>
            </a:r>
            <a:r>
              <a:rPr lang="en-US" sz="1600" dirty="0" smtClean="0"/>
              <a:t>The devices can be connected to the network in one of two ways: wired and wireless.</a:t>
            </a:r>
            <a:endParaRPr lang="en-US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Chapter Summary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60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xmlns="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</a:rPr>
              <a:t>Introduction to the </a:t>
            </a:r>
            <a:r>
              <a:rPr lang="en-US" dirty="0" smtClean="0">
                <a:solidFill>
                  <a:schemeClr val="bg1"/>
                </a:solidFill>
              </a:rPr>
              <a:t>Internet of Things</a:t>
            </a:r>
            <a:r>
              <a:rPr lang="en-US" b="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Planning Guide</a:t>
            </a:r>
          </a:p>
          <a:p>
            <a:pPr algn="l" defTabSz="814388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1: What is the Internet of Things</a:t>
            </a:r>
            <a:endParaRPr lang="en-US" b="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4605454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124693"/>
              </p:ext>
            </p:extLst>
          </p:nvPr>
        </p:nvGraphicFramePr>
        <p:xfrm>
          <a:off x="497150" y="1942003"/>
          <a:ext cx="81159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759"/>
                <a:gridCol w="2086886"/>
                <a:gridCol w="4594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1.2.2.5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Match the Core Priorities to their Descriptions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Classify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 Network Components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1.3.2.6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 Tracer Introduction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1.3.3.4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Mapping the Internet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1.3.3.5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Packet Switching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Simulation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1.3.4.5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Match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 Layers of the TCP/IP Model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7150" y="5632729"/>
            <a:ext cx="81454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spcBef>
                <a:spcPct val="30000"/>
              </a:spcBef>
              <a:buNone/>
            </a:pPr>
            <a:r>
              <a:rPr lang="en-US" dirty="0"/>
              <a:t>The password used in the Packet Tracer activities in this chapter is</a:t>
            </a:r>
            <a:r>
              <a:rPr lang="en-US" dirty="0" smtClean="0"/>
              <a:t>: PT_I2IoT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543719" y="334297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543719" y="1289050"/>
            <a:ext cx="7940675" cy="35718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Students should complete Chapter 1 Quiz after completing Chapter 1.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Labs, Packet Tracers, and other activities can be used to informally assess student progress.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0304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235012"/>
            <a:ext cx="7940675" cy="4906537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 smtClean="0"/>
              <a:t>Prior to teaching Chapter 1,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 smtClean="0"/>
              <a:t>Read the chapter and complete all activities, including the chapter quiz.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50851" y="373626"/>
            <a:ext cx="8145462" cy="7374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1: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xmlns="" val="28049452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88489" y="349347"/>
            <a:ext cx="8145462" cy="842815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88489" y="1406013"/>
            <a:ext cx="7940675" cy="37390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2000" dirty="0" smtClean="0"/>
              <a:t>For additional help with teaching strategies, including lesson plans, analogies for difficult concepts, and discussion topics, visit the </a:t>
            </a:r>
            <a:r>
              <a:rPr lang="en-US" sz="2000" dirty="0" smtClean="0">
                <a:solidFill>
                  <a:schemeClr val="bg2"/>
                </a:solidFill>
              </a:rPr>
              <a:t>Facebook page for </a:t>
            </a:r>
            <a:r>
              <a:rPr lang="en-US" sz="2000" dirty="0" smtClean="0"/>
              <a:t>community </a:t>
            </a:r>
            <a:r>
              <a:rPr lang="en-US" sz="2000" dirty="0"/>
              <a:t>and peer support at the following: </a:t>
            </a:r>
            <a:r>
              <a:rPr lang="en-US" sz="2000" u="sng" dirty="0">
                <a:hlinkClick r:id="rId3"/>
              </a:rPr>
              <a:t>www.facebook.com/cisconetworkingacademy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2589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9297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Chapter </a:t>
            </a:r>
            <a:r>
              <a:rPr lang="en-US" sz="2400" dirty="0" smtClean="0">
                <a:latin typeface="Arial" charset="0"/>
              </a:rPr>
              <a:t>1: What is the Internet of Things?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5041900" cy="658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</a:t>
            </a:r>
            <a:r>
              <a:rPr lang="en-US" dirty="0" smtClean="0"/>
              <a:t>oduction </a:t>
            </a:r>
            <a:r>
              <a:rPr lang="en-US" dirty="0"/>
              <a:t>to the </a:t>
            </a:r>
            <a:r>
              <a:rPr lang="en-US" dirty="0" smtClean="0"/>
              <a:t>Internet of Things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2732</TotalTime>
  <Pages>28</Pages>
  <Words>1250</Words>
  <Application>Microsoft Office PowerPoint</Application>
  <PresentationFormat>On-screen Show (4:3)</PresentationFormat>
  <Paragraphs>215</Paragraphs>
  <Slides>26</Slides>
  <Notes>25</Notes>
  <HiddenSlides>7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PPT-TMPLT-WHT_C</vt:lpstr>
      <vt:lpstr>NetAcad-4F_PPT-WHT_060408</vt:lpstr>
      <vt:lpstr>Instructor Materials Chapter 1 What is the Internet of Things?</vt:lpstr>
      <vt:lpstr>Instructor Materials - Chapter 1 Planning Guide</vt:lpstr>
      <vt:lpstr>Slide 3</vt:lpstr>
      <vt:lpstr>Chapter 1: Activities</vt:lpstr>
      <vt:lpstr>Chapter 1: Assessment</vt:lpstr>
      <vt:lpstr>Slide 6</vt:lpstr>
      <vt:lpstr>Chapter 1: Additional Help</vt:lpstr>
      <vt:lpstr>Slide 8</vt:lpstr>
      <vt:lpstr>Chapter 1: What is the Internet of Things?</vt:lpstr>
      <vt:lpstr>Chapter 1 - Sections &amp; Objectives</vt:lpstr>
      <vt:lpstr>1.1 Internet of Things</vt:lpstr>
      <vt:lpstr> Internet of Things The Internet</vt:lpstr>
      <vt:lpstr> The Value of the IoE The Changing Environment</vt:lpstr>
      <vt:lpstr> The Value of the IoE Transforming Businesses with IoE</vt:lpstr>
      <vt:lpstr> The Value of the IoE Transforming Businesses with IoE (Cont.)</vt:lpstr>
      <vt:lpstr> The Value of the IoE Transforming Businesses with IoE (Cont.)</vt:lpstr>
      <vt:lpstr> Globally Connected Networking Today</vt:lpstr>
      <vt:lpstr> Globally Connected Components of a Network</vt:lpstr>
      <vt:lpstr> Globally Connected LANs, WANs, and the Internet</vt:lpstr>
      <vt:lpstr> Globally Connected LANs, WANs, and the Internet</vt:lpstr>
      <vt:lpstr> Globally Connected LANs, WANs, and the Internet (Cont.)</vt:lpstr>
      <vt:lpstr> Globally Connected Communication Across Networks</vt:lpstr>
      <vt:lpstr>1.4  Chapter Summary</vt:lpstr>
      <vt:lpstr>Chapter Summary Summary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jjohnson</cp:lastModifiedBy>
  <cp:revision>50</cp:revision>
  <cp:lastPrinted>1999-01-27T00:54:54Z</cp:lastPrinted>
  <dcterms:created xsi:type="dcterms:W3CDTF">2016-07-19T22:00:40Z</dcterms:created>
  <dcterms:modified xsi:type="dcterms:W3CDTF">2016-10-23T23:44:23Z</dcterms:modified>
</cp:coreProperties>
</file>