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73" r:id="rId5"/>
    <p:sldId id="259" r:id="rId6"/>
    <p:sldId id="274" r:id="rId7"/>
    <p:sldId id="260" r:id="rId8"/>
    <p:sldId id="261" r:id="rId9"/>
    <p:sldId id="262" r:id="rId10"/>
    <p:sldId id="263" r:id="rId11"/>
    <p:sldId id="264" r:id="rId12"/>
    <p:sldId id="266" r:id="rId13"/>
    <p:sldId id="265"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9A268-72CE-4EA4-9A8B-DB050017E6F1}" type="datetimeFigureOut">
              <a:rPr lang="en-US" smtClean="0"/>
              <a:pPr/>
              <a:t>12/29/2018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8B72B-24C4-4848-827C-21D46E6E6FD4}" type="slidenum">
              <a:rPr lang="en-US" smtClean="0"/>
              <a:pPr/>
              <a:t>‹#›</a:t>
            </a:fld>
            <a:endParaRPr lang="en-US"/>
          </a:p>
        </p:txBody>
      </p:sp>
    </p:spTree>
    <p:extLst>
      <p:ext uri="{BB962C8B-B14F-4D97-AF65-F5344CB8AC3E}">
        <p14:creationId xmlns:p14="http://schemas.microsoft.com/office/powerpoint/2010/main" val="3643267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E8B72B-24C4-4848-827C-21D46E6E6FD4}"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E8B72B-24C4-4848-827C-21D46E6E6FD4}"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E8B72B-24C4-4848-827C-21D46E6E6FD4}"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E8B72B-24C4-4848-827C-21D46E6E6FD4}"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E8B72B-24C4-4848-827C-21D46E6E6FD4}"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E8B72B-24C4-4848-827C-21D46E6E6FD4}"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E84DC5-41B2-4D79-BD35-B87A773AD979}" type="datetimeFigureOut">
              <a:rPr lang="en-US" smtClean="0"/>
              <a:pPr/>
              <a:t>12/29/2018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81171-C860-4AEB-B715-F7376FB889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E84DC5-41B2-4D79-BD35-B87A773AD979}" type="datetimeFigureOut">
              <a:rPr lang="en-US" smtClean="0"/>
              <a:pPr/>
              <a:t>12/29/2018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81171-C860-4AEB-B715-F7376FB889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E84DC5-41B2-4D79-BD35-B87A773AD979}" type="datetimeFigureOut">
              <a:rPr lang="en-US" smtClean="0"/>
              <a:pPr/>
              <a:t>12/29/2018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81171-C860-4AEB-B715-F7376FB889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E84DC5-41B2-4D79-BD35-B87A773AD979}" type="datetimeFigureOut">
              <a:rPr lang="en-US" smtClean="0"/>
              <a:pPr/>
              <a:t>12/29/2018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81171-C860-4AEB-B715-F7376FB889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E84DC5-41B2-4D79-BD35-B87A773AD979}" type="datetimeFigureOut">
              <a:rPr lang="en-US" smtClean="0"/>
              <a:pPr/>
              <a:t>12/29/2018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81171-C860-4AEB-B715-F7376FB889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E84DC5-41B2-4D79-BD35-B87A773AD979}" type="datetimeFigureOut">
              <a:rPr lang="en-US" smtClean="0"/>
              <a:pPr/>
              <a:t>12/29/2018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81171-C860-4AEB-B715-F7376FB889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E84DC5-41B2-4D79-BD35-B87A773AD979}" type="datetimeFigureOut">
              <a:rPr lang="en-US" smtClean="0"/>
              <a:pPr/>
              <a:t>12/29/2018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D81171-C860-4AEB-B715-F7376FB889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E84DC5-41B2-4D79-BD35-B87A773AD979}" type="datetimeFigureOut">
              <a:rPr lang="en-US" smtClean="0"/>
              <a:pPr/>
              <a:t>12/29/2018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D81171-C860-4AEB-B715-F7376FB889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84DC5-41B2-4D79-BD35-B87A773AD979}" type="datetimeFigureOut">
              <a:rPr lang="en-US" smtClean="0"/>
              <a:pPr/>
              <a:t>12/29/2018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D81171-C860-4AEB-B715-F7376FB889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E84DC5-41B2-4D79-BD35-B87A773AD979}" type="datetimeFigureOut">
              <a:rPr lang="en-US" smtClean="0"/>
              <a:pPr/>
              <a:t>12/29/2018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81171-C860-4AEB-B715-F7376FB889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E84DC5-41B2-4D79-BD35-B87A773AD979}" type="datetimeFigureOut">
              <a:rPr lang="en-US" smtClean="0"/>
              <a:pPr/>
              <a:t>12/29/2018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81171-C860-4AEB-B715-F7376FB889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84DC5-41B2-4D79-BD35-B87A773AD979}" type="datetimeFigureOut">
              <a:rPr lang="en-US" smtClean="0"/>
              <a:pPr/>
              <a:t>12/29/2018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81171-C860-4AEB-B715-F7376FB889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jpg">
            <a:extLst>
              <a:ext uri="{FF2B5EF4-FFF2-40B4-BE49-F238E27FC236}">
                <a16:creationId xmlns:a16="http://schemas.microsoft.com/office/drawing/2014/main" id="{5F8BB1B1-EB66-4DC4-8E39-C5E280261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971800" y="3466514"/>
            <a:ext cx="6096000" cy="1470025"/>
          </a:xfrm>
        </p:spPr>
        <p:txBody>
          <a:bodyPr>
            <a:normAutofit/>
          </a:bodyPr>
          <a:lstStyle/>
          <a:p>
            <a:r>
              <a:rPr lang="id-ID" smtClean="0"/>
              <a:t>NORMALISASI </a:t>
            </a:r>
            <a:r>
              <a:rPr lang="id-ID" smtClean="0"/>
              <a:t>(lanjutan)</a:t>
            </a:r>
            <a:r>
              <a:rPr lang="en-US" dirty="0"/>
              <a:t/>
            </a:r>
            <a:br>
              <a:rPr lang="en-US" dirty="0"/>
            </a:br>
            <a:r>
              <a:rPr lang="en-US" dirty="0" smtClean="0"/>
              <a:t>KELOMPOK 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a:extLst>
              <a:ext uri="{FF2B5EF4-FFF2-40B4-BE49-F238E27FC236}">
                <a16:creationId xmlns:a16="http://schemas.microsoft.com/office/drawing/2014/main" id="{A38EFFB8-387E-4208-9371-364BA263C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
            </a:r>
            <a:br>
              <a:rPr lang="en-US" dirty="0"/>
            </a:br>
            <a:endParaRPr lang="en-US" dirty="0"/>
          </a:p>
        </p:txBody>
      </p:sp>
      <p:pic>
        <p:nvPicPr>
          <p:cNvPr id="12" name="Content Placeholder 11" descr="Picture1.png"/>
          <p:cNvPicPr>
            <a:picLocks noGrp="1" noChangeAspect="1"/>
          </p:cNvPicPr>
          <p:nvPr>
            <p:ph idx="1"/>
          </p:nvPr>
        </p:nvPicPr>
        <p:blipFill>
          <a:blip r:embed="rId4"/>
          <a:stretch>
            <a:fillRect/>
          </a:stretch>
        </p:blipFill>
        <p:spPr>
          <a:xfrm>
            <a:off x="428596" y="1357298"/>
            <a:ext cx="8143932" cy="392909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a:extLst>
              <a:ext uri="{FF2B5EF4-FFF2-40B4-BE49-F238E27FC236}">
                <a16:creationId xmlns:a16="http://schemas.microsoft.com/office/drawing/2014/main" id="{2BCFD983-04A0-4BA4-A453-551372278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357158" y="1214422"/>
            <a:ext cx="8329642" cy="4911741"/>
          </a:xfrm>
        </p:spPr>
        <p:txBody>
          <a:bodyPr>
            <a:normAutofit fontScale="70000" lnSpcReduction="20000"/>
          </a:bodyPr>
          <a:lstStyle/>
          <a:p>
            <a:pPr>
              <a:buNone/>
            </a:pPr>
            <a:r>
              <a:rPr lang="id-ID" dirty="0" smtClean="0"/>
              <a:t>Unnormalized Form :</a:t>
            </a:r>
            <a:endParaRPr lang="en-US" dirty="0" smtClean="0"/>
          </a:p>
          <a:p>
            <a:pPr>
              <a:buNone/>
            </a:pPr>
            <a:r>
              <a:rPr lang="id-ID" dirty="0" smtClean="0"/>
              <a:t>						</a:t>
            </a:r>
          </a:p>
          <a:p>
            <a:pPr>
              <a:buNone/>
            </a:pPr>
            <a:r>
              <a:rPr lang="id-ID" dirty="0" smtClean="0"/>
              <a:t>Tabel Raw/Mentah yang disediakan di soal memerlukan suatu analisa dikarenakan tabel yang ada di soal mempunyai suatu keanehan. Perhatikan pada kolom Database (D331), Alogaritma (A431), Office (O323), Struktur Data (S345), dan Manajemen Bisnis (MB71). Setiap nama kolom yang sudah disebutkan memiliki kode tersendiri yang bisa merepresentasikan nama dari mata kuliah. Dengan begitu kita bisa mengumpulkan kode mata kuliah menjadi satu kolom baru yang bisa diberi nama Kode_Matkul. Kemudian nama dari mata kuliah juga bisa dibuat menjadi satu kolom baru yang diberi nama Nama_Matkul. Hasil dari penambahan kolom-kolom baru bisa dilihat di bawah ini:</a:t>
            </a:r>
          </a:p>
          <a:p>
            <a:pPr>
              <a:buNone/>
            </a:pPr>
            <a:r>
              <a:rPr lang="id-ID" dirty="0" smtClean="0"/>
              <a:t/>
            </a:r>
            <a:br>
              <a:rPr lang="id-ID" dirty="0" smtClean="0"/>
            </a:br>
            <a:endParaRPr lang="id-ID" dirty="0" smtClean="0"/>
          </a:p>
          <a:p>
            <a:endParaRPr lang="id-ID"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a:extLst>
              <a:ext uri="{FF2B5EF4-FFF2-40B4-BE49-F238E27FC236}">
                <a16:creationId xmlns:a16="http://schemas.microsoft.com/office/drawing/2014/main" id="{A38EFFB8-387E-4208-9371-364BA263C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
            </a:r>
            <a:br>
              <a:rPr lang="en-US" dirty="0"/>
            </a:br>
            <a:endParaRPr lang="en-US" dirty="0"/>
          </a:p>
        </p:txBody>
      </p:sp>
      <p:pic>
        <p:nvPicPr>
          <p:cNvPr id="7" name="Content Placeholder 6" descr="un normal.png"/>
          <p:cNvPicPr>
            <a:picLocks noGrp="1" noChangeAspect="1"/>
          </p:cNvPicPr>
          <p:nvPr>
            <p:ph idx="1"/>
          </p:nvPr>
        </p:nvPicPr>
        <p:blipFill>
          <a:blip r:embed="rId4"/>
          <a:stretch>
            <a:fillRect/>
          </a:stretch>
        </p:blipFill>
        <p:spPr>
          <a:xfrm>
            <a:off x="71438" y="1571612"/>
            <a:ext cx="8929718" cy="386844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a:extLst>
              <a:ext uri="{FF2B5EF4-FFF2-40B4-BE49-F238E27FC236}">
                <a16:creationId xmlns:a16="http://schemas.microsoft.com/office/drawing/2014/main" id="{A38EFFB8-387E-4208-9371-364BA263C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
            </a:r>
            <a:br>
              <a:rPr lang="en-US" dirty="0"/>
            </a:br>
            <a:endParaRPr lang="en-US" dirty="0"/>
          </a:p>
        </p:txBody>
      </p:sp>
      <p:pic>
        <p:nvPicPr>
          <p:cNvPr id="6" name="Content Placeholder 5" descr="New1.png"/>
          <p:cNvPicPr>
            <a:picLocks noGrp="1" noChangeAspect="1"/>
          </p:cNvPicPr>
          <p:nvPr>
            <p:ph idx="1"/>
          </p:nvPr>
        </p:nvPicPr>
        <p:blipFill>
          <a:blip r:embed="rId4"/>
          <a:stretch>
            <a:fillRect/>
          </a:stretch>
        </p:blipFill>
        <p:spPr>
          <a:xfrm>
            <a:off x="785786" y="1760557"/>
            <a:ext cx="7643865" cy="4525963"/>
          </a:xfrm>
        </p:spPr>
      </p:pic>
      <p:sp>
        <p:nvSpPr>
          <p:cNvPr id="9" name="Rectangle 8"/>
          <p:cNvSpPr/>
          <p:nvPr/>
        </p:nvSpPr>
        <p:spPr>
          <a:xfrm>
            <a:off x="428596" y="500042"/>
            <a:ext cx="8215370" cy="2308324"/>
          </a:xfrm>
          <a:prstGeom prst="rect">
            <a:avLst/>
          </a:prstGeom>
        </p:spPr>
        <p:txBody>
          <a:bodyPr wrap="square">
            <a:spAutoFit/>
          </a:bodyPr>
          <a:lstStyle/>
          <a:p>
            <a:r>
              <a:rPr lang="id-ID" b="1" dirty="0" smtClean="0"/>
              <a:t>1 Normal Form (NF) :						                                                   </a:t>
            </a:r>
          </a:p>
          <a:p>
            <a:r>
              <a:rPr lang="id-ID" b="1" dirty="0" smtClean="0"/>
              <a:t>Sebuah tabel bisa dikategorikan sebagai tabel 1NF jika di setiap baris record hanya memiliki 1 value. Hasil transformasi dari Unnormalized Form ke 1NF bisa di lihat dibawah ini :</a:t>
            </a:r>
            <a:r>
              <a:rPr lang="id-ID" dirty="0" smtClean="0"/>
              <a:t/>
            </a:r>
            <a:br>
              <a:rPr lang="id-ID" dirty="0" smtClean="0"/>
            </a:br>
            <a:r>
              <a:rPr lang="id-ID" dirty="0" smtClean="0"/>
              <a:t>	   </a:t>
            </a:r>
            <a:br>
              <a:rPr lang="id-ID" dirty="0" smtClean="0"/>
            </a:br>
            <a:endParaRPr lang="id-ID" dirty="0" smtClean="0"/>
          </a:p>
          <a:p>
            <a:r>
              <a:rPr lang="id-ID" dirty="0" smtClean="0"/>
              <a:t/>
            </a:r>
            <a:br>
              <a:rPr lang="id-ID" dirty="0" smtClean="0"/>
            </a:br>
            <a:endParaRPr lang="id-ID"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a:extLst>
              <a:ext uri="{FF2B5EF4-FFF2-40B4-BE49-F238E27FC236}">
                <a16:creationId xmlns:a16="http://schemas.microsoft.com/office/drawing/2014/main" id="{A38EFFB8-387E-4208-9371-364BA263C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9" name="Rectangle 8"/>
          <p:cNvSpPr/>
          <p:nvPr/>
        </p:nvSpPr>
        <p:spPr>
          <a:xfrm>
            <a:off x="428596" y="500042"/>
            <a:ext cx="8215370" cy="1200329"/>
          </a:xfrm>
          <a:prstGeom prst="rect">
            <a:avLst/>
          </a:prstGeom>
        </p:spPr>
        <p:txBody>
          <a:bodyPr wrap="square">
            <a:spAutoFit/>
          </a:bodyPr>
          <a:lstStyle/>
          <a:p>
            <a:r>
              <a:rPr lang="id-ID" dirty="0" smtClean="0"/>
              <a:t>   </a:t>
            </a:r>
            <a:br>
              <a:rPr lang="id-ID" dirty="0" smtClean="0"/>
            </a:br>
            <a:endParaRPr lang="id-ID" dirty="0" smtClean="0"/>
          </a:p>
          <a:p>
            <a:r>
              <a:rPr lang="id-ID" dirty="0" smtClean="0"/>
              <a:t/>
            </a:r>
            <a:br>
              <a:rPr lang="id-ID" dirty="0" smtClean="0"/>
            </a:br>
            <a:endParaRPr lang="id-ID" dirty="0"/>
          </a:p>
        </p:txBody>
      </p:sp>
      <p:sp>
        <p:nvSpPr>
          <p:cNvPr id="7" name="Content Placeholder 6"/>
          <p:cNvSpPr>
            <a:spLocks noGrp="1"/>
          </p:cNvSpPr>
          <p:nvPr>
            <p:ph idx="1"/>
          </p:nvPr>
        </p:nvSpPr>
        <p:spPr>
          <a:xfrm>
            <a:off x="457200" y="1071546"/>
            <a:ext cx="8229600" cy="5054617"/>
          </a:xfrm>
        </p:spPr>
        <p:txBody>
          <a:bodyPr>
            <a:normAutofit fontScale="85000" lnSpcReduction="10000"/>
          </a:bodyPr>
          <a:lstStyle/>
          <a:p>
            <a:pPr>
              <a:buNone/>
            </a:pPr>
            <a:r>
              <a:rPr lang="id-ID" dirty="0" smtClean="0"/>
              <a:t>2 Normal Form (2NF) :				</a:t>
            </a:r>
          </a:p>
          <a:p>
            <a:pPr>
              <a:buNone/>
            </a:pPr>
            <a:r>
              <a:rPr lang="id-ID" dirty="0" smtClean="0"/>
              <a:t>Sebuah tabel bisa dikategorikan sebagai tabel 2NF jika tabel sudah dalam keadaan 1NF dan setiap kolom didalam tabel itu functional dependency kepada semua key , bukan hanya kepada salah satu key. Berarti kita harus menentukan terlebih dahulu key yang ada di dalam tabel. Dari tabel diatas kita bisa menentukan bahwa ada dua candidat key yang tersedia dalam tabel diatas, yaitu ID_Mahasiswa + Kode_Matkul, dan ID_Mahasiswa + Nama_Matkul. Setelah dipilih dari kedua candidate key, maka yang paling efisien untuk menjadi Primary Key adalah ID_Mahasiswa + Kode_Matkul.</a:t>
            </a:r>
            <a:endParaRPr lang="id-ID"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a:extLst>
              <a:ext uri="{FF2B5EF4-FFF2-40B4-BE49-F238E27FC236}">
                <a16:creationId xmlns:a16="http://schemas.microsoft.com/office/drawing/2014/main" id="{A38EFFB8-387E-4208-9371-364BA263C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9" name="Rectangle 8"/>
          <p:cNvSpPr/>
          <p:nvPr/>
        </p:nvSpPr>
        <p:spPr>
          <a:xfrm>
            <a:off x="214282" y="500042"/>
            <a:ext cx="8429684" cy="2308324"/>
          </a:xfrm>
          <a:prstGeom prst="rect">
            <a:avLst/>
          </a:prstGeom>
        </p:spPr>
        <p:txBody>
          <a:bodyPr wrap="square">
            <a:spAutoFit/>
          </a:bodyPr>
          <a:lstStyle/>
          <a:p>
            <a:endParaRPr lang="id-ID" dirty="0" smtClean="0"/>
          </a:p>
          <a:p>
            <a:r>
              <a:rPr lang="id-ID" b="1" dirty="0" smtClean="0"/>
              <a:t>Setelah mendapatkan semua Functional Dependency di dalam tabel, maka untuk mengubah tabel 1NF menjadi 2NF kita harus memindahkan kolom yang bergantung hanya kepada salah satu dari key ke dalam tabel baru. </a:t>
            </a:r>
          </a:p>
          <a:p>
            <a:r>
              <a:rPr lang="id-ID" dirty="0" smtClean="0"/>
              <a:t>	   </a:t>
            </a:r>
            <a:br>
              <a:rPr lang="id-ID" dirty="0" smtClean="0"/>
            </a:br>
            <a:endParaRPr lang="id-ID" dirty="0" smtClean="0"/>
          </a:p>
          <a:p>
            <a:r>
              <a:rPr lang="id-ID" dirty="0" smtClean="0"/>
              <a:t/>
            </a:r>
            <a:br>
              <a:rPr lang="id-ID" dirty="0" smtClean="0"/>
            </a:br>
            <a:endParaRPr lang="id-ID" dirty="0"/>
          </a:p>
        </p:txBody>
      </p:sp>
      <p:pic>
        <p:nvPicPr>
          <p:cNvPr id="10" name="Content Placeholder 9" descr="2nf.png"/>
          <p:cNvPicPr>
            <a:picLocks noGrp="1" noChangeAspect="1"/>
          </p:cNvPicPr>
          <p:nvPr>
            <p:ph idx="1"/>
          </p:nvPr>
        </p:nvPicPr>
        <p:blipFill>
          <a:blip r:embed="rId4"/>
          <a:stretch>
            <a:fillRect/>
          </a:stretch>
        </p:blipFill>
        <p:spPr>
          <a:xfrm>
            <a:off x="214282" y="1714488"/>
            <a:ext cx="8643998" cy="452596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a:extLst>
              <a:ext uri="{FF2B5EF4-FFF2-40B4-BE49-F238E27FC236}">
                <a16:creationId xmlns:a16="http://schemas.microsoft.com/office/drawing/2014/main" id="{A38EFFB8-387E-4208-9371-364BA263C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9" name="Rectangle 8"/>
          <p:cNvSpPr/>
          <p:nvPr/>
        </p:nvSpPr>
        <p:spPr>
          <a:xfrm>
            <a:off x="428596" y="500042"/>
            <a:ext cx="8215370" cy="1200329"/>
          </a:xfrm>
          <a:prstGeom prst="rect">
            <a:avLst/>
          </a:prstGeom>
        </p:spPr>
        <p:txBody>
          <a:bodyPr wrap="square">
            <a:spAutoFit/>
          </a:bodyPr>
          <a:lstStyle/>
          <a:p>
            <a:r>
              <a:rPr lang="id-ID" dirty="0" smtClean="0"/>
              <a:t>   </a:t>
            </a:r>
            <a:br>
              <a:rPr lang="id-ID" dirty="0" smtClean="0"/>
            </a:br>
            <a:endParaRPr lang="id-ID" dirty="0" smtClean="0"/>
          </a:p>
          <a:p>
            <a:r>
              <a:rPr lang="id-ID" dirty="0" smtClean="0"/>
              <a:t/>
            </a:r>
            <a:br>
              <a:rPr lang="id-ID" dirty="0" smtClean="0"/>
            </a:br>
            <a:endParaRPr lang="id-ID" dirty="0"/>
          </a:p>
        </p:txBody>
      </p:sp>
      <p:sp>
        <p:nvSpPr>
          <p:cNvPr id="7" name="Content Placeholder 6"/>
          <p:cNvSpPr>
            <a:spLocks noGrp="1"/>
          </p:cNvSpPr>
          <p:nvPr>
            <p:ph idx="1"/>
          </p:nvPr>
        </p:nvSpPr>
        <p:spPr>
          <a:xfrm>
            <a:off x="457200" y="2714620"/>
            <a:ext cx="8229600" cy="2714644"/>
          </a:xfrm>
        </p:spPr>
        <p:txBody>
          <a:bodyPr>
            <a:normAutofit/>
          </a:bodyPr>
          <a:lstStyle/>
          <a:p>
            <a:pPr algn="ctr">
              <a:buNone/>
            </a:pPr>
            <a:r>
              <a:rPr lang="id-ID" sz="4000" dirty="0" smtClean="0"/>
              <a:t>SELAMAT BELAJAR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a:extLst>
              <a:ext uri="{FF2B5EF4-FFF2-40B4-BE49-F238E27FC236}">
                <a16:creationId xmlns:a16="http://schemas.microsoft.com/office/drawing/2014/main" id="{E459ED7C-4C14-43A3-B964-8209DB3FE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Pengertian</a:t>
            </a:r>
            <a:r>
              <a:rPr lang="en-US" dirty="0" smtClean="0"/>
              <a:t> </a:t>
            </a:r>
            <a:r>
              <a:rPr lang="en-US" dirty="0" err="1" smtClean="0"/>
              <a:t>Normalisasi</a:t>
            </a:r>
            <a:endParaRPr lang="en-US" dirty="0"/>
          </a:p>
        </p:txBody>
      </p:sp>
      <p:sp>
        <p:nvSpPr>
          <p:cNvPr id="3" name="Content Placeholder 2"/>
          <p:cNvSpPr>
            <a:spLocks noGrp="1"/>
          </p:cNvSpPr>
          <p:nvPr>
            <p:ph idx="1"/>
          </p:nvPr>
        </p:nvSpPr>
        <p:spPr>
          <a:xfrm>
            <a:off x="265807" y="1628800"/>
            <a:ext cx="8640960" cy="4525963"/>
          </a:xfrm>
        </p:spPr>
        <p:txBody>
          <a:bodyPr>
            <a:normAutofit/>
          </a:bodyPr>
          <a:lstStyle/>
          <a:p>
            <a:pPr indent="1588">
              <a:buNone/>
            </a:pPr>
            <a:r>
              <a:rPr lang="en-US" sz="2800" dirty="0" err="1" smtClean="0"/>
              <a:t>Normalisasi</a:t>
            </a:r>
            <a:r>
              <a:rPr lang="en-US" sz="2800" dirty="0" smtClean="0"/>
              <a:t> (Normalize) </a:t>
            </a:r>
            <a:r>
              <a:rPr lang="en-US" sz="2800" dirty="0" err="1" smtClean="0"/>
              <a:t>adalah</a:t>
            </a:r>
            <a:r>
              <a:rPr lang="en-US" sz="2800" dirty="0" smtClean="0"/>
              <a:t> proses </a:t>
            </a:r>
            <a:r>
              <a:rPr lang="en-US" sz="2800" dirty="0" err="1" smtClean="0"/>
              <a:t>mendesain</a:t>
            </a:r>
            <a:r>
              <a:rPr lang="en-US" sz="2800" dirty="0" smtClean="0"/>
              <a:t> </a:t>
            </a:r>
            <a:r>
              <a:rPr lang="en-US" sz="2800" dirty="0" err="1" smtClean="0"/>
              <a:t>struktur</a:t>
            </a:r>
            <a:r>
              <a:rPr lang="en-US" sz="2800" dirty="0" smtClean="0"/>
              <a:t> database </a:t>
            </a:r>
            <a:r>
              <a:rPr lang="en-US" sz="2800" dirty="0" err="1" smtClean="0"/>
              <a:t>dan</a:t>
            </a:r>
            <a:r>
              <a:rPr lang="en-US" sz="2800" dirty="0" smtClean="0"/>
              <a:t> </a:t>
            </a:r>
            <a:r>
              <a:rPr lang="en-US" sz="2800" dirty="0" err="1" smtClean="0"/>
              <a:t>teknik</a:t>
            </a:r>
            <a:r>
              <a:rPr lang="en-US" sz="2800" dirty="0" smtClean="0"/>
              <a:t> </a:t>
            </a:r>
            <a:r>
              <a:rPr lang="en-US" sz="2800" dirty="0" err="1" smtClean="0"/>
              <a:t>analisasi</a:t>
            </a:r>
            <a:r>
              <a:rPr lang="en-US" sz="2800" dirty="0" smtClean="0"/>
              <a:t> data yang </a:t>
            </a:r>
            <a:r>
              <a:rPr lang="en-US" sz="2800" dirty="0" err="1" smtClean="0"/>
              <a:t>mengorganisasikan</a:t>
            </a:r>
            <a:r>
              <a:rPr lang="en-US" sz="2800" dirty="0"/>
              <a:t> </a:t>
            </a:r>
            <a:r>
              <a:rPr lang="en-US" sz="2800" dirty="0" err="1" smtClean="0"/>
              <a:t>atribut</a:t>
            </a:r>
            <a:r>
              <a:rPr lang="en-US" sz="2800" dirty="0" smtClean="0"/>
              <a:t> data </a:t>
            </a:r>
            <a:r>
              <a:rPr lang="en-US" sz="2800" dirty="0" err="1" smtClean="0"/>
              <a:t>dengan</a:t>
            </a:r>
            <a:r>
              <a:rPr lang="en-US" sz="2800" dirty="0" smtClean="0"/>
              <a:t> </a:t>
            </a:r>
            <a:r>
              <a:rPr lang="en-US" sz="2800" dirty="0" err="1" smtClean="0"/>
              <a:t>cara</a:t>
            </a:r>
            <a:r>
              <a:rPr lang="en-US" sz="2800" dirty="0" smtClean="0"/>
              <a:t> </a:t>
            </a:r>
            <a:r>
              <a:rPr lang="en-US" sz="2800" dirty="0" err="1" smtClean="0"/>
              <a:t>menggelompokan</a:t>
            </a:r>
            <a:r>
              <a:rPr lang="en-US" sz="2800" dirty="0" smtClean="0"/>
              <a:t> </a:t>
            </a:r>
            <a:r>
              <a:rPr lang="en-US" sz="2800" dirty="0" err="1" smtClean="0"/>
              <a:t>sehingga</a:t>
            </a:r>
            <a:r>
              <a:rPr lang="en-US" sz="2800" dirty="0" smtClean="0"/>
              <a:t> </a:t>
            </a:r>
            <a:r>
              <a:rPr lang="en-US" sz="2800" dirty="0" err="1" smtClean="0"/>
              <a:t>terbentuk</a:t>
            </a:r>
            <a:r>
              <a:rPr lang="en-US" sz="2800" dirty="0" smtClean="0"/>
              <a:t> </a:t>
            </a:r>
            <a:r>
              <a:rPr lang="en-US" sz="2800" dirty="0" err="1" smtClean="0"/>
              <a:t>entitas</a:t>
            </a:r>
            <a:r>
              <a:rPr lang="en-US" sz="2800" dirty="0" smtClean="0"/>
              <a:t> yang non-redundant , </a:t>
            </a:r>
            <a:r>
              <a:rPr lang="en-US" sz="2800" dirty="0" err="1" smtClean="0"/>
              <a:t>stabil</a:t>
            </a:r>
            <a:r>
              <a:rPr lang="en-US" sz="2800" dirty="0" smtClean="0"/>
              <a:t>, </a:t>
            </a:r>
            <a:r>
              <a:rPr lang="en-US" sz="2800" dirty="0" err="1" smtClean="0"/>
              <a:t>serta</a:t>
            </a:r>
            <a:r>
              <a:rPr lang="en-US" sz="2800" dirty="0" smtClean="0"/>
              <a:t> </a:t>
            </a:r>
            <a:r>
              <a:rPr lang="en-US" sz="2800" dirty="0" err="1" smtClean="0"/>
              <a:t>fleksible</a:t>
            </a:r>
            <a:r>
              <a:rPr lang="en-US" sz="2800" dirty="0" smtClean="0"/>
              <a:t> </a:t>
            </a:r>
            <a:r>
              <a:rPr lang="en-US" sz="2800" dirty="0" err="1" smtClean="0"/>
              <a:t>sehingga</a:t>
            </a:r>
            <a:r>
              <a:rPr lang="en-US" sz="2800" dirty="0" smtClean="0"/>
              <a:t> </a:t>
            </a:r>
            <a:r>
              <a:rPr lang="en-US" sz="2800" dirty="0" err="1" smtClean="0"/>
              <a:t>menghasilkan</a:t>
            </a:r>
            <a:r>
              <a:rPr lang="en-US" sz="2800" dirty="0" smtClean="0"/>
              <a:t> </a:t>
            </a:r>
            <a:r>
              <a:rPr lang="en-US" sz="2800" dirty="0" err="1" smtClean="0"/>
              <a:t>sebuah</a:t>
            </a:r>
            <a:r>
              <a:rPr lang="en-US" sz="2800" dirty="0" smtClean="0"/>
              <a:t> table yang normal.</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a:extLst>
              <a:ext uri="{FF2B5EF4-FFF2-40B4-BE49-F238E27FC236}">
                <a16:creationId xmlns:a16="http://schemas.microsoft.com/office/drawing/2014/main" id="{ADE97BC1-C858-467A-BA11-56C51F88A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28800"/>
            <a:ext cx="8229600" cy="4497363"/>
          </a:xfrm>
        </p:spPr>
        <p:txBody>
          <a:bodyPr>
            <a:normAutofit fontScale="77500" lnSpcReduction="20000"/>
          </a:bodyPr>
          <a:lstStyle/>
          <a:p>
            <a:pPr marL="0" indent="0">
              <a:buNone/>
            </a:pPr>
            <a:r>
              <a:rPr lang="en-US" dirty="0" err="1" smtClean="0"/>
              <a:t>Tujuan</a:t>
            </a:r>
            <a:r>
              <a:rPr lang="en-US" dirty="0" smtClean="0"/>
              <a:t> </a:t>
            </a:r>
            <a:r>
              <a:rPr lang="en-US" dirty="0" err="1" smtClean="0"/>
              <a:t>dari</a:t>
            </a:r>
            <a:r>
              <a:rPr lang="en-US" dirty="0" smtClean="0"/>
              <a:t> </a:t>
            </a:r>
            <a:r>
              <a:rPr lang="en-US" dirty="0" err="1" smtClean="0"/>
              <a:t>normalisasi</a:t>
            </a:r>
            <a:r>
              <a:rPr lang="en-US" dirty="0" smtClean="0"/>
              <a:t> </a:t>
            </a:r>
            <a:r>
              <a:rPr lang="id-ID" dirty="0" smtClean="0"/>
              <a:t> :</a:t>
            </a:r>
            <a:endParaRPr lang="en-US" dirty="0" smtClean="0"/>
          </a:p>
          <a:p>
            <a:pPr>
              <a:buFont typeface="+mj-lt"/>
              <a:buAutoNum type="arabicPeriod"/>
            </a:pPr>
            <a:r>
              <a:rPr lang="en-US" dirty="0" smtClean="0"/>
              <a:t> </a:t>
            </a:r>
            <a:r>
              <a:rPr lang="en-US" dirty="0" err="1"/>
              <a:t>M</a:t>
            </a:r>
            <a:r>
              <a:rPr lang="en-US" dirty="0" err="1" smtClean="0"/>
              <a:t>enghasilkan</a:t>
            </a:r>
            <a:r>
              <a:rPr lang="en-US" dirty="0" smtClean="0"/>
              <a:t> </a:t>
            </a:r>
            <a:r>
              <a:rPr lang="en-US" dirty="0" err="1" smtClean="0"/>
              <a:t>struktur</a:t>
            </a:r>
            <a:r>
              <a:rPr lang="en-US" dirty="0" smtClean="0"/>
              <a:t> </a:t>
            </a:r>
            <a:r>
              <a:rPr lang="en-US" dirty="0" err="1" smtClean="0"/>
              <a:t>tabel</a:t>
            </a:r>
            <a:r>
              <a:rPr lang="en-US" dirty="0" smtClean="0"/>
              <a:t> yang normal </a:t>
            </a:r>
            <a:r>
              <a:rPr lang="en-US" dirty="0" err="1" smtClean="0"/>
              <a:t>atau</a:t>
            </a:r>
            <a:r>
              <a:rPr lang="en-US" dirty="0" smtClean="0"/>
              <a:t> </a:t>
            </a:r>
            <a:r>
              <a:rPr lang="en-US" dirty="0" err="1" smtClean="0"/>
              <a:t>baik</a:t>
            </a:r>
            <a:endParaRPr lang="en-US" dirty="0" smtClean="0"/>
          </a:p>
          <a:p>
            <a:pPr>
              <a:buAutoNum type="arabicPeriod"/>
            </a:pPr>
            <a:r>
              <a:rPr lang="en-US" dirty="0" err="1" smtClean="0"/>
              <a:t>Optimalisasi</a:t>
            </a:r>
            <a:r>
              <a:rPr lang="en-US" dirty="0" smtClean="0"/>
              <a:t> </a:t>
            </a:r>
            <a:r>
              <a:rPr lang="en-US" dirty="0" err="1" smtClean="0"/>
              <a:t>struktur</a:t>
            </a:r>
            <a:r>
              <a:rPr lang="id-ID" dirty="0" smtClean="0"/>
              <a:t>-</a:t>
            </a:r>
            <a:r>
              <a:rPr lang="en-US" dirty="0" err="1" smtClean="0"/>
              <a:t>struktur</a:t>
            </a:r>
            <a:r>
              <a:rPr lang="en-US" dirty="0" smtClean="0"/>
              <a:t> </a:t>
            </a:r>
            <a:r>
              <a:rPr lang="en-US" dirty="0" err="1" smtClean="0"/>
              <a:t>tabel</a:t>
            </a:r>
            <a:endParaRPr lang="en-US" dirty="0" smtClean="0"/>
          </a:p>
          <a:p>
            <a:pPr>
              <a:buAutoNum type="arabicPeriod"/>
            </a:pPr>
            <a:r>
              <a:rPr lang="en-US" dirty="0" err="1" smtClean="0"/>
              <a:t>Meningkatkan</a:t>
            </a:r>
            <a:r>
              <a:rPr lang="en-US" dirty="0" smtClean="0"/>
              <a:t> </a:t>
            </a:r>
            <a:r>
              <a:rPr lang="en-US" dirty="0" err="1" smtClean="0"/>
              <a:t>kecepatan</a:t>
            </a:r>
            <a:r>
              <a:rPr lang="en-US" dirty="0" smtClean="0"/>
              <a:t> </a:t>
            </a:r>
          </a:p>
          <a:p>
            <a:pPr>
              <a:buAutoNum type="arabicPeriod"/>
            </a:pPr>
            <a:r>
              <a:rPr lang="en-US" dirty="0" err="1" smtClean="0"/>
              <a:t>Menghilangkan</a:t>
            </a:r>
            <a:r>
              <a:rPr lang="en-US" dirty="0" smtClean="0"/>
              <a:t> </a:t>
            </a:r>
            <a:r>
              <a:rPr lang="en-US" dirty="0" err="1" smtClean="0"/>
              <a:t>pemasukan</a:t>
            </a:r>
            <a:r>
              <a:rPr lang="en-US" dirty="0" smtClean="0"/>
              <a:t> data yang </a:t>
            </a:r>
            <a:r>
              <a:rPr lang="en-US" dirty="0" err="1" smtClean="0"/>
              <a:t>sama</a:t>
            </a:r>
            <a:endParaRPr lang="en-US" dirty="0" smtClean="0"/>
          </a:p>
          <a:p>
            <a:pPr>
              <a:buAutoNum type="arabicPeriod"/>
            </a:pPr>
            <a:r>
              <a:rPr lang="en-US" dirty="0" err="1" smtClean="0"/>
              <a:t>Lebih</a:t>
            </a:r>
            <a:r>
              <a:rPr lang="en-US" dirty="0" smtClean="0"/>
              <a:t> </a:t>
            </a:r>
            <a:r>
              <a:rPr lang="en-US" dirty="0" err="1" smtClean="0"/>
              <a:t>efisien</a:t>
            </a:r>
            <a:r>
              <a:rPr lang="en-US" dirty="0" smtClean="0"/>
              <a:t> </a:t>
            </a:r>
            <a:r>
              <a:rPr lang="en-US" dirty="0" err="1" smtClean="0"/>
              <a:t>dalam</a:t>
            </a:r>
            <a:r>
              <a:rPr lang="en-US" dirty="0" smtClean="0"/>
              <a:t> </a:t>
            </a:r>
            <a:r>
              <a:rPr lang="en-US" dirty="0" err="1" smtClean="0"/>
              <a:t>penggunaan</a:t>
            </a:r>
            <a:r>
              <a:rPr lang="en-US" dirty="0" smtClean="0"/>
              <a:t> media </a:t>
            </a:r>
            <a:r>
              <a:rPr lang="en-US" dirty="0" err="1" smtClean="0"/>
              <a:t>penyimpanan</a:t>
            </a:r>
            <a:endParaRPr lang="en-US" dirty="0" smtClean="0"/>
          </a:p>
          <a:p>
            <a:pPr>
              <a:buAutoNum type="arabicPeriod"/>
            </a:pPr>
            <a:r>
              <a:rPr lang="en-US" dirty="0" err="1" smtClean="0"/>
              <a:t>Mengurangi</a:t>
            </a:r>
            <a:r>
              <a:rPr lang="en-US" dirty="0" smtClean="0"/>
              <a:t> </a:t>
            </a:r>
            <a:r>
              <a:rPr lang="en-US" dirty="0" err="1" smtClean="0"/>
              <a:t>redundansi</a:t>
            </a:r>
            <a:r>
              <a:rPr lang="en-US" dirty="0" smtClean="0"/>
              <a:t> </a:t>
            </a:r>
            <a:r>
              <a:rPr lang="id-ID" dirty="0" smtClean="0"/>
              <a:t>( perulangan yang berlebihan) </a:t>
            </a:r>
          </a:p>
          <a:p>
            <a:pPr>
              <a:buNone/>
            </a:pPr>
            <a:r>
              <a:rPr lang="id-ID" dirty="0" smtClean="0"/>
              <a:t>	Redundansi menyebabkan pemborosan ruang penyimpanan</a:t>
            </a:r>
            <a:endParaRPr lang="en-US" dirty="0" smtClean="0"/>
          </a:p>
          <a:p>
            <a:pPr>
              <a:buNone/>
            </a:pPr>
            <a:r>
              <a:rPr lang="id-ID" dirty="0" smtClean="0"/>
              <a:t>7. </a:t>
            </a:r>
            <a:r>
              <a:rPr lang="en-US" dirty="0" smtClean="0"/>
              <a:t>Men</a:t>
            </a:r>
            <a:r>
              <a:rPr lang="id-ID" dirty="0" smtClean="0"/>
              <a:t>g</a:t>
            </a:r>
            <a:r>
              <a:rPr lang="en-US" dirty="0" err="1" smtClean="0"/>
              <a:t>hindari</a:t>
            </a:r>
            <a:r>
              <a:rPr lang="en-US" dirty="0" smtClean="0"/>
              <a:t> </a:t>
            </a:r>
            <a:r>
              <a:rPr lang="en-US" dirty="0" err="1" smtClean="0"/>
              <a:t>anomalli</a:t>
            </a:r>
            <a:r>
              <a:rPr lang="en-US" dirty="0" smtClean="0"/>
              <a:t> ( insertion ) </a:t>
            </a:r>
            <a:r>
              <a:rPr lang="en-US" dirty="0" err="1" smtClean="0"/>
              <a:t>anomallies</a:t>
            </a:r>
            <a:r>
              <a:rPr lang="en-US" dirty="0" smtClean="0"/>
              <a:t>, deletion </a:t>
            </a:r>
            <a:r>
              <a:rPr lang="en-US" dirty="0" err="1" smtClean="0"/>
              <a:t>anomallies</a:t>
            </a:r>
            <a:r>
              <a:rPr lang="en-US" dirty="0" smtClean="0"/>
              <a:t>, update </a:t>
            </a:r>
            <a:r>
              <a:rPr lang="en-US" dirty="0" err="1" smtClean="0"/>
              <a:t>anomallies</a:t>
            </a:r>
            <a:r>
              <a:rPr lang="en-US" dirty="0" smtClean="0"/>
              <a:t>, </a:t>
            </a:r>
            <a:r>
              <a:rPr lang="en-US" dirty="0" err="1" smtClean="0"/>
              <a:t>integrasi</a:t>
            </a:r>
            <a:r>
              <a:rPr lang="en-US" dirty="0" smtClean="0"/>
              <a:t> data yang </a:t>
            </a:r>
            <a:r>
              <a:rPr lang="en-US" dirty="0" err="1" smtClean="0"/>
              <a:t>ditingalkan</a:t>
            </a:r>
            <a:endParaRPr lang="en-US" dirty="0" smtClean="0"/>
          </a:p>
          <a:p>
            <a:pPr>
              <a:buFont typeface="+mj-lt"/>
              <a:buAutoNum type="arabicPeriod"/>
            </a:pPr>
            <a:endParaRPr lang="en-US" sz="2400" dirty="0" smtClean="0"/>
          </a:p>
          <a:p>
            <a:pPr>
              <a:buNone/>
            </a:pPr>
            <a:endParaRPr lang="en-US" dirty="0"/>
          </a:p>
        </p:txBody>
      </p:sp>
      <p:sp>
        <p:nvSpPr>
          <p:cNvPr id="5" name="Rectangle 4"/>
          <p:cNvSpPr/>
          <p:nvPr/>
        </p:nvSpPr>
        <p:spPr>
          <a:xfrm>
            <a:off x="2071670" y="571480"/>
            <a:ext cx="4143403" cy="707886"/>
          </a:xfrm>
          <a:prstGeom prst="rect">
            <a:avLst/>
          </a:prstGeom>
        </p:spPr>
        <p:txBody>
          <a:bodyPr wrap="square">
            <a:spAutoFit/>
          </a:bodyPr>
          <a:lstStyle/>
          <a:p>
            <a:r>
              <a:rPr lang="en-US" sz="4000" dirty="0" err="1" smtClean="0"/>
              <a:t>Tujuan</a:t>
            </a:r>
            <a:r>
              <a:rPr lang="id-ID" sz="4000" dirty="0" smtClean="0"/>
              <a:t> </a:t>
            </a:r>
            <a:r>
              <a:rPr lang="en-US" sz="4000" dirty="0" err="1" smtClean="0"/>
              <a:t>Normalisasi</a:t>
            </a:r>
            <a:endParaRPr lang="id-ID"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a:extLst>
              <a:ext uri="{FF2B5EF4-FFF2-40B4-BE49-F238E27FC236}">
                <a16:creationId xmlns:a16="http://schemas.microsoft.com/office/drawing/2014/main" id="{ADE97BC1-C858-467A-BA11-56C51F88A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28736"/>
            <a:ext cx="8229600" cy="4697427"/>
          </a:xfrm>
        </p:spPr>
        <p:txBody>
          <a:bodyPr>
            <a:normAutofit/>
          </a:bodyPr>
          <a:lstStyle/>
          <a:p>
            <a:pPr marL="0" indent="0">
              <a:buNone/>
            </a:pPr>
            <a:r>
              <a:rPr lang="en-US" sz="2800" dirty="0" err="1" smtClean="0"/>
              <a:t>Fungsi</a:t>
            </a:r>
            <a:r>
              <a:rPr lang="en-US" sz="2800" dirty="0" smtClean="0"/>
              <a:t> </a:t>
            </a:r>
            <a:r>
              <a:rPr lang="en-US" sz="2800" dirty="0" err="1" smtClean="0"/>
              <a:t>dari</a:t>
            </a:r>
            <a:r>
              <a:rPr lang="en-US" sz="2800" dirty="0" smtClean="0"/>
              <a:t> </a:t>
            </a:r>
            <a:r>
              <a:rPr lang="en-US" sz="2800" dirty="0" err="1" smtClean="0"/>
              <a:t>normalisasi</a:t>
            </a:r>
            <a:r>
              <a:rPr lang="en-US" sz="2800" dirty="0" smtClean="0"/>
              <a:t> </a:t>
            </a:r>
            <a:r>
              <a:rPr lang="id-ID" sz="2800" dirty="0" smtClean="0"/>
              <a:t> :</a:t>
            </a:r>
            <a:endParaRPr lang="en-US" sz="2800" dirty="0" smtClean="0"/>
          </a:p>
          <a:p>
            <a:pPr>
              <a:buFont typeface="+mj-lt"/>
              <a:buAutoNum type="arabicPeriod"/>
            </a:pPr>
            <a:r>
              <a:rPr lang="en-US" sz="2800" dirty="0" smtClean="0"/>
              <a:t> </a:t>
            </a:r>
            <a:r>
              <a:rPr lang="en-US" sz="2800" dirty="0" err="1"/>
              <a:t>D</a:t>
            </a:r>
            <a:r>
              <a:rPr lang="en-US" sz="2800" dirty="0" err="1" smtClean="0"/>
              <a:t>ifungsikan</a:t>
            </a:r>
            <a:r>
              <a:rPr lang="en-US" sz="2800" dirty="0" smtClean="0"/>
              <a:t> </a:t>
            </a:r>
            <a:r>
              <a:rPr lang="en-US" sz="2800" dirty="0" err="1" smtClean="0"/>
              <a:t>untuk</a:t>
            </a:r>
            <a:r>
              <a:rPr lang="en-US" sz="2800" dirty="0" smtClean="0"/>
              <a:t> </a:t>
            </a:r>
            <a:r>
              <a:rPr lang="en-US" sz="2800" dirty="0" err="1" smtClean="0"/>
              <a:t>memastikan</a:t>
            </a:r>
            <a:r>
              <a:rPr lang="en-US" sz="2800" dirty="0" smtClean="0"/>
              <a:t> </a:t>
            </a:r>
            <a:r>
              <a:rPr lang="en-US" sz="2800" dirty="0" err="1" smtClean="0"/>
              <a:t>bahwa</a:t>
            </a:r>
            <a:r>
              <a:rPr lang="en-US" sz="2800" dirty="0" smtClean="0"/>
              <a:t> database yang </a:t>
            </a:r>
            <a:r>
              <a:rPr lang="en-US" sz="2800" dirty="0" err="1" smtClean="0"/>
              <a:t>dibuat</a:t>
            </a:r>
            <a:r>
              <a:rPr lang="en-US" sz="2800" dirty="0" smtClean="0"/>
              <a:t> </a:t>
            </a:r>
            <a:r>
              <a:rPr lang="en-US" sz="2800" dirty="0" err="1" smtClean="0"/>
              <a:t>berkualitas</a:t>
            </a:r>
            <a:r>
              <a:rPr lang="en-US" sz="2800" dirty="0" smtClean="0"/>
              <a:t> </a:t>
            </a:r>
            <a:r>
              <a:rPr lang="en-US" sz="2800" dirty="0" err="1" smtClean="0"/>
              <a:t>sangat</a:t>
            </a:r>
            <a:r>
              <a:rPr lang="en-US" sz="2800" dirty="0" smtClean="0"/>
              <a:t> </a:t>
            </a:r>
            <a:r>
              <a:rPr lang="en-US" sz="2800" dirty="0" err="1" smtClean="0"/>
              <a:t>baik</a:t>
            </a:r>
            <a:r>
              <a:rPr lang="en-US" sz="2800" dirty="0" smtClean="0"/>
              <a:t>.</a:t>
            </a:r>
          </a:p>
          <a:p>
            <a:pPr>
              <a:buFont typeface="+mj-lt"/>
              <a:buAutoNum type="arabicPeriod"/>
            </a:pPr>
            <a:r>
              <a:rPr lang="en-US" sz="2800" dirty="0" err="1" smtClean="0"/>
              <a:t>Tahap</a:t>
            </a:r>
            <a:r>
              <a:rPr lang="en-US" sz="2800" dirty="0" smtClean="0"/>
              <a:t> </a:t>
            </a:r>
            <a:r>
              <a:rPr lang="en-US" sz="2800" dirty="0" err="1" smtClean="0"/>
              <a:t>normalisasi</a:t>
            </a:r>
            <a:r>
              <a:rPr lang="en-US" sz="2800" dirty="0" smtClean="0"/>
              <a:t> </a:t>
            </a:r>
            <a:r>
              <a:rPr lang="en-US" sz="2800" dirty="0" err="1" smtClean="0"/>
              <a:t>dimulai</a:t>
            </a:r>
            <a:r>
              <a:rPr lang="en-US" sz="2800" dirty="0" smtClean="0"/>
              <a:t> </a:t>
            </a:r>
            <a:r>
              <a:rPr lang="en-US" sz="2800" dirty="0" err="1" smtClean="0"/>
              <a:t>dari</a:t>
            </a:r>
            <a:r>
              <a:rPr lang="en-US" sz="2800" dirty="0" smtClean="0"/>
              <a:t> </a:t>
            </a:r>
            <a:r>
              <a:rPr lang="en-US" sz="2800" dirty="0" err="1" smtClean="0"/>
              <a:t>tahap</a:t>
            </a:r>
            <a:r>
              <a:rPr lang="en-US" sz="2800" dirty="0" smtClean="0"/>
              <a:t> paling </a:t>
            </a:r>
            <a:r>
              <a:rPr lang="en-US" sz="2800" dirty="0" err="1" smtClean="0"/>
              <a:t>ringan</a:t>
            </a:r>
            <a:r>
              <a:rPr lang="en-US" sz="2800" dirty="0" smtClean="0"/>
              <a:t> (1NF) </a:t>
            </a:r>
            <a:r>
              <a:rPr lang="en-US" sz="2800" dirty="0" err="1" smtClean="0"/>
              <a:t>hingga</a:t>
            </a:r>
            <a:r>
              <a:rPr lang="en-US" sz="2800" dirty="0" smtClean="0"/>
              <a:t> yang paling </a:t>
            </a:r>
            <a:r>
              <a:rPr lang="en-US" sz="2800" dirty="0" err="1" smtClean="0"/>
              <a:t>ketat</a:t>
            </a:r>
            <a:r>
              <a:rPr lang="en-US" sz="2800" dirty="0" smtClean="0"/>
              <a:t> (5NF).</a:t>
            </a:r>
          </a:p>
          <a:p>
            <a:pPr>
              <a:buFont typeface="+mj-lt"/>
              <a:buAutoNum type="arabicPeriod"/>
            </a:pPr>
            <a:r>
              <a:rPr lang="en-US" sz="2800" dirty="0" err="1" smtClean="0"/>
              <a:t>Biasanya</a:t>
            </a:r>
            <a:r>
              <a:rPr lang="en-US" sz="2800" dirty="0" smtClean="0"/>
              <a:t> </a:t>
            </a:r>
            <a:r>
              <a:rPr lang="en-US" sz="2800" dirty="0" err="1" smtClean="0"/>
              <a:t>hanya</a:t>
            </a:r>
            <a:r>
              <a:rPr lang="en-US" sz="2800" dirty="0" smtClean="0"/>
              <a:t> </a:t>
            </a:r>
            <a:r>
              <a:rPr lang="en-US" sz="2800" dirty="0" err="1" smtClean="0"/>
              <a:t>sampai</a:t>
            </a:r>
            <a:r>
              <a:rPr lang="en-US" sz="2800" dirty="0" smtClean="0"/>
              <a:t> </a:t>
            </a:r>
            <a:r>
              <a:rPr lang="en-US" sz="2800" dirty="0" err="1" smtClean="0"/>
              <a:t>pada</a:t>
            </a:r>
            <a:r>
              <a:rPr lang="en-US" sz="2800" dirty="0" smtClean="0"/>
              <a:t> </a:t>
            </a:r>
            <a:r>
              <a:rPr lang="en-US" sz="2800" dirty="0" err="1" smtClean="0"/>
              <a:t>tingkatan</a:t>
            </a:r>
            <a:r>
              <a:rPr lang="en-US" sz="2800" dirty="0" smtClean="0"/>
              <a:t> 3NF (</a:t>
            </a:r>
            <a:r>
              <a:rPr lang="en-US" sz="2800" dirty="0" err="1" smtClean="0"/>
              <a:t>bentuk</a:t>
            </a:r>
            <a:r>
              <a:rPr lang="en-US" sz="2800" dirty="0" smtClean="0"/>
              <a:t> normal </a:t>
            </a:r>
            <a:r>
              <a:rPr lang="en-US" sz="2800" dirty="0" err="1" smtClean="0"/>
              <a:t>ketiga</a:t>
            </a:r>
            <a:r>
              <a:rPr lang="en-US" sz="2800" dirty="0" smtClean="0"/>
              <a:t>), </a:t>
            </a:r>
            <a:r>
              <a:rPr lang="en-US" sz="2800" dirty="0" err="1" smtClean="0"/>
              <a:t>karena</a:t>
            </a:r>
            <a:r>
              <a:rPr lang="en-US" sz="2800" dirty="0" smtClean="0"/>
              <a:t> </a:t>
            </a:r>
            <a:r>
              <a:rPr lang="en-US" sz="2800" dirty="0" err="1" smtClean="0"/>
              <a:t>sudah</a:t>
            </a:r>
            <a:r>
              <a:rPr lang="en-US" sz="2800" dirty="0" smtClean="0"/>
              <a:t> </a:t>
            </a:r>
            <a:r>
              <a:rPr lang="en-US" sz="2800" dirty="0" err="1" smtClean="0"/>
              <a:t>cukup</a:t>
            </a:r>
            <a:r>
              <a:rPr lang="en-US" sz="2800" dirty="0" smtClean="0"/>
              <a:t> </a:t>
            </a:r>
            <a:r>
              <a:rPr lang="en-US" sz="2800" dirty="0" err="1" smtClean="0"/>
              <a:t>memadai</a:t>
            </a:r>
            <a:r>
              <a:rPr lang="en-US" sz="2800" dirty="0" smtClean="0"/>
              <a:t> </a:t>
            </a:r>
            <a:r>
              <a:rPr lang="en-US" sz="2800" dirty="0" err="1" smtClean="0"/>
              <a:t>untuk</a:t>
            </a:r>
            <a:r>
              <a:rPr lang="en-US" sz="2800" dirty="0" smtClean="0"/>
              <a:t> </a:t>
            </a:r>
            <a:r>
              <a:rPr lang="en-US" sz="2800" dirty="0" err="1" smtClean="0"/>
              <a:t>menghasilkan</a:t>
            </a:r>
            <a:r>
              <a:rPr lang="en-US" sz="2800" dirty="0" smtClean="0"/>
              <a:t> </a:t>
            </a:r>
            <a:r>
              <a:rPr lang="en-US" sz="2800" dirty="0" err="1" smtClean="0"/>
              <a:t>tabel-tabel</a:t>
            </a:r>
            <a:r>
              <a:rPr lang="en-US" sz="2800" dirty="0" smtClean="0"/>
              <a:t> yang </a:t>
            </a:r>
            <a:r>
              <a:rPr lang="en-US" sz="2800" dirty="0" err="1" smtClean="0"/>
              <a:t>berkualitas</a:t>
            </a:r>
            <a:r>
              <a:rPr lang="en-US" sz="2800" dirty="0" smtClean="0"/>
              <a:t> </a:t>
            </a:r>
            <a:r>
              <a:rPr lang="en-US" sz="2800" dirty="0" err="1" smtClean="0"/>
              <a:t>baik</a:t>
            </a:r>
            <a:r>
              <a:rPr lang="en-US" sz="2800" dirty="0" smtClean="0"/>
              <a:t>.</a:t>
            </a:r>
          </a:p>
          <a:p>
            <a:pPr>
              <a:buNone/>
            </a:pPr>
            <a:endParaRPr lang="en-US" sz="2800" dirty="0"/>
          </a:p>
        </p:txBody>
      </p:sp>
      <p:sp>
        <p:nvSpPr>
          <p:cNvPr id="5" name="Rectangle 4"/>
          <p:cNvSpPr/>
          <p:nvPr/>
        </p:nvSpPr>
        <p:spPr>
          <a:xfrm>
            <a:off x="2071670" y="571480"/>
            <a:ext cx="4143403" cy="707886"/>
          </a:xfrm>
          <a:prstGeom prst="rect">
            <a:avLst/>
          </a:prstGeom>
        </p:spPr>
        <p:txBody>
          <a:bodyPr wrap="square">
            <a:spAutoFit/>
          </a:bodyPr>
          <a:lstStyle/>
          <a:p>
            <a:r>
              <a:rPr lang="en-US" sz="4000" dirty="0" err="1" smtClean="0"/>
              <a:t>Fungsi</a:t>
            </a:r>
            <a:r>
              <a:rPr lang="id-ID" sz="4000" dirty="0" smtClean="0"/>
              <a:t> </a:t>
            </a:r>
            <a:r>
              <a:rPr lang="en-US" sz="4000" dirty="0" err="1" smtClean="0"/>
              <a:t>Normalisasi</a:t>
            </a:r>
            <a:endParaRPr lang="id-ID" sz="4000" dirty="0"/>
          </a:p>
        </p:txBody>
      </p:sp>
    </p:spTree>
    <p:extLst>
      <p:ext uri="{BB962C8B-B14F-4D97-AF65-F5344CB8AC3E}">
        <p14:creationId xmlns:p14="http://schemas.microsoft.com/office/powerpoint/2010/main" val="3531160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a:extLst>
              <a:ext uri="{FF2B5EF4-FFF2-40B4-BE49-F238E27FC236}">
                <a16:creationId xmlns:a16="http://schemas.microsoft.com/office/drawing/2014/main" id="{30E21A6D-7165-4012-B08A-CD30FB5F2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Bentuk-Bentuk</a:t>
            </a:r>
            <a:r>
              <a:rPr lang="en-US" dirty="0" smtClean="0"/>
              <a:t> </a:t>
            </a:r>
            <a:r>
              <a:rPr lang="en-US" dirty="0" err="1" smtClean="0"/>
              <a:t>Normalisasi</a:t>
            </a:r>
            <a:endParaRPr lang="en-US" dirty="0"/>
          </a:p>
        </p:txBody>
      </p:sp>
      <p:sp>
        <p:nvSpPr>
          <p:cNvPr id="3" name="Content Placeholder 2"/>
          <p:cNvSpPr>
            <a:spLocks noGrp="1"/>
          </p:cNvSpPr>
          <p:nvPr>
            <p:ph idx="1"/>
          </p:nvPr>
        </p:nvSpPr>
        <p:spPr>
          <a:xfrm>
            <a:off x="214282" y="1571612"/>
            <a:ext cx="8715436" cy="4525963"/>
          </a:xfrm>
        </p:spPr>
        <p:txBody>
          <a:bodyPr>
            <a:noAutofit/>
          </a:bodyPr>
          <a:lstStyle/>
          <a:p>
            <a:pPr algn="just"/>
            <a:r>
              <a:rPr lang="id-ID" sz="2400" dirty="0" smtClean="0"/>
              <a:t>B</a:t>
            </a:r>
            <a:r>
              <a:rPr lang="en-US" sz="2400" dirty="0" err="1" smtClean="0"/>
              <a:t>entuk</a:t>
            </a:r>
            <a:r>
              <a:rPr lang="en-US" sz="2400" dirty="0" smtClean="0"/>
              <a:t> normal</a:t>
            </a:r>
            <a:r>
              <a:rPr lang="id-ID" sz="2400" dirty="0" smtClean="0"/>
              <a:t>is</a:t>
            </a:r>
            <a:r>
              <a:rPr lang="en-US" sz="2400" dirty="0" err="1" smtClean="0"/>
              <a:t>asi</a:t>
            </a:r>
            <a:r>
              <a:rPr lang="en-US" sz="2400" dirty="0" smtClean="0"/>
              <a:t>  </a:t>
            </a:r>
            <a:r>
              <a:rPr lang="en-US" sz="2400" dirty="0" err="1" smtClean="0"/>
              <a:t>adalah</a:t>
            </a:r>
            <a:r>
              <a:rPr lang="en-US" sz="2400" dirty="0" smtClean="0"/>
              <a:t> </a:t>
            </a:r>
            <a:r>
              <a:rPr lang="en-US" sz="2400" dirty="0" err="1" smtClean="0"/>
              <a:t>suatu</a:t>
            </a:r>
            <a:r>
              <a:rPr lang="en-US" sz="2400" dirty="0" smtClean="0"/>
              <a:t> </a:t>
            </a:r>
            <a:r>
              <a:rPr lang="en-US" sz="2400" dirty="0" err="1" smtClean="0"/>
              <a:t>aturan</a:t>
            </a:r>
            <a:r>
              <a:rPr lang="en-US" sz="2400" dirty="0" smtClean="0"/>
              <a:t> yang </a:t>
            </a:r>
            <a:r>
              <a:rPr lang="en-US" sz="2400" dirty="0" err="1" smtClean="0"/>
              <a:t>harus</a:t>
            </a:r>
            <a:r>
              <a:rPr lang="en-US" sz="2400" dirty="0" smtClean="0"/>
              <a:t> </a:t>
            </a:r>
            <a:r>
              <a:rPr lang="en-US" sz="2400" dirty="0" err="1" smtClean="0"/>
              <a:t>dikenakan</a:t>
            </a:r>
            <a:r>
              <a:rPr lang="en-US" sz="2400" dirty="0" smtClean="0"/>
              <a:t> </a:t>
            </a:r>
            <a:r>
              <a:rPr lang="en-US" sz="2400" dirty="0" err="1" smtClean="0"/>
              <a:t>pada</a:t>
            </a:r>
            <a:r>
              <a:rPr lang="en-US" sz="2400" dirty="0" smtClean="0"/>
              <a:t> </a:t>
            </a:r>
            <a:r>
              <a:rPr lang="en-US" sz="2400" dirty="0" err="1" smtClean="0"/>
              <a:t>relasi</a:t>
            </a:r>
            <a:r>
              <a:rPr lang="en-US" sz="2400" dirty="0" smtClean="0"/>
              <a:t> </a:t>
            </a:r>
            <a:r>
              <a:rPr lang="en-US" sz="2400" dirty="0" err="1" smtClean="0"/>
              <a:t>atau</a:t>
            </a:r>
            <a:r>
              <a:rPr lang="en-US" sz="2400" dirty="0" smtClean="0"/>
              <a:t> </a:t>
            </a:r>
            <a:r>
              <a:rPr lang="en-US" sz="2400" dirty="0" err="1" smtClean="0"/>
              <a:t>tabel</a:t>
            </a:r>
            <a:r>
              <a:rPr lang="en-US" sz="2400" dirty="0" smtClean="0"/>
              <a:t> </a:t>
            </a:r>
            <a:r>
              <a:rPr lang="en-US" sz="2400" dirty="0" err="1" smtClean="0"/>
              <a:t>dalam</a:t>
            </a:r>
            <a:r>
              <a:rPr lang="en-US" sz="2400" dirty="0" smtClean="0"/>
              <a:t> database </a:t>
            </a:r>
            <a:r>
              <a:rPr lang="en-US" sz="2400" dirty="0" err="1" smtClean="0"/>
              <a:t>pada</a:t>
            </a:r>
            <a:r>
              <a:rPr lang="id-ID" sz="2400" dirty="0" smtClean="0"/>
              <a:t>  </a:t>
            </a:r>
            <a:r>
              <a:rPr lang="en-US" sz="2400" dirty="0" smtClean="0"/>
              <a:t>level</a:t>
            </a:r>
            <a:r>
              <a:rPr lang="id-ID" sz="2400" dirty="0" smtClean="0"/>
              <a:t>-</a:t>
            </a:r>
            <a:r>
              <a:rPr lang="en-US" sz="2400" dirty="0" smtClean="0"/>
              <a:t>level </a:t>
            </a:r>
            <a:r>
              <a:rPr lang="en-US" sz="2400" dirty="0" err="1" smtClean="0"/>
              <a:t>normalisasi</a:t>
            </a:r>
            <a:r>
              <a:rPr lang="id-ID" sz="2400" dirty="0" smtClean="0"/>
              <a:t>.</a:t>
            </a:r>
            <a:r>
              <a:rPr lang="en-US" sz="2400" dirty="0"/>
              <a:t> </a:t>
            </a:r>
            <a:endParaRPr lang="en-US" sz="2400" dirty="0" smtClean="0"/>
          </a:p>
          <a:p>
            <a:pPr algn="just"/>
            <a:r>
              <a:rPr lang="en-US" sz="2400" dirty="0" err="1" smtClean="0"/>
              <a:t>Beberapa</a:t>
            </a:r>
            <a:r>
              <a:rPr lang="en-US" sz="2400" dirty="0" smtClean="0"/>
              <a:t> </a:t>
            </a:r>
            <a:r>
              <a:rPr lang="en-US" sz="2400" dirty="0" err="1" smtClean="0"/>
              <a:t>bentuk</a:t>
            </a:r>
            <a:r>
              <a:rPr lang="en-US" sz="2400" dirty="0" smtClean="0"/>
              <a:t> </a:t>
            </a:r>
            <a:r>
              <a:rPr lang="en-US" sz="2400" dirty="0" err="1" smtClean="0"/>
              <a:t>normalisasi</a:t>
            </a:r>
            <a:r>
              <a:rPr lang="en-US" sz="2400" dirty="0" smtClean="0"/>
              <a:t> </a:t>
            </a:r>
            <a:r>
              <a:rPr lang="en-US" sz="2400" dirty="0" err="1" smtClean="0"/>
              <a:t>diantaranya</a:t>
            </a:r>
            <a:r>
              <a:rPr lang="en-US" sz="2400" dirty="0" smtClean="0"/>
              <a:t> </a:t>
            </a:r>
            <a:r>
              <a:rPr lang="id-ID" sz="2400" dirty="0" smtClean="0"/>
              <a:t>:</a:t>
            </a:r>
          </a:p>
          <a:p>
            <a:pPr lvl="1" algn="just">
              <a:buAutoNum type="arabicPeriod"/>
            </a:pPr>
            <a:r>
              <a:rPr lang="en-US" sz="2400" dirty="0" err="1"/>
              <a:t>B</a:t>
            </a:r>
            <a:r>
              <a:rPr lang="en-US" sz="2400" dirty="0" err="1" smtClean="0"/>
              <a:t>entuk</a:t>
            </a:r>
            <a:r>
              <a:rPr lang="en-US" sz="2400" dirty="0" smtClean="0"/>
              <a:t> </a:t>
            </a:r>
            <a:r>
              <a:rPr lang="en-US" sz="2400" dirty="0" err="1"/>
              <a:t>T</a:t>
            </a:r>
            <a:r>
              <a:rPr lang="en-US" sz="2400" dirty="0" err="1" smtClean="0"/>
              <a:t>idak</a:t>
            </a:r>
            <a:r>
              <a:rPr lang="en-US" sz="2400" dirty="0" smtClean="0"/>
              <a:t> </a:t>
            </a:r>
            <a:r>
              <a:rPr lang="en-US" sz="2400" dirty="0"/>
              <a:t>N</a:t>
            </a:r>
            <a:r>
              <a:rPr lang="en-US" sz="2400" dirty="0" smtClean="0"/>
              <a:t>ormal (</a:t>
            </a:r>
            <a:r>
              <a:rPr lang="en-US" sz="2400" dirty="0" err="1" smtClean="0"/>
              <a:t>Unnormalize</a:t>
            </a:r>
            <a:r>
              <a:rPr lang="en-US" sz="2400" dirty="0" smtClean="0"/>
              <a:t>)</a:t>
            </a:r>
            <a:endParaRPr lang="id-ID" sz="2400" dirty="0" smtClean="0"/>
          </a:p>
          <a:p>
            <a:pPr marL="0" indent="0" algn="just">
              <a:buNone/>
              <a:tabLst>
                <a:tab pos="228600" algn="l"/>
              </a:tabLst>
            </a:pPr>
            <a:r>
              <a:rPr lang="en-US" sz="2400" dirty="0" smtClean="0"/>
              <a:t>	    2.Bentuk </a:t>
            </a:r>
            <a:r>
              <a:rPr lang="en-US" sz="2400" dirty="0"/>
              <a:t>N</a:t>
            </a:r>
            <a:r>
              <a:rPr lang="en-US" sz="2400" dirty="0" smtClean="0"/>
              <a:t>ormal </a:t>
            </a:r>
            <a:r>
              <a:rPr lang="en-US" sz="2400" dirty="0" err="1"/>
              <a:t>P</a:t>
            </a:r>
            <a:r>
              <a:rPr lang="en-US" sz="2400" dirty="0" err="1" smtClean="0"/>
              <a:t>ertama</a:t>
            </a:r>
            <a:r>
              <a:rPr lang="en-US" sz="2400" dirty="0" smtClean="0"/>
              <a:t>  (1 NF)</a:t>
            </a:r>
          </a:p>
          <a:p>
            <a:pPr marL="0" indent="0" algn="just">
              <a:buNone/>
              <a:tabLst>
                <a:tab pos="228600" algn="l"/>
              </a:tabLst>
            </a:pPr>
            <a:r>
              <a:rPr lang="en-US" sz="2400" dirty="0" smtClean="0"/>
              <a:t>		</a:t>
            </a:r>
            <a:r>
              <a:rPr lang="en-US" sz="2400" dirty="0" err="1" smtClean="0"/>
              <a:t>Suatu</a:t>
            </a:r>
            <a:r>
              <a:rPr lang="en-US" sz="2400" dirty="0" smtClean="0"/>
              <a:t> </a:t>
            </a:r>
            <a:r>
              <a:rPr lang="en-US" sz="2400" dirty="0" err="1" smtClean="0"/>
              <a:t>relasi</a:t>
            </a:r>
            <a:r>
              <a:rPr lang="en-US" sz="2400" dirty="0" smtClean="0"/>
              <a:t> </a:t>
            </a:r>
            <a:r>
              <a:rPr lang="en-US" sz="2400" dirty="0" err="1" smtClean="0"/>
              <a:t>disebut</a:t>
            </a:r>
            <a:r>
              <a:rPr lang="en-US" sz="2400" dirty="0" smtClean="0"/>
              <a:t> </a:t>
            </a:r>
            <a:r>
              <a:rPr lang="en-US" sz="2400" dirty="0" err="1" smtClean="0"/>
              <a:t>memenuhi</a:t>
            </a:r>
            <a:r>
              <a:rPr lang="en-US" sz="2400" dirty="0" smtClean="0"/>
              <a:t> </a:t>
            </a:r>
            <a:r>
              <a:rPr lang="en-US" sz="2400" dirty="0" err="1" smtClean="0"/>
              <a:t>bentuk</a:t>
            </a:r>
            <a:r>
              <a:rPr lang="en-US" sz="2400" dirty="0" smtClean="0"/>
              <a:t> normal </a:t>
            </a:r>
            <a:r>
              <a:rPr lang="en-US" sz="2400" dirty="0" err="1" smtClean="0"/>
              <a:t>pertama</a:t>
            </a:r>
            <a:r>
              <a:rPr lang="en-US" sz="2400" dirty="0" smtClean="0"/>
              <a:t> (1NF) </a:t>
            </a:r>
            <a:r>
              <a:rPr lang="id-ID" sz="2400" dirty="0" smtClean="0"/>
              <a:t> </a:t>
            </a:r>
            <a:r>
              <a:rPr lang="en-US" sz="2400" dirty="0" smtClean="0"/>
              <a:t>		</a:t>
            </a:r>
            <a:r>
              <a:rPr lang="en-US" sz="2400" dirty="0" err="1" smtClean="0"/>
              <a:t>jika</a:t>
            </a:r>
            <a:r>
              <a:rPr lang="en-US" sz="2400" dirty="0" smtClean="0"/>
              <a:t> </a:t>
            </a:r>
            <a:r>
              <a:rPr lang="en-US" sz="2400" dirty="0" err="1" smtClean="0"/>
              <a:t>dan</a:t>
            </a:r>
            <a:r>
              <a:rPr lang="en-US" sz="2400" dirty="0" smtClean="0"/>
              <a:t> </a:t>
            </a:r>
            <a:r>
              <a:rPr lang="en-US" sz="2400" dirty="0" err="1" smtClean="0"/>
              <a:t>hanya</a:t>
            </a:r>
            <a:r>
              <a:rPr lang="en-US" sz="2400" dirty="0" smtClean="0"/>
              <a:t> </a:t>
            </a:r>
            <a:r>
              <a:rPr lang="en-US" sz="2400" dirty="0" err="1" smtClean="0"/>
              <a:t>jika</a:t>
            </a:r>
            <a:r>
              <a:rPr lang="en-US" sz="2400" dirty="0" smtClean="0"/>
              <a:t> </a:t>
            </a:r>
            <a:r>
              <a:rPr lang="en-US" sz="2400" dirty="0" err="1" smtClean="0"/>
              <a:t>setiap</a:t>
            </a:r>
            <a:r>
              <a:rPr lang="en-US" sz="2400" dirty="0" smtClean="0"/>
              <a:t> </a:t>
            </a:r>
            <a:r>
              <a:rPr lang="en-US" sz="2400" dirty="0" err="1" smtClean="0"/>
              <a:t>atribut</a:t>
            </a:r>
            <a:r>
              <a:rPr lang="en-US" sz="2400" dirty="0" smtClean="0"/>
              <a:t> </a:t>
            </a:r>
            <a:r>
              <a:rPr lang="en-US" sz="2400" dirty="0" err="1" smtClean="0"/>
              <a:t>dari</a:t>
            </a:r>
            <a:r>
              <a:rPr lang="en-US" sz="2400" dirty="0" smtClean="0"/>
              <a:t> </a:t>
            </a:r>
            <a:r>
              <a:rPr lang="en-US" sz="2400" dirty="0" err="1" smtClean="0"/>
              <a:t>relasi</a:t>
            </a:r>
            <a:r>
              <a:rPr lang="en-US" sz="2400" dirty="0" smtClean="0"/>
              <a:t> </a:t>
            </a:r>
            <a:r>
              <a:rPr lang="en-US" sz="2400" dirty="0" err="1" smtClean="0"/>
              <a:t>tersebut</a:t>
            </a:r>
            <a:r>
              <a:rPr lang="en-US" sz="2400" dirty="0" smtClean="0"/>
              <a:t> </a:t>
            </a:r>
            <a:r>
              <a:rPr lang="en-US" sz="2400" dirty="0" err="1" smtClean="0"/>
              <a:t>hanya</a:t>
            </a:r>
            <a:r>
              <a:rPr lang="en-US" sz="2400" dirty="0" smtClean="0"/>
              <a:t> 			</a:t>
            </a:r>
            <a:r>
              <a:rPr lang="en-US" sz="2400" dirty="0" err="1" smtClean="0"/>
              <a:t>memiliki</a:t>
            </a:r>
            <a:r>
              <a:rPr lang="en-US" sz="2400" dirty="0" smtClean="0"/>
              <a:t> </a:t>
            </a:r>
            <a:r>
              <a:rPr lang="en-US" sz="2400" dirty="0" err="1" smtClean="0"/>
              <a:t>nilai</a:t>
            </a:r>
            <a:r>
              <a:rPr lang="en-US" sz="2400" dirty="0" smtClean="0"/>
              <a:t> </a:t>
            </a:r>
            <a:r>
              <a:rPr lang="en-US" sz="2400" dirty="0" err="1" smtClean="0"/>
              <a:t>tunggal</a:t>
            </a:r>
            <a:r>
              <a:rPr lang="en-US" sz="2400" dirty="0" smtClean="0"/>
              <a:t> </a:t>
            </a:r>
            <a:r>
              <a:rPr lang="en-US" sz="2400" dirty="0" err="1" smtClean="0"/>
              <a:t>dan</a:t>
            </a:r>
            <a:r>
              <a:rPr lang="en-US" sz="2400" dirty="0" smtClean="0"/>
              <a:t> </a:t>
            </a:r>
            <a:r>
              <a:rPr lang="en-US" sz="2400" dirty="0" err="1" smtClean="0"/>
              <a:t>tidak</a:t>
            </a:r>
            <a:r>
              <a:rPr lang="en-US" sz="2400" dirty="0" smtClean="0"/>
              <a:t> </a:t>
            </a:r>
            <a:r>
              <a:rPr lang="en-US" sz="2400" dirty="0" err="1" smtClean="0"/>
              <a:t>ada</a:t>
            </a:r>
            <a:r>
              <a:rPr lang="en-US" sz="2400" dirty="0" smtClean="0"/>
              <a:t> </a:t>
            </a:r>
            <a:r>
              <a:rPr lang="en-US" sz="2400" dirty="0" err="1" smtClean="0"/>
              <a:t>pengulangan</a:t>
            </a:r>
            <a:r>
              <a:rPr lang="en-US" sz="2400" dirty="0" smtClean="0"/>
              <a:t> </a:t>
            </a:r>
            <a:r>
              <a:rPr lang="en-US" sz="2400" dirty="0" err="1" smtClean="0"/>
              <a:t>grup</a:t>
            </a:r>
            <a:r>
              <a:rPr lang="en-US" sz="2400" dirty="0" smtClean="0"/>
              <a:t> </a:t>
            </a:r>
            <a:r>
              <a:rPr lang="en-US" sz="2400" dirty="0" err="1" smtClean="0"/>
              <a:t>atribut</a:t>
            </a:r>
            <a:r>
              <a:rPr lang="en-US" sz="2400" dirty="0" smtClean="0"/>
              <a:t> 		</a:t>
            </a:r>
            <a:r>
              <a:rPr lang="en-US" sz="2400" dirty="0" err="1" smtClean="0"/>
              <a:t>dalam</a:t>
            </a:r>
            <a:r>
              <a:rPr lang="en-US" sz="2400" dirty="0" smtClean="0"/>
              <a:t> </a:t>
            </a:r>
            <a:r>
              <a:rPr lang="en-US" sz="2400" dirty="0" err="1" smtClean="0"/>
              <a:t>baris</a:t>
            </a:r>
            <a:r>
              <a:rPr lang="en-US" sz="2400" dirty="0" smtClean="0"/>
              <a:t>.</a:t>
            </a:r>
            <a:endParaRPr lang="id-ID" sz="2400" dirty="0" smtClean="0"/>
          </a:p>
          <a:p>
            <a:pPr marL="0" indent="0">
              <a:buNone/>
            </a:pPr>
            <a:endParaRPr lang="id-ID" sz="2400" dirty="0" smtClean="0"/>
          </a:p>
          <a:p>
            <a:pPr marL="0" indent="0">
              <a:buNone/>
            </a:pPr>
            <a:endParaRPr lang="en-US" sz="2400" dirty="0" smtClean="0"/>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a:extLst>
              <a:ext uri="{FF2B5EF4-FFF2-40B4-BE49-F238E27FC236}">
                <a16:creationId xmlns:a16="http://schemas.microsoft.com/office/drawing/2014/main" id="{30E21A6D-7165-4012-B08A-CD30FB5F2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Bentuk-Bentuk</a:t>
            </a:r>
            <a:r>
              <a:rPr lang="en-US" dirty="0" smtClean="0"/>
              <a:t> </a:t>
            </a:r>
            <a:r>
              <a:rPr lang="en-US" dirty="0" err="1" smtClean="0"/>
              <a:t>Normalisasi</a:t>
            </a:r>
            <a:endParaRPr lang="en-US" dirty="0"/>
          </a:p>
        </p:txBody>
      </p:sp>
      <p:sp>
        <p:nvSpPr>
          <p:cNvPr id="3" name="Content Placeholder 2"/>
          <p:cNvSpPr>
            <a:spLocks noGrp="1"/>
          </p:cNvSpPr>
          <p:nvPr>
            <p:ph idx="1"/>
          </p:nvPr>
        </p:nvSpPr>
        <p:spPr>
          <a:xfrm>
            <a:off x="214282" y="1571612"/>
            <a:ext cx="8715436" cy="4525963"/>
          </a:xfrm>
        </p:spPr>
        <p:txBody>
          <a:bodyPr>
            <a:noAutofit/>
          </a:bodyPr>
          <a:lstStyle/>
          <a:p>
            <a:pPr marL="0" indent="0">
              <a:buNone/>
              <a:tabLst>
                <a:tab pos="228600" algn="l"/>
              </a:tabLst>
            </a:pPr>
            <a:r>
              <a:rPr lang="en-US" sz="2400" dirty="0" smtClean="0"/>
              <a:t>	3. </a:t>
            </a:r>
            <a:r>
              <a:rPr lang="en-US" sz="2400" dirty="0" err="1"/>
              <a:t>B</a:t>
            </a:r>
            <a:r>
              <a:rPr lang="en-US" sz="2400" dirty="0" err="1" smtClean="0"/>
              <a:t>entuk</a:t>
            </a:r>
            <a:r>
              <a:rPr lang="en-US" sz="2400" dirty="0" smtClean="0"/>
              <a:t> </a:t>
            </a:r>
            <a:r>
              <a:rPr lang="en-US" sz="2400" dirty="0"/>
              <a:t>N</a:t>
            </a:r>
            <a:r>
              <a:rPr lang="en-US" sz="2400" dirty="0" smtClean="0"/>
              <a:t>ormal </a:t>
            </a:r>
            <a:r>
              <a:rPr lang="en-US" sz="2400" dirty="0" err="1"/>
              <a:t>K</a:t>
            </a:r>
            <a:r>
              <a:rPr lang="en-US" sz="2400" dirty="0" err="1" smtClean="0"/>
              <a:t>edua</a:t>
            </a:r>
            <a:r>
              <a:rPr lang="en-US" sz="2400" dirty="0" smtClean="0"/>
              <a:t> (2 NF)</a:t>
            </a:r>
          </a:p>
          <a:p>
            <a:pPr marL="0" indent="0">
              <a:buNone/>
            </a:pPr>
            <a:r>
              <a:rPr lang="en-US" sz="2400" dirty="0" smtClean="0"/>
              <a:t>	Data </a:t>
            </a:r>
            <a:r>
              <a:rPr lang="en-US" sz="2400" dirty="0" err="1" smtClean="0"/>
              <a:t>anormalize</a:t>
            </a:r>
            <a:r>
              <a:rPr lang="en-US" sz="2400" dirty="0" smtClean="0"/>
              <a:t> </a:t>
            </a:r>
            <a:r>
              <a:rPr lang="en-US" sz="2400" dirty="0" err="1" smtClean="0"/>
              <a:t>dibentuk</a:t>
            </a:r>
            <a:r>
              <a:rPr lang="en-US" sz="2400" dirty="0" smtClean="0"/>
              <a:t> </a:t>
            </a:r>
            <a:r>
              <a:rPr lang="en-US" sz="2400" dirty="0" err="1" smtClean="0"/>
              <a:t>menjadi</a:t>
            </a:r>
            <a:r>
              <a:rPr lang="en-US" sz="2400" dirty="0" smtClean="0"/>
              <a:t> </a:t>
            </a:r>
            <a:r>
              <a:rPr lang="en-US" sz="2400" dirty="0" err="1" smtClean="0"/>
              <a:t>bentuk</a:t>
            </a:r>
            <a:r>
              <a:rPr lang="en-US" sz="2400" dirty="0" smtClean="0"/>
              <a:t> </a:t>
            </a:r>
            <a:r>
              <a:rPr lang="en-US" sz="2400" dirty="0" err="1" smtClean="0"/>
              <a:t>normalisasi</a:t>
            </a:r>
            <a:r>
              <a:rPr lang="en-US" sz="2400" dirty="0" smtClean="0"/>
              <a:t> </a:t>
            </a:r>
            <a:r>
              <a:rPr lang="en-US" sz="2400" dirty="0" err="1" smtClean="0"/>
              <a:t>ke</a:t>
            </a:r>
            <a:r>
              <a:rPr lang="en-US" sz="2400" dirty="0" smtClean="0"/>
              <a:t> 1 </a:t>
            </a:r>
          </a:p>
          <a:p>
            <a:pPr marL="0" indent="0">
              <a:buNone/>
            </a:pPr>
            <a:r>
              <a:rPr lang="en-US" sz="2400" dirty="0"/>
              <a:t>	</a:t>
            </a:r>
            <a:r>
              <a:rPr lang="en-US" sz="2400" dirty="0" smtClean="0"/>
              <a:t>(1 NF) ,</a:t>
            </a:r>
            <a:r>
              <a:rPr lang="en-US" sz="2400" dirty="0" err="1" smtClean="0"/>
              <a:t>lalu</a:t>
            </a:r>
            <a:r>
              <a:rPr lang="en-US" sz="2400" dirty="0" smtClean="0"/>
              <a:t> </a:t>
            </a:r>
            <a:r>
              <a:rPr lang="en-US" sz="2400" dirty="0" err="1" smtClean="0"/>
              <a:t>dari</a:t>
            </a:r>
            <a:r>
              <a:rPr lang="en-US" sz="2400" dirty="0" smtClean="0"/>
              <a:t> </a:t>
            </a:r>
            <a:r>
              <a:rPr lang="en-US" sz="2400" dirty="0" err="1" smtClean="0"/>
              <a:t>bentuk</a:t>
            </a:r>
            <a:r>
              <a:rPr lang="en-US" sz="2400" dirty="0" smtClean="0"/>
              <a:t> </a:t>
            </a:r>
            <a:r>
              <a:rPr lang="en-US" sz="2400" dirty="0" err="1" smtClean="0"/>
              <a:t>normalisasi</a:t>
            </a:r>
            <a:r>
              <a:rPr lang="en-US" sz="2400" dirty="0" smtClean="0"/>
              <a:t> </a:t>
            </a:r>
            <a:r>
              <a:rPr lang="en-US" sz="2400" dirty="0" err="1" smtClean="0"/>
              <a:t>ke</a:t>
            </a:r>
            <a:r>
              <a:rPr lang="en-US" sz="2400" dirty="0" smtClean="0"/>
              <a:t> 1 </a:t>
            </a:r>
            <a:r>
              <a:rPr lang="en-US" sz="2400" dirty="0" err="1" smtClean="0"/>
              <a:t>dipecah</a:t>
            </a:r>
            <a:r>
              <a:rPr lang="en-US" sz="2400" dirty="0" smtClean="0"/>
              <a:t> </a:t>
            </a:r>
            <a:r>
              <a:rPr lang="en-US" sz="2400" dirty="0" err="1" smtClean="0"/>
              <a:t>lagi</a:t>
            </a:r>
            <a:r>
              <a:rPr lang="en-US" sz="2400" dirty="0" smtClean="0"/>
              <a:t> </a:t>
            </a:r>
            <a:r>
              <a:rPr lang="en-US" sz="2400" dirty="0" err="1" smtClean="0"/>
              <a:t>dalam</a:t>
            </a:r>
            <a:r>
              <a:rPr lang="en-US" sz="2400" dirty="0" smtClean="0"/>
              <a:t> 	</a:t>
            </a:r>
            <a:r>
              <a:rPr lang="en-US" sz="2400" dirty="0" err="1" smtClean="0"/>
              <a:t>bentuk</a:t>
            </a:r>
            <a:r>
              <a:rPr lang="en-US" sz="2400" dirty="0" smtClean="0"/>
              <a:t> </a:t>
            </a:r>
            <a:r>
              <a:rPr lang="en-US" sz="2400" dirty="0" err="1" smtClean="0"/>
              <a:t>normalisasi</a:t>
            </a:r>
            <a:r>
              <a:rPr lang="en-US" sz="2400" dirty="0" smtClean="0"/>
              <a:t> </a:t>
            </a:r>
            <a:r>
              <a:rPr lang="en-US" sz="2400" dirty="0" err="1" smtClean="0"/>
              <a:t>ke</a:t>
            </a:r>
            <a:r>
              <a:rPr lang="en-US" sz="2400" dirty="0" smtClean="0"/>
              <a:t> 2 </a:t>
            </a:r>
            <a:r>
              <a:rPr lang="en-US" sz="2400" dirty="0" err="1" smtClean="0"/>
              <a:t>dimana</a:t>
            </a:r>
            <a:r>
              <a:rPr lang="en-US" sz="2400" dirty="0" smtClean="0"/>
              <a:t>  </a:t>
            </a:r>
            <a:r>
              <a:rPr lang="en-US" sz="2400" dirty="0" err="1" smtClean="0"/>
              <a:t>atribut</a:t>
            </a:r>
            <a:r>
              <a:rPr lang="en-US" sz="2400" dirty="0" smtClean="0"/>
              <a:t> </a:t>
            </a:r>
            <a:r>
              <a:rPr lang="en-US" sz="2400" dirty="0" err="1" smtClean="0"/>
              <a:t>sesuai</a:t>
            </a:r>
            <a:r>
              <a:rPr lang="en-US" sz="2400" dirty="0" smtClean="0"/>
              <a:t> </a:t>
            </a:r>
            <a:r>
              <a:rPr lang="en-US" sz="2400" dirty="0" err="1" smtClean="0"/>
              <a:t>dengan</a:t>
            </a:r>
            <a:r>
              <a:rPr lang="en-US" sz="2400" dirty="0" smtClean="0"/>
              <a:t> 	primary key. </a:t>
            </a:r>
          </a:p>
          <a:p>
            <a:pPr marL="0" indent="0">
              <a:buNone/>
            </a:pPr>
            <a:r>
              <a:rPr lang="en-US" sz="2400" dirty="0" smtClean="0"/>
              <a:t>	</a:t>
            </a:r>
            <a:r>
              <a:rPr lang="en-US" sz="2400" dirty="0" err="1" smtClean="0"/>
              <a:t>Untuk</a:t>
            </a:r>
            <a:r>
              <a:rPr lang="en-US" sz="2400" dirty="0" smtClean="0"/>
              <a:t> </a:t>
            </a:r>
            <a:r>
              <a:rPr lang="en-US" sz="2400" dirty="0" err="1" smtClean="0"/>
              <a:t>membuat</a:t>
            </a:r>
            <a:r>
              <a:rPr lang="en-US" sz="2400" dirty="0" smtClean="0"/>
              <a:t> </a:t>
            </a:r>
            <a:r>
              <a:rPr lang="en-US" sz="2400" dirty="0" err="1" smtClean="0"/>
              <a:t>normalisasi</a:t>
            </a:r>
            <a:r>
              <a:rPr lang="en-US" sz="2400" dirty="0" smtClean="0"/>
              <a:t> </a:t>
            </a:r>
            <a:r>
              <a:rPr lang="en-US" sz="2400" dirty="0" err="1" smtClean="0"/>
              <a:t>ke</a:t>
            </a:r>
            <a:r>
              <a:rPr lang="en-US" sz="2400" dirty="0" smtClean="0"/>
              <a:t> 2 </a:t>
            </a:r>
            <a:r>
              <a:rPr lang="en-US" sz="2400" dirty="0" err="1" smtClean="0"/>
              <a:t>harus</a:t>
            </a:r>
            <a:r>
              <a:rPr lang="en-US" sz="2400" dirty="0" smtClean="0"/>
              <a:t> </a:t>
            </a:r>
            <a:r>
              <a:rPr lang="en-US" sz="2400" dirty="0" err="1" smtClean="0"/>
              <a:t>ditentukan</a:t>
            </a:r>
            <a:r>
              <a:rPr lang="en-US" sz="2400" dirty="0" smtClean="0"/>
              <a:t> </a:t>
            </a:r>
            <a:r>
              <a:rPr lang="en-US" sz="2400" dirty="0" err="1" smtClean="0"/>
              <a:t>kecocokan</a:t>
            </a:r>
            <a:r>
              <a:rPr lang="en-US" sz="2400" dirty="0" smtClean="0"/>
              <a:t> 	</a:t>
            </a:r>
            <a:r>
              <a:rPr lang="en-US" sz="2400" dirty="0" err="1" smtClean="0"/>
              <a:t>antara</a:t>
            </a:r>
            <a:r>
              <a:rPr lang="en-US" sz="2400" dirty="0" smtClean="0"/>
              <a:t> </a:t>
            </a:r>
            <a:r>
              <a:rPr lang="en-US" sz="2400" dirty="0" err="1" smtClean="0"/>
              <a:t>atribut</a:t>
            </a:r>
            <a:r>
              <a:rPr lang="en-US" sz="2400" dirty="0" smtClean="0"/>
              <a:t> </a:t>
            </a:r>
            <a:r>
              <a:rPr lang="en-US" sz="2400" dirty="0" err="1" smtClean="0"/>
              <a:t>dengan</a:t>
            </a:r>
            <a:r>
              <a:rPr lang="en-US" sz="2400" dirty="0" smtClean="0"/>
              <a:t> primary key. </a:t>
            </a:r>
            <a:r>
              <a:rPr lang="en-US" sz="2400" dirty="0" err="1" smtClean="0"/>
              <a:t>Jika</a:t>
            </a:r>
            <a:r>
              <a:rPr lang="en-US" sz="2400" dirty="0" smtClean="0"/>
              <a:t> </a:t>
            </a:r>
            <a:r>
              <a:rPr lang="en-US" sz="2400" dirty="0" err="1" smtClean="0"/>
              <a:t>terdapat</a:t>
            </a:r>
            <a:r>
              <a:rPr lang="en-US" sz="2400" dirty="0" smtClean="0"/>
              <a:t> </a:t>
            </a:r>
            <a:r>
              <a:rPr lang="en-US" sz="2400" dirty="0" err="1" smtClean="0"/>
              <a:t>atribut</a:t>
            </a:r>
            <a:r>
              <a:rPr lang="en-US" sz="2400" dirty="0" smtClean="0"/>
              <a:t> yang 	</a:t>
            </a:r>
            <a:r>
              <a:rPr lang="en-US" sz="2400" dirty="0" err="1" smtClean="0"/>
              <a:t>tidak</a:t>
            </a:r>
            <a:r>
              <a:rPr lang="en-US" sz="2400" dirty="0" smtClean="0"/>
              <a:t> </a:t>
            </a:r>
            <a:r>
              <a:rPr lang="en-US" sz="2400" dirty="0" err="1" smtClean="0"/>
              <a:t>memiliki</a:t>
            </a:r>
            <a:r>
              <a:rPr lang="en-US" sz="2400" dirty="0" smtClean="0"/>
              <a:t> </a:t>
            </a:r>
            <a:r>
              <a:rPr lang="en-US" sz="2400" dirty="0" err="1" smtClean="0"/>
              <a:t>ketergantungan</a:t>
            </a:r>
            <a:r>
              <a:rPr lang="en-US" sz="2400" dirty="0" smtClean="0"/>
              <a:t> </a:t>
            </a:r>
            <a:r>
              <a:rPr lang="en-US" sz="2400" dirty="0"/>
              <a:t> </a:t>
            </a:r>
            <a:r>
              <a:rPr lang="en-US" sz="2400" dirty="0" err="1" smtClean="0"/>
              <a:t>terhadap</a:t>
            </a:r>
            <a:r>
              <a:rPr lang="en-US" sz="2400" dirty="0" smtClean="0"/>
              <a:t> primary key </a:t>
            </a:r>
            <a:r>
              <a:rPr lang="en-US" sz="2400" dirty="0" err="1" smtClean="0"/>
              <a:t>maka</a:t>
            </a:r>
            <a:r>
              <a:rPr lang="en-US" sz="2400" dirty="0" smtClean="0"/>
              <a:t> 	</a:t>
            </a:r>
            <a:r>
              <a:rPr lang="en-US" sz="2400" dirty="0" err="1" smtClean="0"/>
              <a:t>atribut</a:t>
            </a:r>
            <a:r>
              <a:rPr lang="en-US" sz="2400" dirty="0" smtClean="0"/>
              <a:t> </a:t>
            </a:r>
            <a:r>
              <a:rPr lang="en-US" sz="2400" dirty="0" err="1" smtClean="0"/>
              <a:t>tersebut</a:t>
            </a:r>
            <a:r>
              <a:rPr lang="en-US" sz="2400" dirty="0" smtClean="0"/>
              <a:t> </a:t>
            </a:r>
            <a:r>
              <a:rPr lang="en-US" sz="2400" dirty="0" err="1" smtClean="0"/>
              <a:t>harus</a:t>
            </a:r>
            <a:r>
              <a:rPr lang="en-US" sz="2400" dirty="0" smtClean="0"/>
              <a:t> </a:t>
            </a:r>
            <a:r>
              <a:rPr lang="en-US" sz="2400" dirty="0"/>
              <a:t> </a:t>
            </a:r>
            <a:r>
              <a:rPr lang="en-US" sz="2400" dirty="0" err="1" smtClean="0"/>
              <a:t>dipindahkan</a:t>
            </a:r>
            <a:r>
              <a:rPr lang="en-US" sz="2400" dirty="0" smtClean="0"/>
              <a:t> </a:t>
            </a:r>
            <a:r>
              <a:rPr lang="en-US" sz="2400" dirty="0" err="1" smtClean="0"/>
              <a:t>atau</a:t>
            </a:r>
            <a:r>
              <a:rPr lang="en-US" sz="2400" dirty="0" smtClean="0"/>
              <a:t> </a:t>
            </a:r>
            <a:r>
              <a:rPr lang="en-US" sz="2400" dirty="0" err="1" smtClean="0"/>
              <a:t>dihapus</a:t>
            </a:r>
            <a:r>
              <a:rPr lang="en-US" sz="2400" dirty="0" smtClean="0"/>
              <a:t>.</a:t>
            </a:r>
          </a:p>
          <a:p>
            <a:pPr marL="0" indent="0">
              <a:buNone/>
            </a:pPr>
            <a:endParaRPr lang="id-ID" sz="2400" dirty="0" smtClean="0"/>
          </a:p>
          <a:p>
            <a:pPr marL="0" indent="0">
              <a:buNone/>
            </a:pPr>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2271940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a:extLst>
              <a:ext uri="{FF2B5EF4-FFF2-40B4-BE49-F238E27FC236}">
                <a16:creationId xmlns:a16="http://schemas.microsoft.com/office/drawing/2014/main" id="{DE403B82-D57C-4D3E-B0A2-3AB3B8688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Normalisasi</a:t>
            </a:r>
            <a:r>
              <a:rPr lang="en-US" dirty="0" smtClean="0"/>
              <a:t> </a:t>
            </a:r>
            <a:r>
              <a:rPr lang="en-US" dirty="0" err="1" smtClean="0"/>
              <a:t>ke</a:t>
            </a:r>
            <a:r>
              <a:rPr lang="en-US" dirty="0" smtClean="0"/>
              <a:t> 2 (2 NF)</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err="1" smtClean="0"/>
              <a:t>Dalam</a:t>
            </a:r>
            <a:r>
              <a:rPr lang="en-US" sz="2800" dirty="0" smtClean="0"/>
              <a:t> </a:t>
            </a:r>
            <a:r>
              <a:rPr lang="en-US" sz="2800" dirty="0" err="1" smtClean="0"/>
              <a:t>perancangan</a:t>
            </a:r>
            <a:r>
              <a:rPr lang="en-US" sz="2800" dirty="0" smtClean="0"/>
              <a:t> database </a:t>
            </a:r>
            <a:r>
              <a:rPr lang="en-US" sz="2800" dirty="0" err="1" smtClean="0"/>
              <a:t>relasional</a:t>
            </a:r>
            <a:r>
              <a:rPr lang="en-US" sz="2800" dirty="0" smtClean="0"/>
              <a:t>, </a:t>
            </a:r>
            <a:r>
              <a:rPr lang="en-US" sz="2800" dirty="0" err="1" smtClean="0"/>
              <a:t>tidak</a:t>
            </a:r>
            <a:r>
              <a:rPr lang="en-US" sz="2800" dirty="0" smtClean="0"/>
              <a:t> </a:t>
            </a:r>
            <a:r>
              <a:rPr lang="en-US" sz="2800" dirty="0" err="1" smtClean="0"/>
              <a:t>diperkenankan</a:t>
            </a:r>
            <a:r>
              <a:rPr lang="en-US" sz="2800" dirty="0" smtClean="0"/>
              <a:t> </a:t>
            </a:r>
            <a:r>
              <a:rPr lang="en-US" sz="2800" dirty="0" err="1" smtClean="0"/>
              <a:t>adanya</a:t>
            </a:r>
            <a:r>
              <a:rPr lang="en-US" sz="2800" dirty="0" smtClean="0"/>
              <a:t> partial functional dependency </a:t>
            </a:r>
            <a:r>
              <a:rPr lang="en-US" sz="2800" dirty="0" err="1" smtClean="0"/>
              <a:t>kepada</a:t>
            </a:r>
            <a:r>
              <a:rPr lang="en-US" sz="2800" dirty="0" smtClean="0"/>
              <a:t> primary key, </a:t>
            </a:r>
            <a:r>
              <a:rPr lang="en-US" sz="2800" dirty="0" err="1" smtClean="0"/>
              <a:t>karena</a:t>
            </a:r>
            <a:r>
              <a:rPr lang="en-US" sz="2800" dirty="0" smtClean="0"/>
              <a:t> </a:t>
            </a:r>
            <a:r>
              <a:rPr lang="en-US" sz="2800" dirty="0" err="1" smtClean="0"/>
              <a:t>dapat</a:t>
            </a:r>
            <a:r>
              <a:rPr lang="en-US" sz="2800" dirty="0" smtClean="0"/>
              <a:t> </a:t>
            </a:r>
            <a:r>
              <a:rPr lang="en-US" sz="2800" dirty="0" err="1" smtClean="0"/>
              <a:t>berdampak</a:t>
            </a:r>
            <a:r>
              <a:rPr lang="en-US" sz="2800" dirty="0" smtClean="0"/>
              <a:t> </a:t>
            </a:r>
            <a:r>
              <a:rPr lang="en-US" sz="2800" dirty="0" err="1" smtClean="0"/>
              <a:t>terjadinya</a:t>
            </a:r>
            <a:r>
              <a:rPr lang="en-US" sz="2800" dirty="0" smtClean="0"/>
              <a:t> </a:t>
            </a:r>
            <a:r>
              <a:rPr lang="en-US" sz="2800" dirty="0" err="1" smtClean="0"/>
              <a:t>anomali</a:t>
            </a:r>
            <a:r>
              <a:rPr lang="en-US" sz="2800" dirty="0" smtClean="0"/>
              <a:t>. </a:t>
            </a:r>
            <a:r>
              <a:rPr lang="en-US" sz="2800" dirty="0" err="1"/>
              <a:t>O</a:t>
            </a:r>
            <a:r>
              <a:rPr lang="en-US" sz="2800" dirty="0" err="1" smtClean="0"/>
              <a:t>leh</a:t>
            </a:r>
            <a:r>
              <a:rPr lang="en-US" sz="2800" dirty="0" smtClean="0"/>
              <a:t> </a:t>
            </a:r>
            <a:r>
              <a:rPr lang="en-US" sz="2800" dirty="0" err="1" smtClean="0"/>
              <a:t>karena</a:t>
            </a:r>
            <a:r>
              <a:rPr lang="en-US" sz="2800" dirty="0" smtClean="0"/>
              <a:t> </a:t>
            </a:r>
            <a:r>
              <a:rPr lang="en-US" sz="2800" dirty="0" err="1" smtClean="0"/>
              <a:t>itu</a:t>
            </a:r>
            <a:r>
              <a:rPr lang="en-US" sz="2800" dirty="0" smtClean="0"/>
              <a:t> </a:t>
            </a:r>
            <a:r>
              <a:rPr lang="en-US" sz="2800" dirty="0" err="1" smtClean="0"/>
              <a:t>setelah</a:t>
            </a:r>
            <a:r>
              <a:rPr lang="en-US" sz="2800" dirty="0" smtClean="0"/>
              <a:t> </a:t>
            </a:r>
            <a:r>
              <a:rPr lang="en-US" sz="2800" dirty="0" err="1" smtClean="0"/>
              <a:t>tahap</a:t>
            </a:r>
            <a:r>
              <a:rPr lang="en-US" sz="2800" dirty="0" smtClean="0"/>
              <a:t> </a:t>
            </a:r>
            <a:r>
              <a:rPr lang="en-US" sz="2800" dirty="0" err="1" smtClean="0"/>
              <a:t>normalisasi</a:t>
            </a:r>
            <a:r>
              <a:rPr lang="en-US" sz="2800" dirty="0" smtClean="0"/>
              <a:t> </a:t>
            </a:r>
            <a:r>
              <a:rPr lang="en-US" sz="2800" dirty="0" err="1" smtClean="0"/>
              <a:t>pertama</a:t>
            </a:r>
            <a:r>
              <a:rPr lang="en-US" sz="2800" dirty="0" smtClean="0"/>
              <a:t> </a:t>
            </a:r>
            <a:r>
              <a:rPr lang="en-US" sz="2800" dirty="0" err="1" smtClean="0"/>
              <a:t>akan</a:t>
            </a:r>
            <a:r>
              <a:rPr lang="en-US" sz="2800" dirty="0" smtClean="0"/>
              <a:t> </a:t>
            </a:r>
            <a:r>
              <a:rPr lang="en-US" sz="2800" dirty="0" err="1" smtClean="0"/>
              <a:t>menghasilkan</a:t>
            </a:r>
            <a:r>
              <a:rPr lang="en-US" sz="2800" dirty="0" smtClean="0"/>
              <a:t> </a:t>
            </a:r>
            <a:r>
              <a:rPr lang="en-US" sz="2800" dirty="0" err="1" smtClean="0"/>
              <a:t>bentuk</a:t>
            </a:r>
            <a:r>
              <a:rPr lang="en-US" sz="2800" dirty="0" smtClean="0"/>
              <a:t> </a:t>
            </a:r>
            <a:r>
              <a:rPr lang="en-US" sz="2800" dirty="0" err="1" smtClean="0"/>
              <a:t>untuk</a:t>
            </a:r>
            <a:r>
              <a:rPr lang="en-US" sz="2800" dirty="0" smtClean="0"/>
              <a:t> </a:t>
            </a:r>
            <a:r>
              <a:rPr lang="en-US" sz="2800" dirty="0" err="1" smtClean="0"/>
              <a:t>membuat</a:t>
            </a:r>
            <a:r>
              <a:rPr lang="en-US" sz="2800" dirty="0" smtClean="0"/>
              <a:t> </a:t>
            </a:r>
            <a:r>
              <a:rPr lang="en-US" sz="2800" dirty="0" err="1" smtClean="0"/>
              <a:t>normalisasi</a:t>
            </a:r>
            <a:r>
              <a:rPr lang="en-US" sz="2800" dirty="0" smtClean="0"/>
              <a:t> </a:t>
            </a:r>
            <a:r>
              <a:rPr lang="en-US" sz="2800" dirty="0" err="1" smtClean="0"/>
              <a:t>kedua</a:t>
            </a:r>
            <a:r>
              <a:rPr lang="en-US" sz="2800" dirty="0" smtClean="0"/>
              <a:t>. </a:t>
            </a:r>
            <a:r>
              <a:rPr lang="en-US" sz="2800" dirty="0" err="1" smtClean="0"/>
              <a:t>Normalisasi</a:t>
            </a:r>
            <a:r>
              <a:rPr lang="en-US" sz="2800" dirty="0" smtClean="0"/>
              <a:t> </a:t>
            </a:r>
            <a:r>
              <a:rPr lang="en-US" sz="2800" dirty="0" err="1" smtClean="0"/>
              <a:t>kedua</a:t>
            </a:r>
            <a:r>
              <a:rPr lang="en-US" sz="2800" dirty="0" smtClean="0"/>
              <a:t> </a:t>
            </a:r>
            <a:r>
              <a:rPr lang="en-US" sz="2800" dirty="0" err="1" smtClean="0"/>
              <a:t>suatu</a:t>
            </a:r>
            <a:r>
              <a:rPr lang="en-US" sz="2800" dirty="0" smtClean="0"/>
              <a:t> </a:t>
            </a:r>
            <a:r>
              <a:rPr lang="en-US" sz="2800" dirty="0" err="1" smtClean="0"/>
              <a:t>relasi</a:t>
            </a:r>
            <a:r>
              <a:rPr lang="en-US" sz="2800" dirty="0" smtClean="0"/>
              <a:t> </a:t>
            </a:r>
            <a:r>
              <a:rPr lang="en-US" sz="2800" dirty="0" err="1" smtClean="0"/>
              <a:t>jika</a:t>
            </a:r>
            <a:r>
              <a:rPr lang="en-US" sz="2800" dirty="0" smtClean="0"/>
              <a:t> </a:t>
            </a:r>
            <a:r>
              <a:rPr lang="en-US" sz="2800" dirty="0" err="1" smtClean="0"/>
              <a:t>dan</a:t>
            </a:r>
            <a:r>
              <a:rPr lang="en-US" sz="2800" dirty="0" smtClean="0"/>
              <a:t> </a:t>
            </a:r>
            <a:r>
              <a:rPr lang="en-US" sz="2800" dirty="0" err="1" smtClean="0"/>
              <a:t>hanya</a:t>
            </a:r>
            <a:r>
              <a:rPr lang="en-US" sz="2800" dirty="0" smtClean="0"/>
              <a:t>  </a:t>
            </a:r>
            <a:r>
              <a:rPr lang="en-US" sz="2800" dirty="0" err="1" smtClean="0"/>
              <a:t>relasi</a:t>
            </a:r>
            <a:r>
              <a:rPr lang="en-US" sz="2800" dirty="0" smtClean="0"/>
              <a:t> </a:t>
            </a:r>
            <a:r>
              <a:rPr lang="en-US" sz="2800" dirty="0" err="1" smtClean="0"/>
              <a:t>tersebut</a:t>
            </a:r>
            <a:r>
              <a:rPr lang="en-US" sz="2800" dirty="0" smtClean="0"/>
              <a:t> </a:t>
            </a:r>
            <a:r>
              <a:rPr lang="en-US" sz="2800" dirty="0" err="1" smtClean="0"/>
              <a:t>memenuhi</a:t>
            </a:r>
            <a:r>
              <a:rPr lang="en-US" sz="2800" dirty="0" smtClean="0"/>
              <a:t> normal </a:t>
            </a:r>
            <a:r>
              <a:rPr lang="en-US" sz="2800" dirty="0" err="1" smtClean="0"/>
              <a:t>pertama</a:t>
            </a:r>
            <a:r>
              <a:rPr lang="en-US" sz="2800" dirty="0" smtClean="0"/>
              <a:t> </a:t>
            </a:r>
            <a:r>
              <a:rPr lang="en-US" sz="2800" dirty="0" err="1" smtClean="0"/>
              <a:t>dan</a:t>
            </a:r>
            <a:r>
              <a:rPr lang="en-US" sz="2800" dirty="0" smtClean="0"/>
              <a:t> </a:t>
            </a:r>
            <a:r>
              <a:rPr lang="en-US" sz="2800" dirty="0" err="1" smtClean="0"/>
              <a:t>setiap</a:t>
            </a:r>
            <a:r>
              <a:rPr lang="en-US" sz="2800" dirty="0" smtClean="0"/>
              <a:t> </a:t>
            </a:r>
            <a:r>
              <a:rPr lang="en-US" sz="2800" dirty="0" err="1" smtClean="0"/>
              <a:t>atribut</a:t>
            </a:r>
            <a:r>
              <a:rPr lang="en-US" sz="2800" dirty="0" smtClean="0"/>
              <a:t> yang </a:t>
            </a:r>
            <a:r>
              <a:rPr lang="en-US" sz="2800" dirty="0" err="1" smtClean="0"/>
              <a:t>bukan</a:t>
            </a:r>
            <a:r>
              <a:rPr lang="en-US" sz="2800" dirty="0" smtClean="0"/>
              <a:t> </a:t>
            </a:r>
            <a:r>
              <a:rPr lang="en-US" sz="2800" dirty="0" err="1" smtClean="0"/>
              <a:t>kunci</a:t>
            </a:r>
            <a:r>
              <a:rPr lang="en-US" sz="2800" dirty="0" smtClean="0"/>
              <a:t> (non key) </a:t>
            </a:r>
            <a:r>
              <a:rPr lang="en-US" sz="2800" dirty="0" err="1" smtClean="0"/>
              <a:t>bergantung</a:t>
            </a:r>
            <a:r>
              <a:rPr lang="en-US" sz="2800" dirty="0" smtClean="0"/>
              <a:t> </a:t>
            </a:r>
            <a:r>
              <a:rPr lang="en-US" sz="2800" dirty="0" err="1" smtClean="0"/>
              <a:t>secara</a:t>
            </a:r>
            <a:r>
              <a:rPr lang="en-US" sz="2800" dirty="0" smtClean="0"/>
              <a:t> </a:t>
            </a:r>
            <a:r>
              <a:rPr lang="en-US" sz="2800" dirty="0" err="1" smtClean="0"/>
              <a:t>fungsional</a:t>
            </a:r>
            <a:r>
              <a:rPr lang="en-US" sz="2800" dirty="0" smtClean="0"/>
              <a:t> </a:t>
            </a:r>
            <a:r>
              <a:rPr lang="en-US" sz="2800" dirty="0" err="1" smtClean="0"/>
              <a:t>terhadap</a:t>
            </a:r>
            <a:r>
              <a:rPr lang="en-US" sz="2800" dirty="0" smtClean="0"/>
              <a:t> </a:t>
            </a:r>
            <a:r>
              <a:rPr lang="en-US" sz="2800" dirty="0" err="1" smtClean="0"/>
              <a:t>kunci</a:t>
            </a:r>
            <a:r>
              <a:rPr lang="en-US" sz="2800" dirty="0" smtClean="0"/>
              <a:t> </a:t>
            </a:r>
            <a:r>
              <a:rPr lang="en-US" sz="2800" dirty="0" err="1" smtClean="0"/>
              <a:t>utama</a:t>
            </a:r>
            <a:r>
              <a:rPr lang="en-US" sz="2800" dirty="0" smtClean="0"/>
              <a:t>  (primary key).</a:t>
            </a:r>
          </a:p>
          <a:p>
            <a:pPr marL="514350" indent="-514350">
              <a:buNone/>
            </a:pP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a:extLst>
              <a:ext uri="{FF2B5EF4-FFF2-40B4-BE49-F238E27FC236}">
                <a16:creationId xmlns:a16="http://schemas.microsoft.com/office/drawing/2014/main" id="{328D4D31-EC64-4E62-AE4A-57465EB34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676277"/>
            <a:ext cx="8229600" cy="681021"/>
          </a:xfrm>
        </p:spPr>
        <p:txBody>
          <a:bodyPr>
            <a:noAutofit/>
          </a:bodyPr>
          <a:lstStyle/>
          <a:p>
            <a:pPr marL="514350" indent="-514350" algn="ctr">
              <a:buNone/>
            </a:pPr>
            <a:r>
              <a:rPr lang="en-US" sz="4000" dirty="0" err="1" smtClean="0"/>
              <a:t>Syarat</a:t>
            </a:r>
            <a:r>
              <a:rPr lang="en-US" sz="4000" dirty="0" smtClean="0"/>
              <a:t> </a:t>
            </a:r>
            <a:r>
              <a:rPr lang="en-US" sz="4000" dirty="0" err="1" smtClean="0"/>
              <a:t>Normalisasi</a:t>
            </a:r>
            <a:r>
              <a:rPr lang="en-US" sz="4000" dirty="0" smtClean="0"/>
              <a:t> </a:t>
            </a:r>
            <a:r>
              <a:rPr lang="en-US" sz="4000" dirty="0" err="1" smtClean="0"/>
              <a:t>ke</a:t>
            </a:r>
            <a:r>
              <a:rPr lang="en-US" sz="4000" dirty="0" smtClean="0"/>
              <a:t> 2</a:t>
            </a:r>
            <a:endParaRPr lang="en-US" sz="4000" dirty="0"/>
          </a:p>
        </p:txBody>
      </p:sp>
      <p:sp>
        <p:nvSpPr>
          <p:cNvPr id="5" name="Rectangle 4"/>
          <p:cNvSpPr/>
          <p:nvPr/>
        </p:nvSpPr>
        <p:spPr>
          <a:xfrm>
            <a:off x="571472" y="1720840"/>
            <a:ext cx="8358246" cy="4062651"/>
          </a:xfrm>
          <a:prstGeom prst="rect">
            <a:avLst/>
          </a:prstGeom>
        </p:spPr>
        <p:txBody>
          <a:bodyPr wrap="square">
            <a:spAutoFit/>
          </a:bodyPr>
          <a:lstStyle/>
          <a:p>
            <a:r>
              <a:rPr lang="en-US" sz="2400" dirty="0" err="1" smtClean="0"/>
              <a:t>Syarat</a:t>
            </a:r>
            <a:r>
              <a:rPr lang="en-US" sz="2400" dirty="0" smtClean="0"/>
              <a:t> </a:t>
            </a:r>
            <a:r>
              <a:rPr lang="en-US" sz="2400" dirty="0" err="1" smtClean="0"/>
              <a:t>bentuk</a:t>
            </a:r>
            <a:r>
              <a:rPr lang="en-US" sz="2400" dirty="0" smtClean="0"/>
              <a:t> normal </a:t>
            </a:r>
            <a:r>
              <a:rPr lang="en-US" sz="2400" dirty="0" err="1" smtClean="0"/>
              <a:t>kedua</a:t>
            </a:r>
            <a:r>
              <a:rPr lang="en-US" sz="2400" dirty="0" smtClean="0"/>
              <a:t> :</a:t>
            </a:r>
          </a:p>
          <a:p>
            <a:r>
              <a:rPr lang="en-US" sz="2400" dirty="0" smtClean="0"/>
              <a:t>	</a:t>
            </a:r>
            <a:r>
              <a:rPr lang="id-ID" sz="2400" dirty="0" smtClean="0"/>
              <a:t>1. </a:t>
            </a:r>
            <a:r>
              <a:rPr lang="en-US" sz="2400" dirty="0" err="1" smtClean="0"/>
              <a:t>Bentuk</a:t>
            </a:r>
            <a:r>
              <a:rPr lang="en-US" sz="2400" dirty="0" smtClean="0"/>
              <a:t> normal </a:t>
            </a:r>
            <a:r>
              <a:rPr lang="en-US" sz="2400" dirty="0" err="1" smtClean="0"/>
              <a:t>kedua</a:t>
            </a:r>
            <a:r>
              <a:rPr lang="en-US" sz="2400" dirty="0" smtClean="0"/>
              <a:t> </a:t>
            </a:r>
            <a:r>
              <a:rPr lang="en-US" sz="2400" dirty="0" err="1" smtClean="0"/>
              <a:t>ini</a:t>
            </a:r>
            <a:r>
              <a:rPr lang="en-US" sz="2400" dirty="0" smtClean="0"/>
              <a:t> </a:t>
            </a:r>
            <a:r>
              <a:rPr lang="en-US" sz="2400" dirty="0" err="1" smtClean="0"/>
              <a:t>mempunyai</a:t>
            </a:r>
            <a:r>
              <a:rPr lang="en-US" sz="2400" dirty="0" smtClean="0"/>
              <a:t> </a:t>
            </a:r>
            <a:r>
              <a:rPr lang="en-US" sz="2400" dirty="0" err="1" smtClean="0"/>
              <a:t>syarat</a:t>
            </a:r>
            <a:r>
              <a:rPr lang="en-US" sz="2400" dirty="0" smtClean="0"/>
              <a:t> </a:t>
            </a:r>
            <a:r>
              <a:rPr lang="en-US" sz="2400" dirty="0" err="1" smtClean="0"/>
              <a:t>yaitu</a:t>
            </a:r>
            <a:r>
              <a:rPr lang="en-US" sz="2400" dirty="0" smtClean="0"/>
              <a:t> 	</a:t>
            </a:r>
            <a:r>
              <a:rPr lang="en-US" sz="2400" dirty="0" err="1" smtClean="0"/>
              <a:t>bentuk</a:t>
            </a:r>
            <a:r>
              <a:rPr lang="en-US" sz="2400" dirty="0" smtClean="0"/>
              <a:t> data </a:t>
            </a:r>
            <a:r>
              <a:rPr lang="en-US" sz="2400" dirty="0" err="1" smtClean="0"/>
              <a:t>telah</a:t>
            </a:r>
            <a:r>
              <a:rPr lang="en-US" sz="2400" dirty="0" smtClean="0"/>
              <a:t> </a:t>
            </a:r>
            <a:r>
              <a:rPr lang="en-US" sz="2400" dirty="0" err="1" smtClean="0"/>
              <a:t>memenuhi</a:t>
            </a:r>
            <a:r>
              <a:rPr lang="en-US" sz="2400" dirty="0" smtClean="0"/>
              <a:t> </a:t>
            </a:r>
            <a:r>
              <a:rPr lang="en-US" sz="2400" dirty="0" err="1" smtClean="0"/>
              <a:t>standar</a:t>
            </a:r>
            <a:r>
              <a:rPr lang="en-US" sz="2400" dirty="0" smtClean="0"/>
              <a:t> </a:t>
            </a:r>
            <a:r>
              <a:rPr lang="en-US" sz="2400" dirty="0" err="1" smtClean="0"/>
              <a:t>kriteria</a:t>
            </a:r>
            <a:r>
              <a:rPr lang="en-US" sz="2400" dirty="0" smtClean="0"/>
              <a:t> </a:t>
            </a:r>
            <a:r>
              <a:rPr lang="en-US" sz="2400" dirty="0" err="1" smtClean="0"/>
              <a:t>bentuk</a:t>
            </a:r>
            <a:r>
              <a:rPr lang="en-US" sz="2400" dirty="0" smtClean="0"/>
              <a:t> 	normal </a:t>
            </a:r>
            <a:r>
              <a:rPr lang="en-US" sz="2400" dirty="0" err="1" smtClean="0"/>
              <a:t>pertama</a:t>
            </a:r>
            <a:r>
              <a:rPr lang="en-US" sz="2400" dirty="0" smtClean="0"/>
              <a:t>.</a:t>
            </a:r>
          </a:p>
          <a:p>
            <a:r>
              <a:rPr lang="en-US" sz="2400" dirty="0" smtClean="0"/>
              <a:t>	</a:t>
            </a:r>
            <a:r>
              <a:rPr lang="id-ID" sz="2400" dirty="0" smtClean="0"/>
              <a:t>2. </a:t>
            </a:r>
            <a:r>
              <a:rPr lang="en-US" sz="2400" dirty="0" err="1" smtClean="0"/>
              <a:t>Atribut</a:t>
            </a:r>
            <a:r>
              <a:rPr lang="en-US" sz="2400" dirty="0" smtClean="0"/>
              <a:t> </a:t>
            </a:r>
            <a:r>
              <a:rPr lang="en-US" sz="2400" dirty="0" err="1" smtClean="0"/>
              <a:t>bukan</a:t>
            </a:r>
            <a:r>
              <a:rPr lang="en-US" sz="2400" dirty="0" smtClean="0"/>
              <a:t> </a:t>
            </a:r>
            <a:r>
              <a:rPr lang="en-US" sz="2400" dirty="0" err="1" smtClean="0"/>
              <a:t>kunci</a:t>
            </a:r>
            <a:r>
              <a:rPr lang="en-US" sz="2400" dirty="0" smtClean="0"/>
              <a:t> </a:t>
            </a:r>
            <a:r>
              <a:rPr lang="en-US" sz="2400" dirty="0" err="1" smtClean="0"/>
              <a:t>harus</a:t>
            </a:r>
            <a:r>
              <a:rPr lang="en-US" sz="2400" dirty="0" smtClean="0"/>
              <a:t> </a:t>
            </a:r>
            <a:r>
              <a:rPr lang="en-US" sz="2400" dirty="0" err="1" smtClean="0"/>
              <a:t>bergantung</a:t>
            </a:r>
            <a:r>
              <a:rPr lang="en-US" sz="2400" dirty="0" smtClean="0"/>
              <a:t> </a:t>
            </a:r>
            <a:r>
              <a:rPr lang="en-US" sz="2400" dirty="0" err="1" smtClean="0"/>
              <a:t>secara</a:t>
            </a:r>
            <a:r>
              <a:rPr lang="en-US" sz="2400" dirty="0" smtClean="0"/>
              <a:t> </a:t>
            </a:r>
            <a:r>
              <a:rPr lang="en-US" sz="2400" dirty="0" err="1" smtClean="0"/>
              <a:t>fungsional</a:t>
            </a:r>
            <a:r>
              <a:rPr lang="en-US" sz="2400" dirty="0" smtClean="0"/>
              <a:t> 	</a:t>
            </a:r>
            <a:r>
              <a:rPr lang="en-US" sz="2400" dirty="0" err="1" smtClean="0"/>
              <a:t>pada</a:t>
            </a:r>
            <a:r>
              <a:rPr lang="en-US" sz="2400" dirty="0" smtClean="0"/>
              <a:t> </a:t>
            </a:r>
            <a:r>
              <a:rPr lang="en-US" sz="2400" dirty="0" err="1" smtClean="0"/>
              <a:t>kunci</a:t>
            </a:r>
            <a:r>
              <a:rPr lang="en-US" sz="2400" dirty="0" smtClean="0"/>
              <a:t> </a:t>
            </a:r>
            <a:r>
              <a:rPr lang="en-US" sz="2400" dirty="0" err="1" smtClean="0"/>
              <a:t>utama</a:t>
            </a:r>
            <a:r>
              <a:rPr lang="en-US" sz="2400" dirty="0" smtClean="0"/>
              <a:t> (primary key) </a:t>
            </a:r>
            <a:r>
              <a:rPr lang="en-US" sz="2400" dirty="0" err="1" smtClean="0"/>
              <a:t>sehingga</a:t>
            </a:r>
            <a:r>
              <a:rPr lang="en-US" sz="2400" dirty="0" smtClean="0"/>
              <a:t> </a:t>
            </a:r>
            <a:r>
              <a:rPr lang="en-US" sz="2400" dirty="0" err="1" smtClean="0"/>
              <a:t>untuk</a:t>
            </a:r>
            <a:r>
              <a:rPr lang="en-US" sz="2400" dirty="0" smtClean="0"/>
              <a:t> 	</a:t>
            </a:r>
            <a:r>
              <a:rPr lang="en-US" sz="2400" dirty="0" err="1" smtClean="0"/>
              <a:t>membentuk</a:t>
            </a:r>
            <a:r>
              <a:rPr lang="en-US" sz="2400" dirty="0" smtClean="0"/>
              <a:t> normal </a:t>
            </a:r>
            <a:r>
              <a:rPr lang="en-US" sz="2400" dirty="0" err="1" smtClean="0"/>
              <a:t>kedua</a:t>
            </a:r>
            <a:r>
              <a:rPr lang="en-US" sz="2400" dirty="0" smtClean="0"/>
              <a:t> </a:t>
            </a:r>
            <a:r>
              <a:rPr lang="en-US" sz="2400" dirty="0" err="1" smtClean="0"/>
              <a:t>haruslah</a:t>
            </a:r>
            <a:r>
              <a:rPr lang="en-US" sz="2400" dirty="0" smtClean="0"/>
              <a:t> </a:t>
            </a:r>
            <a:r>
              <a:rPr lang="en-US" sz="2400" dirty="0" err="1" smtClean="0"/>
              <a:t>sudah</a:t>
            </a:r>
            <a:r>
              <a:rPr lang="en-US" sz="2400" dirty="0" smtClean="0"/>
              <a:t> </a:t>
            </a:r>
            <a:r>
              <a:rPr lang="en-US" sz="2400" dirty="0" err="1" smtClean="0"/>
              <a:t>ditentukan</a:t>
            </a:r>
            <a:r>
              <a:rPr lang="en-US" sz="2400" dirty="0" smtClean="0"/>
              <a:t> 	</a:t>
            </a:r>
            <a:r>
              <a:rPr lang="en-US" sz="2400" dirty="0" err="1" smtClean="0"/>
              <a:t>kunci</a:t>
            </a:r>
            <a:r>
              <a:rPr lang="en-US" sz="2400" dirty="0" smtClean="0"/>
              <a:t> </a:t>
            </a:r>
            <a:r>
              <a:rPr lang="en-US" sz="2400" dirty="0" err="1" smtClean="0"/>
              <a:t>kunci</a:t>
            </a:r>
            <a:r>
              <a:rPr lang="en-US" sz="2400" dirty="0" smtClean="0"/>
              <a:t> field.</a:t>
            </a:r>
          </a:p>
          <a:p>
            <a:r>
              <a:rPr lang="en-US" sz="2400" dirty="0" smtClean="0"/>
              <a:t>	</a:t>
            </a:r>
            <a:r>
              <a:rPr lang="id-ID" sz="2400" dirty="0" smtClean="0"/>
              <a:t>3. </a:t>
            </a:r>
            <a:r>
              <a:rPr lang="en-US" sz="2400" dirty="0" smtClean="0"/>
              <a:t>Primary key </a:t>
            </a:r>
            <a:r>
              <a:rPr lang="en-US" sz="2400" dirty="0" err="1" smtClean="0"/>
              <a:t>sudah</a:t>
            </a:r>
            <a:r>
              <a:rPr lang="en-US" sz="2400" dirty="0" smtClean="0"/>
              <a:t> </a:t>
            </a:r>
            <a:r>
              <a:rPr lang="en-US" sz="2400" dirty="0" err="1" smtClean="0"/>
              <a:t>harus</a:t>
            </a:r>
            <a:r>
              <a:rPr lang="en-US" sz="2400" dirty="0" smtClean="0"/>
              <a:t> </a:t>
            </a:r>
            <a:r>
              <a:rPr lang="en-US" sz="2400" dirty="0" err="1" smtClean="0"/>
              <a:t>ditentukan</a:t>
            </a:r>
            <a:r>
              <a:rPr lang="en-US" sz="2400" dirty="0" smtClean="0"/>
              <a:t> </a:t>
            </a:r>
            <a:r>
              <a:rPr lang="en-US" sz="2400" dirty="0" err="1" smtClean="0"/>
              <a:t>dan</a:t>
            </a:r>
            <a:r>
              <a:rPr lang="en-US" sz="2400" dirty="0" smtClean="0"/>
              <a:t> </a:t>
            </a:r>
            <a:r>
              <a:rPr lang="en-US" sz="2400" dirty="0" err="1" smtClean="0"/>
              <a:t>bersifat</a:t>
            </a:r>
            <a:r>
              <a:rPr lang="en-US" sz="2400" dirty="0" smtClean="0"/>
              <a:t> </a:t>
            </a:r>
            <a:r>
              <a:rPr lang="en-US" sz="2400" dirty="0" err="1" smtClean="0"/>
              <a:t>unik</a:t>
            </a:r>
            <a:r>
              <a:rPr lang="en-US" sz="2400" dirty="0" smtClean="0"/>
              <a:t> 	</a:t>
            </a:r>
            <a:r>
              <a:rPr lang="en-US" sz="2400" dirty="0" err="1" smtClean="0"/>
              <a:t>serta</a:t>
            </a:r>
            <a:r>
              <a:rPr lang="en-US" sz="2400" dirty="0" smtClean="0"/>
              <a:t> </a:t>
            </a:r>
            <a:r>
              <a:rPr lang="en-US" sz="2400" dirty="0" err="1" smtClean="0"/>
              <a:t>dapat</a:t>
            </a:r>
            <a:r>
              <a:rPr lang="en-US" sz="2400" dirty="0" smtClean="0"/>
              <a:t> </a:t>
            </a:r>
            <a:r>
              <a:rPr lang="en-US" sz="2400" dirty="0" err="1" smtClean="0"/>
              <a:t>mewakili</a:t>
            </a:r>
            <a:r>
              <a:rPr lang="en-US" sz="2400" dirty="0" smtClean="0"/>
              <a:t> </a:t>
            </a:r>
            <a:r>
              <a:rPr lang="en-US" sz="2400" dirty="0" err="1" smtClean="0"/>
              <a:t>atribut</a:t>
            </a:r>
            <a:r>
              <a:rPr lang="en-US" sz="2400" dirty="0" smtClean="0"/>
              <a:t> lain yang </a:t>
            </a:r>
            <a:r>
              <a:rPr lang="en-US" sz="2400" dirty="0" err="1" smtClean="0"/>
              <a:t>menjadi</a:t>
            </a:r>
            <a:r>
              <a:rPr lang="en-US" sz="2400" dirty="0" smtClean="0"/>
              <a:t> </a:t>
            </a:r>
            <a:r>
              <a:rPr lang="en-US" sz="2400" dirty="0" err="1" smtClean="0"/>
              <a:t>anggotanya</a:t>
            </a:r>
            <a:endParaRPr lang="en-US" sz="2400" dirty="0" smtClean="0"/>
          </a:p>
          <a:p>
            <a:endParaRPr lang="id-ID"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a:extLst>
              <a:ext uri="{FF2B5EF4-FFF2-40B4-BE49-F238E27FC236}">
                <a16:creationId xmlns:a16="http://schemas.microsoft.com/office/drawing/2014/main" id="{2BCFD983-04A0-4BA4-A453-551372278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25454"/>
            <a:ext cx="8229600" cy="560406"/>
          </a:xfrm>
        </p:spPr>
        <p:txBody>
          <a:bodyPr>
            <a:normAutofit fontScale="90000"/>
          </a:bodyPr>
          <a:lstStyle/>
          <a:p>
            <a:r>
              <a:rPr lang="id-ID" dirty="0" smtClean="0"/>
              <a:t/>
            </a:r>
            <a:br>
              <a:rPr lang="id-ID" dirty="0" smtClean="0"/>
            </a:br>
            <a:r>
              <a:rPr lang="en-US" dirty="0" err="1" smtClean="0"/>
              <a:t>Contoh</a:t>
            </a:r>
            <a:r>
              <a:rPr lang="en-US" dirty="0" smtClean="0"/>
              <a:t> </a:t>
            </a:r>
            <a:r>
              <a:rPr lang="en-US" dirty="0" err="1" smtClean="0"/>
              <a:t>Normalisasi</a:t>
            </a:r>
            <a:r>
              <a:rPr lang="en-US" dirty="0" smtClean="0"/>
              <a:t> 2</a:t>
            </a:r>
            <a:r>
              <a:rPr lang="en-US" dirty="0"/>
              <a:t/>
            </a:r>
            <a:br>
              <a:rPr lang="en-US" dirty="0"/>
            </a:br>
            <a:endParaRPr lang="en-US" dirty="0"/>
          </a:p>
        </p:txBody>
      </p:sp>
      <p:sp>
        <p:nvSpPr>
          <p:cNvPr id="6" name="Content Placeholder 5"/>
          <p:cNvSpPr>
            <a:spLocks noGrp="1"/>
          </p:cNvSpPr>
          <p:nvPr>
            <p:ph idx="1"/>
          </p:nvPr>
        </p:nvSpPr>
        <p:spPr>
          <a:xfrm>
            <a:off x="457200" y="1214422"/>
            <a:ext cx="8229600" cy="5143536"/>
          </a:xfrm>
        </p:spPr>
        <p:txBody>
          <a:bodyPr>
            <a:normAutofit fontScale="70000" lnSpcReduction="20000"/>
          </a:bodyPr>
          <a:lstStyle/>
          <a:p>
            <a:pPr>
              <a:buNone/>
            </a:pPr>
            <a:endParaRPr lang="id-ID" dirty="0" smtClean="0"/>
          </a:p>
          <a:p>
            <a:pPr>
              <a:buNone/>
            </a:pPr>
            <a:r>
              <a:rPr lang="id-ID" dirty="0" smtClean="0"/>
              <a:t>Contoh soal :</a:t>
            </a:r>
            <a:br>
              <a:rPr lang="id-ID" dirty="0" smtClean="0"/>
            </a:br>
            <a:endParaRPr lang="en-US" dirty="0" smtClean="0"/>
          </a:p>
          <a:p>
            <a:pPr>
              <a:buNone/>
            </a:pPr>
            <a:r>
              <a:rPr lang="en-US" dirty="0"/>
              <a:t>	</a:t>
            </a:r>
            <a:r>
              <a:rPr lang="id-ID" dirty="0" smtClean="0"/>
              <a:t>Sebuah Universitas XYZ mempunyai mahasiswa yang bisa bebas mengambil mata kuliahnya sendiri. Setiap mahasiswa mempunyai dosen pembimbing dimana setiap dosen berhak untuk membimbing lebih dari satu mahasiswa. Peranan Dosen didalam kasus ini hanya sebatas pembimbing dari setiap Mahasiswa. Kemudian setiap matakuliah mempunyai kode matakuliah dimana kode itu merepresentasikan nama dari matakuliah yang diambil oleh mahasiswa. Dibawah ini telah disertakan data mentah yang didapat dari bagian Akademik Universitas XYZ. </a:t>
            </a:r>
            <a:endParaRPr lang="en-US" dirty="0" smtClean="0"/>
          </a:p>
          <a:p>
            <a:pPr>
              <a:buNone/>
            </a:pPr>
            <a:r>
              <a:rPr lang="en-US" dirty="0"/>
              <a:t>	</a:t>
            </a:r>
            <a:endParaRPr lang="en-US" dirty="0" smtClean="0"/>
          </a:p>
          <a:p>
            <a:pPr>
              <a:buNone/>
            </a:pPr>
            <a:r>
              <a:rPr lang="en-US" dirty="0"/>
              <a:t>	</a:t>
            </a:r>
            <a:r>
              <a:rPr lang="id-ID" dirty="0" smtClean="0"/>
              <a:t>Analisa lah kasus soal ini, dan transformasikan ke dalam bentuk normalisasi yang memungkinkan</a:t>
            </a:r>
            <a:r>
              <a:rPr lang="en-US" dirty="0" smtClean="0"/>
              <a:t> !</a:t>
            </a:r>
            <a:r>
              <a:rPr lang="id-ID" dirty="0" smtClean="0"/>
              <a:t/>
            </a:r>
            <a:br>
              <a:rPr lang="id-ID" dirty="0" smtClean="0"/>
            </a:br>
            <a:endParaRPr lang="id-ID"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324</Words>
  <Application>Microsoft Office PowerPoint</Application>
  <PresentationFormat>On-screen Show (4:3)</PresentationFormat>
  <Paragraphs>76</Paragraphs>
  <Slides>16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NORMALISASI (lanjutan) KELOMPOK 11</vt:lpstr>
      <vt:lpstr>Pengertian Normalisasi</vt:lpstr>
      <vt:lpstr>PowerPoint Presentation</vt:lpstr>
      <vt:lpstr>PowerPoint Presentation</vt:lpstr>
      <vt:lpstr>Bentuk-Bentuk Normalisasi</vt:lpstr>
      <vt:lpstr>Bentuk-Bentuk Normalisasi</vt:lpstr>
      <vt:lpstr>Normalisasi ke 2 (2 NF)</vt:lpstr>
      <vt:lpstr>PowerPoint Presentation</vt:lpstr>
      <vt:lpstr> Contoh Normalisasi 2 </vt:lpstr>
      <vt:lpstr> </vt:lpstr>
      <vt:lpstr>PowerPoint Presentation</vt:lpstr>
      <vt:lpstr> </vt:lpstr>
      <vt:lpstr> </vt:lpstr>
      <vt:lpstr> </vt:lpstr>
      <vt:lpstr> </vt:lpstr>
      <vt:lpstr> </vt:lpstr>
    </vt:vector>
  </TitlesOfParts>
  <Company>UIEU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AKAR MASALAH</dc:title>
  <dc:creator>User</dc:creator>
  <cp:lastModifiedBy>Windows User</cp:lastModifiedBy>
  <cp:revision>21</cp:revision>
  <dcterms:created xsi:type="dcterms:W3CDTF">2013-05-22T04:09:00Z</dcterms:created>
  <dcterms:modified xsi:type="dcterms:W3CDTF">2018-12-29T07:13:57Z</dcterms:modified>
</cp:coreProperties>
</file>