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9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735" autoAdjust="0"/>
    <p:restoredTop sz="93190" autoAdjust="0"/>
  </p:normalViewPr>
  <p:slideViewPr>
    <p:cSldViewPr showGuides="0" snapToGrid="1" snapToObjects="0">
      <p:cViewPr varScale="1">
        <p:scale>
          <a:sx n="68" d="100"/>
          <a:sy n="68" d="100"/>
        </p:scale>
        <p:origin x="1440" y="4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endParaRPr altLang="en-US" sz="1200" lang="en-US">
              <a:latin typeface="Calibri" pitchFamily="34" charset="0"/>
            </a:endParaRPr>
          </a:p>
        </p:txBody>
      </p:sp>
      <p:sp>
        <p:nvSpPr>
          <p:cNvPr id="104872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fld id="{566ABCEB-ACFC-4714-9973-3DA970169C29}" type="datetime1">
              <a:rPr altLang="en-US" sz="1200" lang="en-US">
                <a:latin typeface="Calibri" pitchFamily="34" charset="0"/>
              </a:rPr>
              <a:pPr algn="r"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  <p:sp>
        <p:nvSpPr>
          <p:cNvPr id="104872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72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72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en-US" sz="1200" lang="en-US">
              <a:latin typeface="Calibri" pitchFamily="34" charset="0"/>
            </a:endParaRPr>
          </a:p>
        </p:txBody>
      </p:sp>
      <p:sp>
        <p:nvSpPr>
          <p:cNvPr id="104872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>
                <a:latin typeface="Calibri" pitchFamily="34" charset="0"/>
              </a:rPr>
              <a:pPr algn="r"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589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590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9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60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6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66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67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9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70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7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3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74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7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7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78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79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1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82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83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5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86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87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9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90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9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3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94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9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7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98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99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594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59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599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00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34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3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7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38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39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1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42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43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5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46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47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9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50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51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4" name="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55" name="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zh-CN"/>
          </a:p>
        </p:txBody>
      </p:sp>
      <p:sp>
        <p:nvSpPr>
          <p:cNvPr id="1048656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zh-CN"/>
              <a:pPr algn="r" eaLnBrk="1" hangingPunct="1" latinLnBrk="1" lvl="0">
                <a:spcBef>
                  <a:spcPct val="0"/>
                </a:spcBef>
              </a:pPr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rtlCol="0" tIns="45720" vert="horz" wrap="square">
            <a:prstTxWarp prst="textNoShape"/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baseline="0" b="0" cap="none" sz="32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>
                <a:latin typeface="Calibri" pitchFamily="34" charset="0"/>
              </a:rPr>
              <a:pPr algn="r" eaLnBrk="1" hangingPunct="1" latinLnBrk="1" lvl="0"/>
            </a:fld>
            <a:endParaRPr altLang="en-US" sz="1400" lang="en-US">
              <a:latin typeface="Calibri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" descr="C:\Users\arsil\Desktop\Smartcreative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1051" t="0" r="800" b="504"/>
          <a:stretch>
            <a:fillRect/>
          </a:stretch>
        </p:blipFill>
        <p:spPr>
          <a:xfrm rot="0">
            <a:off x="0" y="304800"/>
            <a:ext cx="9144000" cy="6840537"/>
          </a:xfrm>
          <a:prstGeom prst="rect"/>
          <a:noFill/>
          <a:ln>
            <a:noFill/>
          </a:ln>
        </p:spPr>
      </p:pic>
      <p:sp>
        <p:nvSpPr>
          <p:cNvPr id="1048581" name=""/>
          <p:cNvSpPr txBox="1"/>
          <p:nvPr/>
        </p:nvSpPr>
        <p:spPr>
          <a:xfrm rot="0">
            <a:off x="3036887" y="3803650"/>
            <a:ext cx="6172200" cy="11582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1800" lang="en-US">
                <a:solidFill>
                  <a:schemeClr val="lt1"/>
                </a:solidFill>
                <a:latin typeface="Arial" pitchFamily="0" charset="0"/>
              </a:rPr>
              <a:t>PENYELESAIAN STUDI KASUS</a:t>
            </a:r>
          </a:p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b="1" sz="1800" lang="en-US">
                <a:solidFill>
                  <a:schemeClr val="lt1"/>
                </a:solidFill>
                <a:latin typeface="Arial" pitchFamily="0" charset="0"/>
              </a:rPr>
              <a:t>PERTEMUAN </a:t>
            </a:r>
            <a:r>
              <a:rPr altLang="en-US" b="1" sz="1800" lang="en-US">
                <a:solidFill>
                  <a:schemeClr val="lt1"/>
                </a:solidFill>
                <a:latin typeface="Arial" pitchFamily="0" charset="0"/>
              </a:rPr>
              <a:t>14</a:t>
            </a:r>
          </a:p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b="1" sz="1800" lang="en-US">
                <a:solidFill>
                  <a:schemeClr val="lt1"/>
                </a:solidFill>
                <a:latin typeface="Arial" pitchFamily="0" charset="0"/>
              </a:rPr>
              <a:t>EVICIENNA, M.Kom</a:t>
            </a:r>
          </a:p>
          <a:p>
            <a:pPr algn="ctr" eaLnBrk="1" hangingPunct="1" indent="0" latinLnBrk="1" lvl="0" marL="0">
              <a:spcBef>
                <a:spcPct val="0"/>
              </a:spcBef>
              <a:buFontTx/>
              <a:buNone/>
            </a:pPr>
            <a:r>
              <a:rPr altLang="en-US" b="1" sz="1800" lang="en-US">
                <a:solidFill>
                  <a:schemeClr val="lt1"/>
                </a:solidFill>
                <a:latin typeface="Arial" pitchFamily="0" charset="0"/>
              </a:rPr>
              <a:t>PRODI RMIK, FAKULTAS ILMU-ILMU KESEHATAN</a:t>
            </a:r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5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33337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52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r>
              <a:rPr altLang="en-US" lang="zh-CN"/>
              <a:t>TUGAS</a:t>
            </a:r>
          </a:p>
        </p:txBody>
      </p:sp>
      <p:sp>
        <p:nvSpPr>
          <p:cNvPr id="1048653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lang="en-US"/>
              <a:t>Inputlah Table Database berikut ini menggunakan PHP My Admin SQL Dengan Benar </a:t>
            </a:r>
          </a:p>
          <a:p>
            <a:pPr eaLnBrk="1" hangingPunct="1" latinLnBrk="1" lvl="0"/>
            <a:r>
              <a:rPr altLang="en-US" lang="en-US"/>
              <a:t>Tentukan Primary Key dari Table Database Tersebut</a:t>
            </a:r>
          </a:p>
          <a:p>
            <a:pPr eaLnBrk="1" hangingPunct="1" latinLnBrk="1" lvl="0"/>
            <a:r>
              <a:rPr altLang="en-US" lang="en-US"/>
              <a:t>Tentukan Foreign Key dari Table Database Tersebut</a:t>
            </a:r>
          </a:p>
          <a:p>
            <a:pPr eaLnBrk="1" hangingPunct="1" latinLnBrk="1" lvl="0"/>
            <a:r>
              <a:rPr altLang="en-US" lang="en-US"/>
              <a:t>Dan buatlah file master dari Database tersebut</a:t>
            </a:r>
          </a:p>
          <a:p>
            <a:pPr eaLnBrk="1" hangingPunct="1" latinLnBrk="1" lvl="0"/>
            <a:endParaRPr altLang="en-US" lang="en-US"/>
          </a:p>
          <a:p>
            <a:pPr eaLnBrk="1" hangingPunct="1" latinLnBrk="1" lvl="0">
              <a:buFont typeface="Wingdings" pitchFamily="2" charset="2"/>
              <a:buNone/>
            </a:pPr>
            <a:endParaRPr altLang="en-US" lang="en-US"/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6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57" name=""/>
          <p:cNvSpPr txBox="1"/>
          <p:nvPr/>
        </p:nvSpPr>
        <p:spPr>
          <a:xfrm rot="0">
            <a:off x="152400" y="1684337"/>
            <a:ext cx="8839200" cy="3698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1800" lang="en-US">
                <a:latin typeface="Arial" pitchFamily="0" charset="0"/>
              </a:rPr>
              <a:t>Langkah-langkah membuat MySQL memggunakan phpMyAdmin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48658" name=""/>
          <p:cNvSpPr txBox="1"/>
          <p:nvPr/>
        </p:nvSpPr>
        <p:spPr>
          <a:xfrm rot="0">
            <a:off x="166687" y="2667000"/>
            <a:ext cx="8839200" cy="25860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Buka XAMPP terlebih dahulu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Lalu, klik </a:t>
            </a:r>
            <a:r>
              <a:rPr altLang="en-US" sz="1800" i="1" lang="en-US">
                <a:latin typeface="Arial" pitchFamily="0" charset="0"/>
              </a:rPr>
              <a:t>star </a:t>
            </a:r>
            <a:r>
              <a:rPr altLang="en-US" sz="1800" lang="en-US">
                <a:latin typeface="Arial" pitchFamily="0" charset="0"/>
              </a:rPr>
              <a:t>pada aphace dan tunggu sampai berwarna hijau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Klik </a:t>
            </a:r>
            <a:r>
              <a:rPr altLang="en-US" sz="1800" i="1" lang="en-US">
                <a:latin typeface="Arial" pitchFamily="0" charset="0"/>
              </a:rPr>
              <a:t>star</a:t>
            </a:r>
            <a:r>
              <a:rPr altLang="en-US" sz="1800" lang="en-US">
                <a:latin typeface="Arial" pitchFamily="0" charset="0"/>
              </a:rPr>
              <a:t> pada SQL dan tunggu sampai berwarna hijau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Jika sudah berjalan buka browser lalu cari</a:t>
            </a:r>
            <a:r>
              <a:rPr altLang="en-US" sz="1800" i="1" lang="en-US">
                <a:latin typeface="Arial" pitchFamily="0" charset="0"/>
              </a:rPr>
              <a:t> “localhost/phpmyadmin”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Jika sudah terbuka klik “new” untuk membuat table baru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Pilih berapa kolom yang kita inginkan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Isi kolom yang kita inginkan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r>
              <a:rPr altLang="en-US" sz="1800" lang="en-US">
                <a:latin typeface="Arial" pitchFamily="0" charset="0"/>
              </a:rPr>
              <a:t>Lalu kirim dan jadi sebuah data.</a:t>
            </a:r>
          </a:p>
          <a:p>
            <a:pPr indent="-342900" lvl="0" marL="342900">
              <a:spcBef>
                <a:spcPct val="0"/>
              </a:spcBef>
              <a:buFontTx/>
              <a:buAutoNum type="arabicPeriod" startAt="1"/>
            </a:pPr>
            <a:endParaRPr altLang="en-US" sz="1800" lang="en-US">
              <a:latin typeface="Arial" pitchFamily="0" charset="0"/>
            </a:endParaRPr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7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0637"/>
            <a:ext cx="9144000" cy="6837362"/>
          </a:xfrm>
          <a:prstGeom prst="rect"/>
          <a:noFill/>
          <a:ln>
            <a:noFill/>
          </a:ln>
        </p:spPr>
      </p:pic>
      <p:sp>
        <p:nvSpPr>
          <p:cNvPr id="1048662" name=""/>
          <p:cNvSpPr txBox="1"/>
          <p:nvPr/>
        </p:nvSpPr>
        <p:spPr>
          <a:xfrm rot="0">
            <a:off x="3124200" y="5910262"/>
            <a:ext cx="4038600" cy="381000"/>
          </a:xfrm>
          <a:prstGeom prst="rect"/>
          <a:solidFill>
            <a:schemeClr val="lt1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FontTx/>
              <a:buNone/>
            </a:pPr>
            <a:endParaRPr altLang="en-US" sz="1800" lang="en-US">
              <a:latin typeface="Arial" pitchFamily="0" charset="0"/>
            </a:endParaRPr>
          </a:p>
        </p:txBody>
      </p:sp>
      <p:sp>
        <p:nvSpPr>
          <p:cNvPr id="1048663" name=""/>
          <p:cNvSpPr txBox="1"/>
          <p:nvPr/>
        </p:nvSpPr>
        <p:spPr>
          <a:xfrm rot="0">
            <a:off x="0" y="762000"/>
            <a:ext cx="8839200" cy="3698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1800" lang="en-US">
                <a:latin typeface="Arial" pitchFamily="0" charset="0"/>
              </a:rPr>
              <a:t>Table Pasien</a:t>
            </a: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762000" y="2481262"/>
            <a:ext cx="6675437" cy="3592512"/>
          </a:xfrm>
          <a:prstGeom prst="rect"/>
          <a:noFill/>
          <a:ln>
            <a:noFill/>
          </a:ln>
        </p:spPr>
      </p:pic>
      <p:sp>
        <p:nvSpPr>
          <p:cNvPr id="1048664" name=""/>
          <p:cNvSpPr txBox="1"/>
          <p:nvPr/>
        </p:nvSpPr>
        <p:spPr>
          <a:xfrm rot="0">
            <a:off x="76200" y="1295400"/>
            <a:ext cx="8763000" cy="3698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1800" lang="en-US">
                <a:latin typeface="Arial" pitchFamily="0" charset="0"/>
              </a:rPr>
              <a:t>1. Masukan nama basis data,lalu </a:t>
            </a:r>
            <a:r>
              <a:rPr altLang="en-US" sz="1800" i="1" lang="en-US">
                <a:latin typeface="Arial" pitchFamily="0" charset="0"/>
              </a:rPr>
              <a:t>klik </a:t>
            </a:r>
            <a:r>
              <a:rPr altLang="en-US" sz="1800" lang="en-US">
                <a:latin typeface="Arial" pitchFamily="0" charset="0"/>
              </a:rPr>
              <a:t>buat</a:t>
            </a:r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9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68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algn="l" lvl="0">
              <a:spcBef>
                <a:spcPct val="50000"/>
              </a:spcBef>
            </a:pPr>
            <a:r>
              <a:rPr altLang="en-US" sz="1800" lang="en-US">
                <a:latin typeface="Arial" pitchFamily="0" charset="0"/>
                <a:ea typeface="Arial" pitchFamily="0" charset="0"/>
              </a:rPr>
              <a:t>2. Input data sebanyak record yang ada pada table pasien</a:t>
            </a:r>
          </a:p>
        </p:txBody>
      </p:sp>
      <p:pic>
        <p:nvPicPr>
          <p:cNvPr id="2097170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79425" y="1524000"/>
            <a:ext cx="8185150" cy="4602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1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72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algn="l" lvl="0">
              <a:spcBef>
                <a:spcPct val="50000"/>
              </a:spcBef>
            </a:pPr>
            <a:r>
              <a:rPr altLang="en-US" sz="1600" lang="en-US">
                <a:latin typeface="Arial" pitchFamily="0" charset="0"/>
                <a:ea typeface="Arial" pitchFamily="0" charset="0"/>
              </a:rPr>
              <a:t>3. Lalu jadilah sebuah data</a:t>
            </a:r>
          </a:p>
        </p:txBody>
      </p:sp>
      <p:pic>
        <p:nvPicPr>
          <p:cNvPr id="209717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79425" y="1524000"/>
            <a:ext cx="8185150" cy="4602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3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76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algn="l" lvl="0">
              <a:spcBef>
                <a:spcPct val="50000"/>
              </a:spcBef>
            </a:pPr>
            <a:r>
              <a:rPr altLang="en-US" sz="1800" lang="en-US">
                <a:latin typeface="Arial" pitchFamily="0" charset="0"/>
                <a:ea typeface="Arial" pitchFamily="0" charset="0"/>
              </a:rPr>
              <a:t>4. Kita dapat tambahkan isi dari data yg kita buat</a:t>
            </a:r>
          </a:p>
        </p:txBody>
      </p:sp>
      <p:pic>
        <p:nvPicPr>
          <p:cNvPr id="209717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47687" y="1600200"/>
            <a:ext cx="8048625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5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80" name=""/>
          <p:cNvSpPr/>
          <p:nvPr>
            <p:ph sz="full" idx="1"/>
          </p:nvPr>
        </p:nvSpPr>
        <p:spPr>
          <a:xfrm rot="0">
            <a:off x="152400" y="685800"/>
            <a:ext cx="8382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indent="0" lvl="0" marL="0">
              <a:buNone/>
            </a:pPr>
            <a:r>
              <a:rPr altLang="en-US" sz="2400" lang="zh-CN"/>
              <a:t>5. Seperti ini setelah sudah ditambahkan  </a:t>
            </a:r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38200" y="1817687"/>
            <a:ext cx="7467600" cy="39735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7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84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algn="l" lvl="0">
              <a:spcBef>
                <a:spcPct val="50000"/>
              </a:spcBef>
            </a:pPr>
            <a:r>
              <a:rPr altLang="en-US" sz="1800" lang="en-US">
                <a:latin typeface="Arial" pitchFamily="0" charset="0"/>
                <a:ea typeface="Arial" pitchFamily="0" charset="0"/>
              </a:rPr>
              <a:t>1.Table Pendaftaran</a:t>
            </a:r>
          </a:p>
        </p:txBody>
      </p:sp>
      <p:pic>
        <p:nvPicPr>
          <p:cNvPr id="2097178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17562" y="1905000"/>
            <a:ext cx="7508875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9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88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endParaRPr altLang="en-US" sz="3200" lang="en-US">
              <a:latin typeface="Arial" pitchFamily="0" charset="0"/>
              <a:ea typeface="Arial" pitchFamily="0" charset="0"/>
            </a:endParaRPr>
          </a:p>
        </p:txBody>
      </p:sp>
      <p:pic>
        <p:nvPicPr>
          <p:cNvPr id="2097180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17562" y="1905000"/>
            <a:ext cx="7508875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1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92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endParaRPr altLang="en-US" sz="3200" lang="en-US">
              <a:latin typeface="Arial" pitchFamily="0" charset="0"/>
              <a:ea typeface="Arial" pitchFamily="0" charset="0"/>
            </a:endParaRPr>
          </a:p>
        </p:txBody>
      </p:sp>
      <p:pic>
        <p:nvPicPr>
          <p:cNvPr id="209718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17562" y="1905000"/>
            <a:ext cx="7508875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22225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584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latin typeface="Arial" pitchFamily="0" charset="0"/>
                <a:ea typeface="Arial" pitchFamily="0" charset="0"/>
              </a:rPr>
              <a:t>KEMAMPUAN AKHIR YANG DIHARAPKAN</a:t>
            </a:r>
          </a:p>
        </p:txBody>
      </p:sp>
      <p:sp>
        <p:nvSpPr>
          <p:cNvPr id="1048585" name=""/>
          <p:cNvSpPr/>
          <p:nvPr>
            <p:ph sz="full" idx="1"/>
          </p:nvPr>
        </p:nvSpPr>
        <p:spPr>
          <a:xfrm rot="0">
            <a:off x="471487" y="1600200"/>
            <a:ext cx="8229600" cy="48307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just" indent="-457200" lvl="0" marL="457200">
              <a:buFont typeface="Calibri" pitchFamily="34" charset="0"/>
              <a:buAutoNum type="arabicPeriod" startAt="1"/>
            </a:pPr>
            <a:r>
              <a:rPr altLang="en-US" sz="2000" lang="en-US">
                <a:latin typeface="Arial Narrow" pitchFamily="34" charset="0"/>
              </a:rPr>
              <a:t>Mahasiswa mampu menyelesaikan studi kasus sesuai dengan SQL dan implementasinya</a:t>
            </a:r>
          </a:p>
          <a:p>
            <a:pPr algn="just" indent="-457200" lvl="0" marL="457200">
              <a:buFont typeface="Calibri" pitchFamily="34" charset="0"/>
              <a:buAutoNum type="arabicPeriod" startAt="1"/>
            </a:pPr>
            <a:r>
              <a:rPr altLang="en-US" sz="2000" lang="en-US">
                <a:latin typeface="Arial Narrow" pitchFamily="34" charset="0"/>
              </a:rPr>
              <a:t>Mahasiswa mampu menyelesaikan studi kasus dengan sistem pembelajaran </a:t>
            </a:r>
            <a:r>
              <a:rPr altLang="en-US" sz="2000" i="1" lang="en-US">
                <a:latin typeface="Arial Narrow" pitchFamily="34" charset="0"/>
              </a:rPr>
              <a:t>small grup discussion</a:t>
            </a:r>
          </a:p>
          <a:p>
            <a:pPr algn="just" indent="-457200" lvl="0" marL="457200">
              <a:buNone/>
            </a:pPr>
            <a:endParaRPr altLang="en-US" sz="2000" i="1" lang="en-US">
              <a:latin typeface="Arial Narrow" pitchFamily="34" charset="0"/>
            </a:endParaRPr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3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96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endParaRPr altLang="en-US" sz="3200" lang="en-US">
              <a:latin typeface="Arial" pitchFamily="0" charset="0"/>
              <a:ea typeface="Arial" pitchFamily="0" charset="0"/>
            </a:endParaRPr>
          </a:p>
        </p:txBody>
      </p:sp>
      <p:pic>
        <p:nvPicPr>
          <p:cNvPr id="209718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17562" y="1905000"/>
            <a:ext cx="7508875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591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latin typeface="Arial" pitchFamily="0" charset="0"/>
                <a:ea typeface="Arial" pitchFamily="0" charset="0"/>
              </a:rPr>
              <a:t>PENGERTIAN MySQL</a:t>
            </a:r>
          </a:p>
        </p:txBody>
      </p:sp>
      <p:sp>
        <p:nvSpPr>
          <p:cNvPr id="1048592" name=""/>
          <p:cNvSpPr/>
          <p:nvPr>
            <p:ph sz="full" idx="1"/>
          </p:nvPr>
        </p:nvSpPr>
        <p:spPr>
          <a:xfrm rot="0">
            <a:off x="457200" y="1524000"/>
            <a:ext cx="8229600" cy="46021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indent="0" lvl="0" marL="0">
              <a:buNone/>
            </a:pPr>
            <a:r>
              <a:rPr altLang="en-US" sz="2000" lang="en-US">
                <a:latin typeface="Arial Narrow" pitchFamily="34" charset="0"/>
                <a:ea typeface="Arial" pitchFamily="0" charset="0"/>
              </a:rPr>
              <a:t>MySQL  adalah salah satu jenis database server yang sangat terkenal kepopuleran nya disesbabkan MySQL menggunakal SQL sebagai bahan dasar untuk mengakses database nya. Selainitu ia bersifat </a:t>
            </a:r>
            <a:r>
              <a:rPr altLang="en-US" sz="2000" i="1" lang="en-US">
                <a:latin typeface="Arial Narrow" pitchFamily="34" charset="0"/>
                <a:ea typeface="Arial" pitchFamily="0" charset="0"/>
              </a:rPr>
              <a:t>open source</a:t>
            </a:r>
            <a:r>
              <a:rPr altLang="en-US" sz="2000" lang="en-US">
                <a:latin typeface="Arial Narrow" pitchFamily="34" charset="0"/>
                <a:ea typeface="Arial" pitchFamily="0" charset="0"/>
              </a:rPr>
              <a:t> (tidak perlu membayar untuk menggunakan nya) pada berbagai platfront (kecuali untuk jenis enterprise, yang bersifat komersial). </a:t>
            </a:r>
          </a:p>
          <a:p>
            <a:pPr indent="0" lvl="0" marL="0">
              <a:buNone/>
            </a:pPr>
            <a:endParaRPr altLang="en-US" sz="2000" lang="en-US">
              <a:latin typeface="Arial Narrow" pitchFamily="34" charset="0"/>
              <a:ea typeface="Arial" pitchFamily="0" charset="0"/>
            </a:endParaRPr>
          </a:p>
          <a:p>
            <a:pPr indent="0" lvl="0" marL="0">
              <a:buNone/>
            </a:pPr>
            <a:r>
              <a:rPr altLang="en-US" sz="2000" lang="en-US">
                <a:latin typeface="Arial Narrow" pitchFamily="34" charset="0"/>
                <a:ea typeface="Arial" pitchFamily="0" charset="0"/>
              </a:rPr>
              <a:t>MySQL termaksut jenis RDBMS (Relational Database Management System). Itulah seabnya, istilah seperti table, baris, dan kolom digunakan pada MySQL. Pada MySQL sebuah database mengandung satu atau beberapa kolom. </a:t>
            </a:r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59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r>
              <a:rPr altLang="en-US" lang="zh-CN"/>
              <a:t>Latihan</a:t>
            </a:r>
          </a:p>
        </p:txBody>
      </p:sp>
      <p:sp>
        <p:nvSpPr>
          <p:cNvPr id="1048597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lang="en-US"/>
              <a:t>Inputlah Table Database berikut ini menggunakan PHP My Admin SQL Dengan Benar </a:t>
            </a:r>
          </a:p>
          <a:p>
            <a:pPr eaLnBrk="1" hangingPunct="1" latinLnBrk="1" lvl="0"/>
            <a:r>
              <a:rPr altLang="en-US" lang="en-US"/>
              <a:t>Tentukan Primary Key dari Table Database Tersebut</a:t>
            </a:r>
          </a:p>
          <a:p>
            <a:pPr eaLnBrk="1" hangingPunct="1" latinLnBrk="1" lvl="0"/>
            <a:r>
              <a:rPr altLang="en-US" lang="en-US"/>
              <a:t>Tentukan Foreign Key dari Table Database Tersebut</a:t>
            </a:r>
          </a:p>
          <a:p>
            <a:pPr eaLnBrk="1" hangingPunct="1" latinLnBrk="1" lvl="0"/>
            <a:r>
              <a:rPr altLang="en-US" lang="en-US"/>
              <a:t>Dan buatlah file master dari Database tersebut</a:t>
            </a:r>
          </a:p>
          <a:p>
            <a:pPr eaLnBrk="1" hangingPunct="1" latinLnBrk="1" lvl="0"/>
            <a:endParaRPr altLang="en-US" lang="en-US"/>
          </a:p>
          <a:p>
            <a:pPr eaLnBrk="1" hangingPunct="1" latinLnBrk="1" lvl="0">
              <a:buFont typeface="Wingdings" pitchFamily="2" charset="2"/>
              <a:buNone/>
            </a:pPr>
            <a:endParaRPr altLang="en-US" lang="en-US"/>
          </a:p>
        </p:txBody>
      </p:sp>
    </p:spTree>
  </p:cSld>
  <p:clrMapOvr>
    <a:masterClrMapping/>
  </p:clrMapOvr>
  <p:transition spd="fast" advClick="1">
    <p:wipe dir="r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01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/>
            <a:r>
              <a:rPr altLang="en-US" sz="2400" lang="en-US"/>
              <a:t>Input data sebanyak 4 record pada table pembeli mengunakan PHP my admin</a:t>
            </a:r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471487" y="2260600"/>
          <a:ext cx="8229600" cy="18542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n-US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Kode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n-US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Nama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n-US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No.telp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n-US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Alamat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369887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WX01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Angga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0813333333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Bekasi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WX02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Didin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08255555555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Tebet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</a:tr>
              <a:tr h="369887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WX03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Wisnu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021567890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Condet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WX04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Aep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0856666666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n-US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Jonggol</a:t>
                      </a:r>
                    </a:p>
                  </a:txBody>
                  <a:tcPr marL="68580" marR="68580" marT="0" marB="0" anchor="t" vert="horz">
                    <a:lnL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lt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 advClick="1">
    <p:wipe dir="r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7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36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r>
              <a:rPr altLang="en-US" sz="1800" lang="en-US">
                <a:latin typeface="Arial" pitchFamily="0" charset="0"/>
                <a:ea typeface="Arial" pitchFamily="0" charset="0"/>
              </a:rPr>
              <a:t>Dibawah ini adalah jawaban dari </a:t>
            </a:r>
            <a:r>
              <a:rPr altLang="en-US" sz="1800" lang="en-US"/>
              <a:t>table pembeli mengunakan PHP my admin</a:t>
            </a:r>
            <a:r>
              <a:rPr altLang="en-US" sz="1800" lang="en-US">
                <a:latin typeface="Arial" pitchFamily="0" charset="0"/>
                <a:ea typeface="Arial" pitchFamily="0" charset="0"/>
              </a:rPr>
              <a:t>  </a:t>
            </a:r>
          </a:p>
        </p:txBody>
      </p:sp>
      <p:pic>
        <p:nvPicPr>
          <p:cNvPr id="2097158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727200" y="1905000"/>
            <a:ext cx="5689600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9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40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endParaRPr altLang="en-US" sz="3200" lang="en-US">
              <a:latin typeface="Arial" pitchFamily="0" charset="0"/>
              <a:ea typeface="Arial" pitchFamily="0" charset="0"/>
            </a:endParaRPr>
          </a:p>
        </p:txBody>
      </p:sp>
      <p:pic>
        <p:nvPicPr>
          <p:cNvPr id="2097160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695450" y="1905000"/>
            <a:ext cx="5753100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44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endParaRPr altLang="en-US" sz="3200" lang="en-US">
              <a:latin typeface="Arial" pitchFamily="0" charset="0"/>
              <a:ea typeface="Arial" pitchFamily="0" charset="0"/>
            </a:endParaRPr>
          </a:p>
        </p:txBody>
      </p:sp>
      <p:pic>
        <p:nvPicPr>
          <p:cNvPr id="209716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703387" y="1905000"/>
            <a:ext cx="5737225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3" name="" descr="C:\Users\arsil\Desktop\Smartcreative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72575" cy="6858000"/>
          </a:xfrm>
          <a:prstGeom prst="rect"/>
          <a:noFill/>
          <a:ln>
            <a:noFill/>
          </a:ln>
        </p:spPr>
      </p:pic>
      <p:sp>
        <p:nvSpPr>
          <p:cNvPr id="1048648" name=""/>
          <p:cNvSpPr/>
          <p:nvPr>
            <p:ph type="title" sz="full" idx="0"/>
          </p:nvPr>
        </p:nvSpPr>
        <p:spPr>
          <a:xfrm rot="0">
            <a:off x="533400" y="68580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lvl="0">
              <a:spcBef>
                <a:spcPct val="50000"/>
              </a:spcBef>
            </a:pPr>
            <a:endParaRPr altLang="en-US" sz="3200" lang="en-US">
              <a:latin typeface="Arial" pitchFamily="0" charset="0"/>
              <a:ea typeface="Arial" pitchFamily="0" charset="0"/>
            </a:endParaRPr>
          </a:p>
        </p:txBody>
      </p:sp>
      <p:pic>
        <p:nvPicPr>
          <p:cNvPr id="209716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706562" y="1905000"/>
            <a:ext cx="5730875" cy="42211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ipe dir="r"/>
  </p:transition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rimba</dc:creator>
  <cp:lastModifiedBy>Windows User</cp:lastModifiedBy>
  <dcterms:created xsi:type="dcterms:W3CDTF">2010-08-23T23:47:44Z</dcterms:created>
  <dcterms:modified xsi:type="dcterms:W3CDTF">2018-12-30T14:43:56Z</dcterms:modified>
</cp:coreProperties>
</file>