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3"/>
  </p:notesMasterIdLst>
  <p:sldIdLst>
    <p:sldId id="341" r:id="rId2"/>
    <p:sldId id="362" r:id="rId3"/>
    <p:sldId id="363" r:id="rId4"/>
    <p:sldId id="364" r:id="rId5"/>
    <p:sldId id="365" r:id="rId6"/>
    <p:sldId id="366" r:id="rId7"/>
    <p:sldId id="367" r:id="rId8"/>
    <p:sldId id="368" r:id="rId9"/>
    <p:sldId id="369" r:id="rId10"/>
    <p:sldId id="370" r:id="rId11"/>
    <p:sldId id="371" r:id="rId12"/>
    <p:sldId id="372" r:id="rId13"/>
    <p:sldId id="373" r:id="rId14"/>
    <p:sldId id="374" r:id="rId15"/>
    <p:sldId id="375" r:id="rId16"/>
    <p:sldId id="376" r:id="rId17"/>
    <p:sldId id="377" r:id="rId18"/>
    <p:sldId id="378" r:id="rId19"/>
    <p:sldId id="379" r:id="rId20"/>
    <p:sldId id="380" r:id="rId21"/>
    <p:sldId id="36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E1EAB-AE2F-415C-AF69-44785A5E4417}" type="datetimeFigureOut">
              <a:rPr lang="en-US" smtClean="0"/>
              <a:pPr/>
              <a:t>12/29/2018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FD3564-7DC4-43CF-91C3-30EA53BBE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2FE0F-1F01-44C9-8FB3-0A1339DA1E35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545D-F85F-41BC-8732-AC84ECAE2E04}" type="datetime1">
              <a:rPr lang="en-US" smtClean="0"/>
              <a:pPr/>
              <a:t>12/29/2018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55CC-446D-4CED-83FC-7D472A758A69}" type="datetime1">
              <a:rPr lang="en-US" smtClean="0"/>
              <a:pPr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621C-0BF7-4082-89F7-251C0A2F4F9D}" type="datetime1">
              <a:rPr lang="en-US" smtClean="0"/>
              <a:pPr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AD21-AD1D-4ED8-8656-28D04050B55D}" type="datetime1">
              <a:rPr lang="en-US" smtClean="0"/>
              <a:pPr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3EBE-CDCC-48C2-890F-AA875EA25813}" type="datetime1">
              <a:rPr lang="en-US" smtClean="0"/>
              <a:pPr/>
              <a:t>12/29/2018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B9C9-B8FB-43E5-9E2B-0EC6221CCF1E}" type="datetime1">
              <a:rPr lang="en-US" smtClean="0"/>
              <a:pPr/>
              <a:t>12/29/2018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995B-D643-4D0F-983E-34484CCC0002}" type="datetime1">
              <a:rPr lang="en-US" smtClean="0"/>
              <a:pPr/>
              <a:t>12/29/2018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E4D1-C8C0-46AA-A724-A5A55C9FA1C1}" type="datetime1">
              <a:rPr lang="en-US" smtClean="0"/>
              <a:pPr/>
              <a:t>12/29/2018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1895-480C-442D-BE3F-F208FCD290F0}" type="datetime1">
              <a:rPr lang="en-US" smtClean="0"/>
              <a:pPr/>
              <a:t>12/29/2018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0E39-6C2A-40DD-B8B7-63D818524A8A}" type="datetime1">
              <a:rPr lang="en-US" smtClean="0"/>
              <a:pPr/>
              <a:t>12/29/2018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6B87755-BF25-4E5F-852F-69E778E35EE7}" type="datetime1">
              <a:rPr lang="en-US" smtClean="0"/>
              <a:pPr/>
              <a:t>12/29/2018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2.bp.blogspot.com/-rr8N7sHvJqY/Wm1yYGJWh8I/AAAAAAAABzE/UIjAqJFoSDsAfJcUGtd-Kyxjfuh3VXiNwCK4BGAYYCw/s1600/CaptureSDGHSEDFHS.PN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D720DA-0AB7-4C5B-90D8-7C4849146805}" type="datetime1">
              <a:rPr lang="en-US" smtClean="0"/>
              <a:pPr>
                <a:defRPr/>
              </a:pPr>
              <a:t>12/29/2018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57200" y="3276600"/>
            <a:ext cx="8153400" cy="297627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dirty="0"/>
          </a:p>
          <a:p>
            <a:pPr marL="609600" indent="-609600">
              <a:buFont typeface="Wingdings 2"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9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-58738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1151731"/>
            <a:ext cx="6172200" cy="21336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609600" indent="-609600" algn="ctr">
              <a:buClrTx/>
            </a:pPr>
            <a:endParaRPr lang="en-US" sz="3600" dirty="0" smtClean="0"/>
          </a:p>
          <a:p>
            <a:pPr marL="609600" indent="-609600" algn="ctr">
              <a:buClrTx/>
            </a:pPr>
            <a:r>
              <a:rPr lang="en-US" sz="3600" dirty="0" err="1" smtClean="0"/>
              <a:t>Arsitektur</a:t>
            </a:r>
            <a:r>
              <a:rPr lang="en-US" sz="3600" dirty="0" smtClean="0"/>
              <a:t> </a:t>
            </a:r>
            <a:r>
              <a:rPr lang="en-US" sz="3600" dirty="0"/>
              <a:t>system basis data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jenis-jenis</a:t>
            </a:r>
            <a:r>
              <a:rPr lang="en-US" sz="3600" dirty="0"/>
              <a:t> basis data</a:t>
            </a: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2971800" y="3338007"/>
            <a:ext cx="6096000" cy="1919793"/>
          </a:xfrm>
          <a:prstGeom prst="rect">
            <a:avLst/>
          </a:prstGeom>
        </p:spPr>
        <p:txBody>
          <a:bodyPr tIns="0">
            <a:norm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843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676400"/>
            <a:ext cx="8153400" cy="42672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09600" indent="-609600">
              <a:buFont typeface="Wingdings 2"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1" y="939114"/>
            <a:ext cx="8077200" cy="4852087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Font typeface="Wingdings 2"/>
              <a:buNone/>
            </a:pPr>
            <a:r>
              <a:rPr lang="en-US" sz="2400" dirty="0" smtClean="0"/>
              <a:t>Ada 2 </a:t>
            </a:r>
            <a:r>
              <a:rPr lang="en-US" sz="2400" dirty="0" err="1" smtClean="0"/>
              <a:t>jenis</a:t>
            </a:r>
            <a:r>
              <a:rPr lang="en-US" sz="2400" dirty="0" smtClean="0"/>
              <a:t> DML :</a:t>
            </a:r>
          </a:p>
          <a:p>
            <a:pPr marL="0" indent="0" algn="just">
              <a:buFont typeface="Wingdings 2"/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1.Procedural DML</a:t>
            </a:r>
            <a:endParaRPr lang="en-US" sz="2400" dirty="0"/>
          </a:p>
          <a:p>
            <a:pPr marL="0" indent="0" algn="just">
              <a:buFont typeface="Wingdings 2"/>
              <a:buNone/>
            </a:pP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mendefinisikan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diolah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perintah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dilaksanakan</a:t>
            </a:r>
            <a:r>
              <a:rPr lang="en-US" sz="2400" dirty="0" smtClean="0"/>
              <a:t>.</a:t>
            </a:r>
          </a:p>
          <a:p>
            <a:pPr marL="0" indent="0" algn="just">
              <a:buFont typeface="Wingdings 2"/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2.Non Procedural</a:t>
            </a:r>
            <a:endParaRPr lang="en-US" sz="2400" dirty="0"/>
          </a:p>
          <a:p>
            <a:pPr marL="0" indent="0" algn="just">
              <a:buFont typeface="Wingdings 2"/>
              <a:buNone/>
            </a:pP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menjabarkan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diinginkan</a:t>
            </a:r>
            <a:r>
              <a:rPr lang="en-US" sz="2400" dirty="0" smtClean="0"/>
              <a:t> </a:t>
            </a:r>
            <a:r>
              <a:rPr lang="en-US" sz="2400" dirty="0" err="1" smtClean="0"/>
              <a:t>tanpa</a:t>
            </a:r>
            <a:endParaRPr lang="en-US" sz="2400" dirty="0" smtClean="0"/>
          </a:p>
          <a:p>
            <a:pPr marL="0" indent="0" algn="just">
              <a:buNone/>
            </a:pPr>
            <a:r>
              <a:rPr lang="en-US" sz="2400" dirty="0" err="1" smtClean="0"/>
              <a:t>Menyebutkan</a:t>
            </a:r>
            <a:r>
              <a:rPr lang="en-US" sz="2400" dirty="0" smtClean="0"/>
              <a:t>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pengambilannya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8759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676400"/>
            <a:ext cx="8153400" cy="42672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09600" indent="-609600">
              <a:buFont typeface="Wingdings 2"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09600" y="1828800"/>
            <a:ext cx="8153400" cy="42672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09600" indent="-609600">
              <a:buFont typeface="Wingdings 2"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199" y="895307"/>
            <a:ext cx="8476489" cy="1009693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2800" b="1" dirty="0" err="1" smtClean="0"/>
              <a:t>Penjelasan</a:t>
            </a:r>
            <a:r>
              <a:rPr lang="en-US" sz="2800" b="1" dirty="0" smtClean="0"/>
              <a:t> Basis Data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80999" y="1771650"/>
            <a:ext cx="8458201" cy="42291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Font typeface="Wingdings 2"/>
              <a:buNone/>
            </a:pPr>
            <a:r>
              <a:rPr lang="en-US" sz="2400" dirty="0" err="1" smtClean="0"/>
              <a:t>Jadi</a:t>
            </a:r>
            <a:r>
              <a:rPr lang="en-US" sz="2400" dirty="0" smtClean="0"/>
              <a:t> </a:t>
            </a:r>
            <a:r>
              <a:rPr lang="en-US" sz="2400" dirty="0" err="1" smtClean="0"/>
              <a:t>arti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 basis data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kumpulan</a:t>
            </a:r>
            <a:r>
              <a:rPr lang="en-US" sz="2400" dirty="0" smtClean="0"/>
              <a:t> </a:t>
            </a:r>
            <a:r>
              <a:rPr lang="en-US" sz="2400" dirty="0" err="1" smtClean="0"/>
              <a:t>terorganisasi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data – data yang </a:t>
            </a:r>
            <a:r>
              <a:rPr lang="en-US" sz="2400" dirty="0" err="1" smtClean="0"/>
              <a:t>saling</a:t>
            </a:r>
            <a:r>
              <a:rPr lang="en-US" sz="2400" dirty="0" smtClean="0"/>
              <a:t> </a:t>
            </a:r>
            <a:r>
              <a:rPr lang="en-US" sz="2400" dirty="0" err="1" smtClean="0"/>
              <a:t>berhubungan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sedemikian</a:t>
            </a:r>
            <a:r>
              <a:rPr lang="en-US" sz="2400" dirty="0" smtClean="0"/>
              <a:t> </a:t>
            </a:r>
            <a:r>
              <a:rPr lang="en-US" sz="2400" dirty="0" err="1" smtClean="0"/>
              <a:t>rupa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 smtClean="0"/>
              <a:t>disimpan</a:t>
            </a:r>
            <a:r>
              <a:rPr lang="en-US" sz="2400" dirty="0" smtClean="0"/>
              <a:t>, </a:t>
            </a:r>
            <a:r>
              <a:rPr lang="en-US" sz="2400" dirty="0" err="1" smtClean="0"/>
              <a:t>dimanipulasi</a:t>
            </a:r>
            <a:r>
              <a:rPr lang="en-US" sz="2400" dirty="0" smtClean="0"/>
              <a:t>,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dipanggil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penggunanya</a:t>
            </a:r>
            <a:r>
              <a:rPr lang="en-US" sz="2400" dirty="0" smtClean="0"/>
              <a:t>. </a:t>
            </a:r>
            <a:r>
              <a:rPr lang="en-US" sz="2400" dirty="0" err="1" smtClean="0"/>
              <a:t>Definisi</a:t>
            </a:r>
            <a:r>
              <a:rPr lang="en-US" sz="2400" dirty="0" smtClean="0"/>
              <a:t> Basis data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diartikan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kumpulan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terintegrasi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lain,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 user  </a:t>
            </a:r>
            <a:r>
              <a:rPr lang="en-US" sz="2400" dirty="0" err="1" smtClean="0"/>
              <a:t>diberi</a:t>
            </a:r>
            <a:r>
              <a:rPr lang="en-US" sz="2400" dirty="0" smtClean="0"/>
              <a:t>  </a:t>
            </a:r>
            <a:r>
              <a:rPr lang="en-US" sz="2400" dirty="0" err="1" smtClean="0"/>
              <a:t>wewenang</a:t>
            </a:r>
            <a:r>
              <a:rPr lang="en-US" sz="2400" dirty="0" smtClean="0"/>
              <a:t>  </a:t>
            </a:r>
            <a:r>
              <a:rPr lang="en-US" sz="2400" dirty="0" err="1" smtClean="0"/>
              <a:t>untuk</a:t>
            </a:r>
            <a:r>
              <a:rPr lang="en-US" sz="2400" dirty="0" smtClean="0"/>
              <a:t>  </a:t>
            </a:r>
            <a:r>
              <a:rPr lang="en-US" sz="2400" dirty="0" err="1" smtClean="0"/>
              <a:t>dapat</a:t>
            </a:r>
            <a:r>
              <a:rPr lang="en-US" sz="2400" dirty="0" smtClean="0"/>
              <a:t>  </a:t>
            </a:r>
            <a:r>
              <a:rPr lang="en-US" sz="2400" dirty="0" err="1" smtClean="0"/>
              <a:t>mengakses</a:t>
            </a:r>
            <a:r>
              <a:rPr lang="en-US" sz="2400" dirty="0" smtClean="0"/>
              <a:t> </a:t>
            </a:r>
          </a:p>
          <a:p>
            <a:pPr marL="0" indent="0" algn="just">
              <a:buFont typeface="Wingdings 2"/>
              <a:buNone/>
            </a:pPr>
            <a:r>
              <a:rPr lang="en-US" sz="2400" dirty="0" smtClean="0"/>
              <a:t>(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mengubah,menghapus</a:t>
            </a:r>
            <a:r>
              <a:rPr lang="en-US" sz="2400" dirty="0" smtClean="0"/>
              <a:t> </a:t>
            </a:r>
            <a:r>
              <a:rPr lang="en-US" sz="2400" dirty="0" err="1" smtClean="0"/>
              <a:t>dll</a:t>
            </a:r>
            <a:r>
              <a:rPr lang="en-US" sz="2400" dirty="0" smtClean="0"/>
              <a:t>.)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8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676400"/>
            <a:ext cx="8153400" cy="42672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09600" indent="-609600">
              <a:buFont typeface="Wingdings 2"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09600" y="1828800"/>
            <a:ext cx="8153400" cy="42672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09600" indent="-609600">
              <a:buFont typeface="Wingdings 2"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04801" y="1066800"/>
            <a:ext cx="8458200" cy="4724401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Font typeface="Wingdings 2"/>
              <a:buNone/>
            </a:pPr>
            <a:r>
              <a:rPr lang="en-US" sz="2400" dirty="0" err="1" smtClean="0"/>
              <a:t>Jenis-jenis</a:t>
            </a:r>
            <a:r>
              <a:rPr lang="en-US" sz="2400" dirty="0" smtClean="0"/>
              <a:t> basis data</a:t>
            </a:r>
          </a:p>
          <a:p>
            <a:pPr marL="0" indent="0" algn="just">
              <a:buFont typeface="Wingdings 2"/>
              <a:buNone/>
            </a:pPr>
            <a:endParaRPr lang="en-US" sz="2400" dirty="0"/>
          </a:p>
          <a:p>
            <a:pPr marL="0" indent="0" algn="just">
              <a:buFont typeface="Wingdings 2"/>
              <a:buNone/>
            </a:pPr>
            <a:r>
              <a:rPr lang="en-US" sz="2400" dirty="0" smtClean="0"/>
              <a:t>1.Basis data </a:t>
            </a:r>
            <a:r>
              <a:rPr lang="en-US" sz="2400" dirty="0" err="1" smtClean="0"/>
              <a:t>perusahaan</a:t>
            </a:r>
            <a:endParaRPr lang="en-US" sz="2400" dirty="0"/>
          </a:p>
          <a:p>
            <a:pPr marL="0" indent="0" algn="just">
              <a:buFont typeface="Wingdings 2"/>
              <a:buNone/>
            </a:pPr>
            <a:r>
              <a:rPr lang="en-US" sz="2400" dirty="0" smtClean="0"/>
              <a:t>Basis data </a:t>
            </a:r>
            <a:r>
              <a:rPr lang="en-US" sz="2400" dirty="0" err="1" smtClean="0"/>
              <a:t>perusahaaan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sekumpulan</a:t>
            </a:r>
            <a:r>
              <a:rPr lang="en-US" sz="2400" dirty="0" smtClean="0"/>
              <a:t> data-data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terkait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.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lain data </a:t>
            </a:r>
            <a:r>
              <a:rPr lang="en-US" sz="2400" dirty="0" err="1" smtClean="0"/>
              <a:t>pegawai</a:t>
            </a:r>
            <a:r>
              <a:rPr lang="en-US" sz="2400" dirty="0" smtClean="0"/>
              <a:t>, data </a:t>
            </a:r>
            <a:r>
              <a:rPr lang="en-US" sz="2400" dirty="0" err="1" smtClean="0"/>
              <a:t>penjualan</a:t>
            </a:r>
            <a:r>
              <a:rPr lang="en-US" sz="2400" dirty="0" smtClean="0"/>
              <a:t>, data </a:t>
            </a:r>
            <a:r>
              <a:rPr lang="en-US" sz="2400" dirty="0" err="1" smtClean="0"/>
              <a:t>produksi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sebagainya</a:t>
            </a:r>
            <a:r>
              <a:rPr lang="en-US" sz="2400" dirty="0" smtClean="0"/>
              <a:t>. data basis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dikelola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cermat</a:t>
            </a:r>
            <a:r>
              <a:rPr lang="en-US" sz="2400" dirty="0" smtClean="0"/>
              <a:t>, </a:t>
            </a:r>
            <a:r>
              <a:rPr lang="en-US" sz="2400" dirty="0" err="1" smtClean="0"/>
              <a:t>sebab</a:t>
            </a:r>
            <a:r>
              <a:rPr lang="en-US" sz="2400" dirty="0" smtClean="0"/>
              <a:t> </a:t>
            </a:r>
            <a:r>
              <a:rPr lang="en-US" sz="2400" dirty="0" err="1" smtClean="0"/>
              <a:t>kegunaannya</a:t>
            </a:r>
            <a:r>
              <a:rPr lang="en-US" sz="2400" dirty="0" smtClean="0"/>
              <a:t> </a:t>
            </a:r>
            <a:r>
              <a:rPr lang="en-US" sz="2400" dirty="0" err="1" smtClean="0"/>
              <a:t>menyangkut</a:t>
            </a:r>
            <a:r>
              <a:rPr lang="en-US" sz="2400" dirty="0" smtClean="0"/>
              <a:t> </a:t>
            </a:r>
            <a:r>
              <a:rPr lang="en-US" sz="2400" dirty="0" err="1" smtClean="0"/>
              <a:t>kepentingan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melibatkan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. Perusahaan-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menyiapkan</a:t>
            </a:r>
            <a:r>
              <a:rPr lang="en-US" sz="2400" dirty="0" smtClean="0"/>
              <a:t> </a:t>
            </a:r>
            <a:r>
              <a:rPr lang="en-US" sz="2400" dirty="0" err="1" smtClean="0"/>
              <a:t>alat</a:t>
            </a:r>
            <a:r>
              <a:rPr lang="en-US" sz="2400" dirty="0" smtClean="0"/>
              <a:t> </a:t>
            </a:r>
            <a:r>
              <a:rPr lang="en-US" sz="2400" dirty="0" err="1" smtClean="0"/>
              <a:t>proteksi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melindungi</a:t>
            </a:r>
            <a:r>
              <a:rPr lang="en-US" sz="2400" dirty="0" smtClean="0"/>
              <a:t> basis data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tindak</a:t>
            </a:r>
            <a:r>
              <a:rPr lang="en-US" sz="2400" dirty="0" smtClean="0"/>
              <a:t> </a:t>
            </a:r>
            <a:r>
              <a:rPr lang="en-US" sz="2400" dirty="0" err="1" smtClean="0"/>
              <a:t>ulah</a:t>
            </a:r>
            <a:r>
              <a:rPr lang="en-US" sz="2400" dirty="0" smtClean="0"/>
              <a:t> </a:t>
            </a:r>
            <a:r>
              <a:rPr lang="en-US" sz="2400" dirty="0" err="1" smtClean="0"/>
              <a:t>peretas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bertangung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312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676400"/>
            <a:ext cx="8153400" cy="42672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09600" indent="-609600">
              <a:buFont typeface="Wingdings 2"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1" y="963827"/>
            <a:ext cx="8382000" cy="482737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Font typeface="Wingdings 2"/>
              <a:buNone/>
            </a:pPr>
            <a:r>
              <a:rPr lang="en-US" sz="2400" dirty="0" smtClean="0"/>
              <a:t>2.Basis data </a:t>
            </a:r>
            <a:r>
              <a:rPr lang="en-US" sz="2400" dirty="0" err="1" smtClean="0"/>
              <a:t>individu</a:t>
            </a:r>
            <a:endParaRPr lang="en-US" sz="2400" dirty="0"/>
          </a:p>
          <a:p>
            <a:pPr marL="0" indent="0" algn="just">
              <a:buFont typeface="Wingdings 2"/>
              <a:buNone/>
            </a:pPr>
            <a:r>
              <a:rPr lang="en-US" sz="2400" dirty="0" err="1" smtClean="0"/>
              <a:t>Pengertian</a:t>
            </a:r>
            <a:r>
              <a:rPr lang="en-US" sz="2400" dirty="0" smtClean="0"/>
              <a:t> basis data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basis data </a:t>
            </a:r>
            <a:r>
              <a:rPr lang="en-US" sz="2400" dirty="0" err="1" smtClean="0"/>
              <a:t>milik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. Basis data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sekumpulan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dimiliki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perseorangan</a:t>
            </a:r>
            <a:r>
              <a:rPr lang="en-US" sz="2400" dirty="0" smtClean="0"/>
              <a:t>,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disimpan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media </a:t>
            </a:r>
            <a:r>
              <a:rPr lang="en-US" sz="2400" dirty="0" err="1" smtClean="0"/>
              <a:t>penyimpanan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harddisk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Personal Computer (PC)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flashdisk</a:t>
            </a:r>
            <a:r>
              <a:rPr lang="en-US" sz="2400" dirty="0" smtClean="0"/>
              <a:t>. Data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memang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dikatakan</a:t>
            </a:r>
            <a:r>
              <a:rPr lang="en-US" sz="2400" dirty="0" smtClean="0"/>
              <a:t> </a:t>
            </a:r>
            <a:r>
              <a:rPr lang="en-US" sz="2400" dirty="0" err="1" smtClean="0"/>
              <a:t>aman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ulah</a:t>
            </a:r>
            <a:r>
              <a:rPr lang="en-US" sz="2400" dirty="0" smtClean="0"/>
              <a:t> </a:t>
            </a:r>
            <a:r>
              <a:rPr lang="en-US" sz="2400" dirty="0" err="1" smtClean="0"/>
              <a:t>peretas</a:t>
            </a:r>
            <a:r>
              <a:rPr lang="en-US" sz="2400" dirty="0" smtClean="0"/>
              <a:t>, </a:t>
            </a: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dibandingkan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basis data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kemungkinan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diretas</a:t>
            </a:r>
            <a:r>
              <a:rPr lang="en-US" sz="2400" dirty="0" smtClean="0"/>
              <a:t> </a:t>
            </a:r>
            <a:r>
              <a:rPr lang="en-US" sz="2400" dirty="0" err="1" smtClean="0"/>
              <a:t>jauh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kecil</a:t>
            </a:r>
            <a:r>
              <a:rPr lang="en-US" sz="2400" dirty="0" smtClean="0"/>
              <a:t>. </a:t>
            </a:r>
            <a:r>
              <a:rPr lang="en-US" sz="2400" dirty="0" err="1" smtClean="0"/>
              <a:t>Namun</a:t>
            </a:r>
            <a:r>
              <a:rPr lang="en-US" sz="2400" dirty="0" smtClean="0"/>
              <a:t>,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ingin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aman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basis data yang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miliki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proteksi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data-data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2235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676400"/>
            <a:ext cx="8153400" cy="42672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09600" indent="-609600">
              <a:buFont typeface="Wingdings 2"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04801" y="1105929"/>
            <a:ext cx="8381999" cy="4913871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Font typeface="Wingdings 2"/>
              <a:buNone/>
            </a:pPr>
            <a:r>
              <a:rPr lang="en-US" sz="2400" dirty="0" smtClean="0"/>
              <a:t>3.Basis data </a:t>
            </a:r>
            <a:r>
              <a:rPr lang="en-US" sz="2400" dirty="0" err="1" smtClean="0"/>
              <a:t>publik</a:t>
            </a:r>
            <a:endParaRPr lang="en-US" sz="2400" dirty="0"/>
          </a:p>
          <a:p>
            <a:pPr marL="0" indent="0" algn="just">
              <a:buFont typeface="Wingdings 2"/>
              <a:buNone/>
            </a:pPr>
            <a:r>
              <a:rPr lang="en-US" sz="2400" dirty="0" err="1" smtClean="0"/>
              <a:t>Pengertian</a:t>
            </a:r>
            <a:r>
              <a:rPr lang="en-US" sz="2400" dirty="0" smtClean="0"/>
              <a:t> basis data </a:t>
            </a:r>
            <a:r>
              <a:rPr lang="en-US" sz="2400" dirty="0" err="1" smtClean="0"/>
              <a:t>publik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basis data yang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bebas</a:t>
            </a:r>
            <a:r>
              <a:rPr lang="en-US" sz="2400" dirty="0" smtClean="0"/>
              <a:t>. </a:t>
            </a:r>
            <a:r>
              <a:rPr lang="en-US" sz="2400" dirty="0" err="1" smtClean="0"/>
              <a:t>Dikatakan</a:t>
            </a:r>
            <a:r>
              <a:rPr lang="en-US" sz="2400" dirty="0" smtClean="0"/>
              <a:t> </a:t>
            </a:r>
            <a:r>
              <a:rPr lang="en-US" sz="2400" dirty="0" err="1" smtClean="0"/>
              <a:t>bebas</a:t>
            </a:r>
            <a:r>
              <a:rPr lang="en-US" sz="2400" dirty="0" smtClean="0"/>
              <a:t> </a:t>
            </a:r>
            <a:r>
              <a:rPr lang="en-US" sz="2400" dirty="0" err="1" smtClean="0"/>
              <a:t>sebab</a:t>
            </a:r>
            <a:r>
              <a:rPr lang="en-US" sz="2400" dirty="0" smtClean="0"/>
              <a:t> </a:t>
            </a:r>
            <a:r>
              <a:rPr lang="en-US" sz="2400" dirty="0" err="1" smtClean="0"/>
              <a:t>sekumpulan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dimiliki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publik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siapa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 </a:t>
            </a:r>
            <a:r>
              <a:rPr lang="en-US" sz="2400" dirty="0" err="1" smtClean="0"/>
              <a:t>bebas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mengaksesnya</a:t>
            </a:r>
            <a:r>
              <a:rPr lang="en-US" sz="2400" dirty="0" smtClean="0"/>
              <a:t>. Media </a:t>
            </a:r>
            <a:r>
              <a:rPr lang="en-US" sz="2400" dirty="0" err="1" smtClean="0"/>
              <a:t>penyimpanan</a:t>
            </a:r>
            <a:r>
              <a:rPr lang="en-US" sz="2400" dirty="0" smtClean="0"/>
              <a:t> data basis </a:t>
            </a:r>
            <a:r>
              <a:rPr lang="en-US" sz="2400" dirty="0" err="1" smtClean="0"/>
              <a:t>ini</a:t>
            </a:r>
            <a:r>
              <a:rPr lang="en-US" sz="2400" dirty="0" smtClean="0"/>
              <a:t> pun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server yang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terbuka</a:t>
            </a:r>
            <a:r>
              <a:rPr lang="en-US" sz="2400" dirty="0" smtClean="0"/>
              <a:t>,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jaringan</a:t>
            </a:r>
            <a:r>
              <a:rPr lang="en-US" sz="2400" dirty="0" smtClean="0"/>
              <a:t> internet.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demikian</a:t>
            </a:r>
            <a:r>
              <a:rPr lang="en-US" sz="2400" dirty="0" smtClean="0"/>
              <a:t> user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mengaksesnya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mana </a:t>
            </a:r>
            <a:r>
              <a:rPr lang="en-US" sz="2400" dirty="0" err="1" smtClean="0"/>
              <a:t>saja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kapan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 </a:t>
            </a:r>
            <a:r>
              <a:rPr lang="en-US" sz="2400" dirty="0" err="1" smtClean="0"/>
              <a:t>asalkan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jaringan</a:t>
            </a:r>
            <a:r>
              <a:rPr lang="en-US" sz="2400" dirty="0" smtClean="0"/>
              <a:t> internet.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basis data </a:t>
            </a:r>
            <a:r>
              <a:rPr lang="en-US" sz="2400" dirty="0" err="1" smtClean="0"/>
              <a:t>publik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segala</a:t>
            </a:r>
            <a:r>
              <a:rPr lang="en-US" sz="2400" dirty="0" smtClean="0"/>
              <a:t> website </a:t>
            </a:r>
            <a:r>
              <a:rPr lang="en-US" sz="2400" dirty="0" err="1" smtClean="0"/>
              <a:t>dan</a:t>
            </a:r>
            <a:r>
              <a:rPr lang="en-US" sz="2400" dirty="0" smtClean="0"/>
              <a:t> blog yang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bebas</a:t>
            </a:r>
            <a:r>
              <a:rPr lang="en-US" sz="2400" dirty="0" smtClean="0"/>
              <a:t>. </a:t>
            </a:r>
            <a:r>
              <a:rPr lang="en-US" sz="2400" dirty="0" err="1" smtClean="0"/>
              <a:t>Hanya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bebas</a:t>
            </a:r>
            <a:r>
              <a:rPr lang="en-US" sz="2400" dirty="0" smtClean="0"/>
              <a:t>,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website </a:t>
            </a:r>
            <a:r>
              <a:rPr lang="en-US" sz="2400" dirty="0" err="1" smtClean="0"/>
              <a:t>dan</a:t>
            </a:r>
            <a:r>
              <a:rPr lang="en-US" sz="2400" dirty="0" smtClean="0"/>
              <a:t> blog </a:t>
            </a:r>
            <a:r>
              <a:rPr lang="en-US" sz="2400" dirty="0" err="1" smtClean="0"/>
              <a:t>menerapkan</a:t>
            </a:r>
            <a:r>
              <a:rPr lang="en-US" sz="2400" dirty="0" smtClean="0"/>
              <a:t> </a:t>
            </a:r>
            <a:r>
              <a:rPr lang="en-US" sz="2400" dirty="0" err="1" smtClean="0"/>
              <a:t>aturan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pembayaran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syarat</a:t>
            </a:r>
            <a:r>
              <a:rPr lang="en-US" sz="2400" dirty="0" smtClean="0"/>
              <a:t> </a:t>
            </a:r>
            <a:r>
              <a:rPr lang="en-US" sz="2400" dirty="0" err="1" smtClean="0"/>
              <a:t>mengakses</a:t>
            </a:r>
            <a:r>
              <a:rPr lang="en-US" sz="2400" dirty="0" smtClean="0"/>
              <a:t> data-data di </a:t>
            </a:r>
            <a:r>
              <a:rPr lang="en-US" sz="2400" dirty="0" err="1" smtClean="0"/>
              <a:t>dalamnya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4061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304801" y="1173892"/>
            <a:ext cx="8382000" cy="4617309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Font typeface="Wingdings 2"/>
              <a:buNone/>
            </a:pPr>
            <a:r>
              <a:rPr lang="en-US" sz="2400" dirty="0" smtClean="0"/>
              <a:t>4.Basis data </a:t>
            </a:r>
            <a:r>
              <a:rPr lang="en-US" sz="2400" dirty="0" err="1" smtClean="0"/>
              <a:t>terdistribusi</a:t>
            </a:r>
            <a:endParaRPr lang="en-US" sz="2400" dirty="0"/>
          </a:p>
          <a:p>
            <a:pPr marL="0" indent="0" algn="just">
              <a:buFont typeface="Wingdings 2"/>
              <a:buNone/>
            </a:pPr>
            <a:r>
              <a:rPr lang="en-US" sz="2400" dirty="0" smtClean="0"/>
              <a:t>Basis data </a:t>
            </a:r>
            <a:r>
              <a:rPr lang="en-US" sz="2400" dirty="0" err="1" smtClean="0"/>
              <a:t>terdistribusi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pengertian</a:t>
            </a:r>
            <a:r>
              <a:rPr lang="en-US" sz="2400" dirty="0" smtClean="0"/>
              <a:t> basis data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sekumpulan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saling</a:t>
            </a:r>
            <a:r>
              <a:rPr lang="en-US" sz="2400" dirty="0" smtClean="0"/>
              <a:t> </a:t>
            </a:r>
            <a:r>
              <a:rPr lang="en-US" sz="2400" dirty="0" err="1" smtClean="0"/>
              <a:t>berhubungan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tersimpan</a:t>
            </a:r>
            <a:r>
              <a:rPr lang="en-US" sz="2400" dirty="0" smtClean="0"/>
              <a:t> di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lokasi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diakses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 lain yang </a:t>
            </a:r>
            <a:r>
              <a:rPr lang="en-US" sz="2400" dirty="0" err="1" smtClean="0"/>
              <a:t>terhubung</a:t>
            </a:r>
            <a:r>
              <a:rPr lang="en-US" sz="2400" dirty="0" smtClean="0"/>
              <a:t> internet. </a:t>
            </a:r>
            <a:r>
              <a:rPr lang="en-US" sz="2400" dirty="0" err="1" smtClean="0"/>
              <a:t>Bedanya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basis data </a:t>
            </a:r>
            <a:r>
              <a:rPr lang="en-US" sz="2400" dirty="0" err="1" smtClean="0"/>
              <a:t>publik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pengaksesan</a:t>
            </a:r>
            <a:r>
              <a:rPr lang="en-US" sz="2400" dirty="0" smtClean="0"/>
              <a:t> data basis </a:t>
            </a:r>
            <a:r>
              <a:rPr lang="en-US" sz="2400" dirty="0" err="1" smtClean="0"/>
              <a:t>terdistribusi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komputer-komputer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akses</a:t>
            </a:r>
            <a:r>
              <a:rPr lang="en-US" sz="2400" dirty="0" smtClean="0"/>
              <a:t>.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akses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aplikasi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pengamanan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pemilik</a:t>
            </a:r>
            <a:r>
              <a:rPr lang="en-US" sz="2400" dirty="0" smtClean="0"/>
              <a:t> </a:t>
            </a:r>
            <a:r>
              <a:rPr lang="en-US" sz="2400" dirty="0" err="1" smtClean="0"/>
              <a:t>jaringaan</a:t>
            </a:r>
            <a:r>
              <a:rPr lang="en-US" sz="2400" dirty="0" smtClean="0"/>
              <a:t> data basis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meskipun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jaringan</a:t>
            </a:r>
            <a:r>
              <a:rPr lang="en-US" sz="2400" dirty="0" smtClean="0"/>
              <a:t> internet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orang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mengaksesnya</a:t>
            </a:r>
            <a:r>
              <a:rPr lang="en-US" sz="2400" dirty="0" smtClean="0"/>
              <a:t>,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867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57201" y="1227437"/>
            <a:ext cx="8305800" cy="4716163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Font typeface="Wingdings 2"/>
              <a:buNone/>
            </a:pPr>
            <a:r>
              <a:rPr lang="en-US" sz="2400" dirty="0" err="1" smtClean="0"/>
              <a:t>Fungsi</a:t>
            </a:r>
            <a:r>
              <a:rPr lang="en-US" sz="2400" dirty="0" smtClean="0"/>
              <a:t> -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DBMS (Database Management System) </a:t>
            </a:r>
          </a:p>
          <a:p>
            <a:pPr marL="0" indent="0" algn="just">
              <a:buFont typeface="Wingdings 2"/>
              <a:buNone/>
            </a:pPr>
            <a:r>
              <a:rPr lang="en-US" sz="2400" dirty="0" smtClean="0"/>
              <a:t>1.Data Definition</a:t>
            </a:r>
          </a:p>
          <a:p>
            <a:pPr marL="0" indent="0" algn="just">
              <a:buFont typeface="Wingdings 2"/>
              <a:buNone/>
            </a:pPr>
            <a:r>
              <a:rPr lang="en-US" sz="2400" dirty="0" smtClean="0"/>
              <a:t>2.Data Manipulation</a:t>
            </a:r>
          </a:p>
          <a:p>
            <a:pPr marL="0" indent="0" algn="just">
              <a:buFont typeface="Wingdings 2"/>
              <a:buNone/>
            </a:pPr>
            <a:r>
              <a:rPr lang="en-US" sz="2400" dirty="0" smtClean="0"/>
              <a:t>3.Data Security </a:t>
            </a:r>
            <a:r>
              <a:rPr lang="en-US" sz="2400" dirty="0" err="1" smtClean="0"/>
              <a:t>dan</a:t>
            </a:r>
            <a:r>
              <a:rPr lang="en-US" sz="2400" dirty="0" smtClean="0"/>
              <a:t> Integrity</a:t>
            </a:r>
          </a:p>
          <a:p>
            <a:pPr marL="0" indent="0" algn="just">
              <a:buFont typeface="Wingdings 2"/>
              <a:buNone/>
            </a:pPr>
            <a:r>
              <a:rPr lang="en-US" sz="2400" dirty="0" smtClean="0"/>
              <a:t>4.Data Recovery </a:t>
            </a:r>
            <a:r>
              <a:rPr lang="en-US" sz="2400" dirty="0" err="1" smtClean="0"/>
              <a:t>dan</a:t>
            </a:r>
            <a:r>
              <a:rPr lang="en-US" sz="2400" dirty="0" smtClean="0"/>
              <a:t> Concurrency</a:t>
            </a:r>
          </a:p>
          <a:p>
            <a:pPr marL="0" indent="0" algn="just">
              <a:buFont typeface="Wingdings 2"/>
              <a:buNone/>
            </a:pPr>
            <a:r>
              <a:rPr lang="en-US" sz="2400" dirty="0" smtClean="0"/>
              <a:t>5.Data Dictionary</a:t>
            </a:r>
          </a:p>
          <a:p>
            <a:pPr marL="0" indent="0" algn="just">
              <a:buFont typeface="Wingdings 2"/>
              <a:buNone/>
            </a:pPr>
            <a:r>
              <a:rPr lang="en-US" sz="2400" dirty="0" smtClean="0"/>
              <a:t>6.Performance</a:t>
            </a:r>
          </a:p>
          <a:p>
            <a:pPr marL="0" indent="0" fontAlgn="base">
              <a:buFont typeface="Wingdings 2"/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24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648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381001" y="990600"/>
            <a:ext cx="8382000" cy="5314949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Font typeface="Wingdings 2"/>
              <a:buNone/>
            </a:pPr>
            <a:r>
              <a:rPr lang="en-US" sz="3400" dirty="0" err="1" smtClean="0"/>
              <a:t>Komponen-komponen</a:t>
            </a:r>
            <a:r>
              <a:rPr lang="en-US" sz="3400" dirty="0" smtClean="0"/>
              <a:t> </a:t>
            </a:r>
            <a:r>
              <a:rPr lang="en-US" sz="3400" dirty="0" err="1" smtClean="0"/>
              <a:t>dalam</a:t>
            </a:r>
            <a:r>
              <a:rPr lang="en-US" sz="3400" dirty="0" smtClean="0"/>
              <a:t> </a:t>
            </a:r>
            <a:r>
              <a:rPr lang="en-US" sz="3400" dirty="0" err="1" smtClean="0"/>
              <a:t>sistem</a:t>
            </a:r>
            <a:r>
              <a:rPr lang="en-US" sz="3400" dirty="0" smtClean="0"/>
              <a:t> basis data :</a:t>
            </a:r>
          </a:p>
          <a:p>
            <a:pPr algn="just"/>
            <a:r>
              <a:rPr lang="en-US" dirty="0" smtClean="0"/>
              <a:t>Hardware(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). : </a:t>
            </a:r>
          </a:p>
          <a:p>
            <a:pPr marL="82296" indent="0" algn="just">
              <a:buNone/>
            </a:pP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hardware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indonesia-nya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“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”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yang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diraba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, 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proses </a:t>
            </a:r>
            <a:r>
              <a:rPr lang="en-US" dirty="0" err="1" smtClean="0"/>
              <a:t>komputerisasi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Operating System(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). : </a:t>
            </a:r>
          </a:p>
          <a:p>
            <a:pPr marL="82296" indent="0" algn="just">
              <a:buNone/>
            </a:pPr>
            <a:r>
              <a:rPr lang="en-US" dirty="0" smtClean="0"/>
              <a:t>Operating system (OS)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di </a:t>
            </a:r>
            <a:r>
              <a:rPr lang="en-US" dirty="0" err="1" smtClean="0"/>
              <a:t>sebut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sekumpulan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yang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mengoperasikan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</a:p>
          <a:p>
            <a:pPr algn="just"/>
            <a:r>
              <a:rPr lang="en-US" dirty="0" smtClean="0"/>
              <a:t>Database(Basis Data). : </a:t>
            </a:r>
          </a:p>
          <a:p>
            <a:pPr marL="82296" indent="0" algn="just">
              <a:buNone/>
            </a:pPr>
            <a:r>
              <a:rPr lang="en-US" dirty="0" smtClean="0"/>
              <a:t>Database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disimpan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sistematik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basis data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Database Management System(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Basis Data). :</a:t>
            </a:r>
          </a:p>
          <a:p>
            <a:pPr marL="82296" indent="0" algn="just">
              <a:buNone/>
            </a:pPr>
            <a:r>
              <a:rPr lang="en-US" dirty="0" smtClean="0"/>
              <a:t>Software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memanggil</a:t>
            </a:r>
            <a:r>
              <a:rPr lang="en-US" dirty="0" smtClean="0"/>
              <a:t> </a:t>
            </a:r>
            <a:r>
              <a:rPr lang="en-US" dirty="0" err="1" smtClean="0"/>
              <a:t>kueri</a:t>
            </a:r>
            <a:r>
              <a:rPr lang="en-US" dirty="0" smtClean="0"/>
              <a:t> (query) database</a:t>
            </a:r>
          </a:p>
          <a:p>
            <a:pPr marL="82296" indent="0" algn="just">
              <a:buNone/>
            </a:pPr>
            <a:r>
              <a:rPr lang="en-US" dirty="0" smtClean="0"/>
              <a:t>User(</a:t>
            </a:r>
            <a:r>
              <a:rPr lang="en-US" dirty="0" err="1" smtClean="0"/>
              <a:t>Pemakai</a:t>
            </a:r>
            <a:r>
              <a:rPr lang="en-US" dirty="0" smtClean="0"/>
              <a:t>). </a:t>
            </a:r>
            <a:r>
              <a:rPr lang="en-US" dirty="0" err="1" smtClean="0"/>
              <a:t>pengguna</a:t>
            </a:r>
            <a:r>
              <a:rPr lang="en-US" dirty="0" smtClean="0"/>
              <a:t> software</a:t>
            </a:r>
          </a:p>
          <a:p>
            <a:pPr marL="82296" indent="0" algn="just">
              <a:buNone/>
            </a:pPr>
            <a:r>
              <a:rPr lang="en-US" dirty="0" err="1" smtClean="0"/>
              <a:t>Aplication</a:t>
            </a:r>
            <a:r>
              <a:rPr lang="en-US" dirty="0" smtClean="0"/>
              <a:t>(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0337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381001" y="914400"/>
            <a:ext cx="8458200" cy="5749636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Font typeface="Wingdings 2"/>
              <a:buNone/>
            </a:pPr>
            <a:r>
              <a:rPr lang="en-US" sz="7200" dirty="0" err="1" smtClean="0"/>
              <a:t>Struktur</a:t>
            </a:r>
            <a:r>
              <a:rPr lang="en-US" sz="7200" dirty="0" smtClean="0"/>
              <a:t> Database / Basis Data</a:t>
            </a:r>
          </a:p>
          <a:p>
            <a:pPr marL="0" indent="0" algn="just">
              <a:buFont typeface="Wingdings 2"/>
              <a:buNone/>
            </a:pPr>
            <a:r>
              <a:rPr lang="en-US" sz="7200" dirty="0" err="1" smtClean="0"/>
              <a:t>Definisi</a:t>
            </a:r>
            <a:r>
              <a:rPr lang="en-US" sz="7200" dirty="0" smtClean="0"/>
              <a:t> </a:t>
            </a:r>
            <a:r>
              <a:rPr lang="en-US" sz="7200" dirty="0" err="1" smtClean="0"/>
              <a:t>Dasar</a:t>
            </a:r>
            <a:r>
              <a:rPr lang="en-US" sz="7200" dirty="0" smtClean="0"/>
              <a:t> </a:t>
            </a:r>
            <a:r>
              <a:rPr lang="en-US" sz="7200" dirty="0" err="1" smtClean="0"/>
              <a:t>Struktur</a:t>
            </a:r>
            <a:r>
              <a:rPr lang="en-US" sz="7200" dirty="0" smtClean="0"/>
              <a:t> Database</a:t>
            </a:r>
          </a:p>
          <a:p>
            <a:pPr algn="just"/>
            <a:r>
              <a:rPr lang="en-US" sz="7200" dirty="0" smtClean="0"/>
              <a:t>Data                 : </a:t>
            </a:r>
          </a:p>
          <a:p>
            <a:pPr marL="82296" indent="0" algn="just">
              <a:buNone/>
            </a:pPr>
            <a:r>
              <a:rPr lang="en-US" sz="7200" dirty="0" err="1" smtClean="0"/>
              <a:t>Sekumpulan</a:t>
            </a:r>
            <a:r>
              <a:rPr lang="en-US" sz="7200" dirty="0" smtClean="0"/>
              <a:t> </a:t>
            </a:r>
            <a:r>
              <a:rPr lang="en-US" sz="7200" dirty="0" err="1" smtClean="0"/>
              <a:t>fakta</a:t>
            </a:r>
            <a:r>
              <a:rPr lang="en-US" sz="7200" dirty="0" smtClean="0"/>
              <a:t> </a:t>
            </a:r>
            <a:r>
              <a:rPr lang="en-US" sz="7200" dirty="0" err="1" smtClean="0"/>
              <a:t>mengenai</a:t>
            </a:r>
            <a:r>
              <a:rPr lang="en-US" sz="7200" dirty="0" smtClean="0"/>
              <a:t> </a:t>
            </a:r>
            <a:r>
              <a:rPr lang="en-US" sz="7200" dirty="0" err="1" smtClean="0"/>
              <a:t>objek</a:t>
            </a:r>
            <a:r>
              <a:rPr lang="en-US" sz="7200" dirty="0" smtClean="0"/>
              <a:t> </a:t>
            </a:r>
            <a:r>
              <a:rPr lang="en-US" sz="7200" dirty="0" err="1" smtClean="0"/>
              <a:t>tertentu</a:t>
            </a:r>
            <a:r>
              <a:rPr lang="en-US" sz="7200" dirty="0" smtClean="0"/>
              <a:t>, orang </a:t>
            </a:r>
            <a:r>
              <a:rPr lang="en-US" sz="7200" dirty="0" err="1" smtClean="0"/>
              <a:t>dan</a:t>
            </a:r>
            <a:r>
              <a:rPr lang="en-US" sz="7200" dirty="0" smtClean="0"/>
              <a:t> lain-lain yang </a:t>
            </a:r>
            <a:r>
              <a:rPr lang="en-US" sz="7200" dirty="0" err="1" smtClean="0"/>
              <a:t>dinyatakan</a:t>
            </a:r>
            <a:r>
              <a:rPr lang="en-US" sz="7200" dirty="0" smtClean="0"/>
              <a:t> </a:t>
            </a:r>
            <a:r>
              <a:rPr lang="en-US" sz="7200" dirty="0" err="1" smtClean="0"/>
              <a:t>dengan</a:t>
            </a:r>
            <a:r>
              <a:rPr lang="en-US" sz="7200" dirty="0" smtClean="0"/>
              <a:t> </a:t>
            </a:r>
            <a:r>
              <a:rPr lang="en-US" sz="7200" dirty="0" err="1" smtClean="0"/>
              <a:t>angka</a:t>
            </a:r>
            <a:r>
              <a:rPr lang="en-US" sz="7200" dirty="0" smtClean="0"/>
              <a:t>, </a:t>
            </a:r>
            <a:r>
              <a:rPr lang="en-US" sz="7200" dirty="0" err="1" smtClean="0"/>
              <a:t>huruf</a:t>
            </a:r>
            <a:r>
              <a:rPr lang="en-US" sz="7200" dirty="0" smtClean="0"/>
              <a:t>, </a:t>
            </a:r>
            <a:r>
              <a:rPr lang="en-US" sz="7200" dirty="0" err="1" smtClean="0"/>
              <a:t>gambar</a:t>
            </a:r>
            <a:r>
              <a:rPr lang="en-US" sz="7200" dirty="0" smtClean="0"/>
              <a:t>, film, </a:t>
            </a:r>
            <a:r>
              <a:rPr lang="en-US" sz="7200" dirty="0" err="1" smtClean="0"/>
              <a:t>suara</a:t>
            </a:r>
            <a:r>
              <a:rPr lang="en-US" sz="7200" dirty="0" smtClean="0"/>
              <a:t> </a:t>
            </a:r>
            <a:r>
              <a:rPr lang="en-US" sz="7200" dirty="0" err="1" smtClean="0"/>
              <a:t>dan</a:t>
            </a:r>
            <a:r>
              <a:rPr lang="en-US" sz="7200" dirty="0" smtClean="0"/>
              <a:t> </a:t>
            </a:r>
            <a:r>
              <a:rPr lang="en-US" sz="7200" dirty="0" err="1" smtClean="0"/>
              <a:t>sebagainya</a:t>
            </a:r>
            <a:r>
              <a:rPr lang="en-US" sz="7200" dirty="0" smtClean="0"/>
              <a:t> yang </a:t>
            </a:r>
            <a:r>
              <a:rPr lang="en-US" sz="7200" dirty="0" err="1" smtClean="0"/>
              <a:t>relevan</a:t>
            </a:r>
            <a:r>
              <a:rPr lang="en-US" sz="7200" dirty="0" smtClean="0"/>
              <a:t> </a:t>
            </a:r>
            <a:r>
              <a:rPr lang="en-US" sz="7200" dirty="0" err="1" smtClean="0"/>
              <a:t>dan</a:t>
            </a:r>
            <a:r>
              <a:rPr lang="en-US" sz="7200" dirty="0" smtClean="0"/>
              <a:t> </a:t>
            </a:r>
            <a:r>
              <a:rPr lang="en-US" sz="7200" dirty="0" err="1" smtClean="0"/>
              <a:t>belum</a:t>
            </a:r>
            <a:r>
              <a:rPr lang="en-US" sz="7200" dirty="0" smtClean="0"/>
              <a:t> </a:t>
            </a:r>
            <a:r>
              <a:rPr lang="en-US" sz="7200" dirty="0" err="1" smtClean="0"/>
              <a:t>mempunyai</a:t>
            </a:r>
            <a:r>
              <a:rPr lang="en-US" sz="7200" dirty="0" smtClean="0"/>
              <a:t> </a:t>
            </a:r>
            <a:r>
              <a:rPr lang="en-US" sz="7200" dirty="0" err="1" smtClean="0"/>
              <a:t>arti</a:t>
            </a:r>
            <a:r>
              <a:rPr lang="en-US" sz="7200" dirty="0" smtClean="0"/>
              <a:t>.</a:t>
            </a:r>
          </a:p>
          <a:p>
            <a:pPr algn="just"/>
            <a:r>
              <a:rPr lang="en-US" sz="7200" b="1" dirty="0" smtClean="0"/>
              <a:t> </a:t>
            </a:r>
            <a:r>
              <a:rPr lang="en-US" sz="7200" dirty="0" err="1" smtClean="0"/>
              <a:t>Informasi</a:t>
            </a:r>
            <a:r>
              <a:rPr lang="en-US" sz="7200" dirty="0" smtClean="0"/>
              <a:t>        :</a:t>
            </a:r>
          </a:p>
          <a:p>
            <a:pPr marL="82296" indent="0" algn="just">
              <a:buNone/>
            </a:pPr>
            <a:r>
              <a:rPr lang="en-US" sz="7200" dirty="0" err="1" smtClean="0"/>
              <a:t>Hasil</a:t>
            </a:r>
            <a:r>
              <a:rPr lang="en-US" sz="7200" dirty="0" smtClean="0"/>
              <a:t> </a:t>
            </a:r>
            <a:r>
              <a:rPr lang="en-US" sz="7200" dirty="0" err="1" smtClean="0"/>
              <a:t>pengolahan</a:t>
            </a:r>
            <a:r>
              <a:rPr lang="en-US" sz="7200" dirty="0" smtClean="0"/>
              <a:t> data yang </a:t>
            </a:r>
            <a:r>
              <a:rPr lang="en-US" sz="7200" dirty="0" err="1" smtClean="0"/>
              <a:t>konkrit</a:t>
            </a:r>
            <a:r>
              <a:rPr lang="en-US" sz="7200" dirty="0" smtClean="0"/>
              <a:t> </a:t>
            </a:r>
            <a:r>
              <a:rPr lang="en-US" sz="7200" dirty="0" err="1" smtClean="0"/>
              <a:t>dan</a:t>
            </a:r>
            <a:r>
              <a:rPr lang="en-US" sz="7200" dirty="0" smtClean="0"/>
              <a:t> </a:t>
            </a:r>
            <a:r>
              <a:rPr lang="en-US" sz="7200" dirty="0" err="1" smtClean="0"/>
              <a:t>sudah</a:t>
            </a:r>
            <a:r>
              <a:rPr lang="en-US" sz="7200" dirty="0" smtClean="0"/>
              <a:t> </a:t>
            </a:r>
            <a:r>
              <a:rPr lang="en-US" sz="7200" dirty="0" err="1" smtClean="0"/>
              <a:t>mempunyai</a:t>
            </a:r>
            <a:r>
              <a:rPr lang="en-US" sz="7200" dirty="0" smtClean="0"/>
              <a:t> </a:t>
            </a:r>
            <a:r>
              <a:rPr lang="en-US" sz="7200" dirty="0" err="1" smtClean="0"/>
              <a:t>arti</a:t>
            </a:r>
            <a:r>
              <a:rPr lang="en-US" sz="7200" dirty="0" smtClean="0"/>
              <a:t> </a:t>
            </a:r>
            <a:r>
              <a:rPr lang="en-US" sz="7200" dirty="0" err="1" smtClean="0"/>
              <a:t>untuk</a:t>
            </a:r>
            <a:r>
              <a:rPr lang="en-US" sz="7200" dirty="0" smtClean="0"/>
              <a:t> </a:t>
            </a:r>
            <a:r>
              <a:rPr lang="en-US" sz="7200" dirty="0" err="1" smtClean="0"/>
              <a:t>mencapai</a:t>
            </a:r>
            <a:r>
              <a:rPr lang="en-US" sz="7200" dirty="0" smtClean="0"/>
              <a:t> </a:t>
            </a:r>
            <a:r>
              <a:rPr lang="en-US" sz="7200" dirty="0" err="1" smtClean="0"/>
              <a:t>suatu</a:t>
            </a:r>
            <a:r>
              <a:rPr lang="en-US" sz="7200" dirty="0" smtClean="0"/>
              <a:t> </a:t>
            </a:r>
            <a:r>
              <a:rPr lang="en-US" sz="7200" dirty="0" err="1" smtClean="0"/>
              <a:t>tujuan</a:t>
            </a:r>
            <a:r>
              <a:rPr lang="en-US" sz="7200" dirty="0" smtClean="0"/>
              <a:t> </a:t>
            </a:r>
            <a:r>
              <a:rPr lang="en-US" sz="7200" dirty="0" err="1" smtClean="0"/>
              <a:t>tertentu</a:t>
            </a:r>
            <a:r>
              <a:rPr lang="en-US" sz="7200" dirty="0" smtClean="0"/>
              <a:t>.</a:t>
            </a:r>
          </a:p>
          <a:p>
            <a:pPr algn="just"/>
            <a:r>
              <a:rPr lang="en-US" sz="7200" dirty="0" err="1" smtClean="0"/>
              <a:t>Tabel</a:t>
            </a:r>
            <a:r>
              <a:rPr lang="en-US" sz="7200" dirty="0" smtClean="0"/>
              <a:t>                :</a:t>
            </a:r>
          </a:p>
          <a:p>
            <a:pPr marL="82296" indent="0" algn="just">
              <a:buNone/>
            </a:pPr>
            <a:r>
              <a:rPr lang="en-US" sz="7200" dirty="0" smtClean="0"/>
              <a:t> </a:t>
            </a:r>
            <a:r>
              <a:rPr lang="en-US" sz="7200" dirty="0" err="1" smtClean="0"/>
              <a:t>Merupakan</a:t>
            </a:r>
            <a:r>
              <a:rPr lang="en-US" sz="7200" dirty="0" smtClean="0"/>
              <a:t> </a:t>
            </a:r>
            <a:r>
              <a:rPr lang="en-US" sz="7200" dirty="0" err="1" smtClean="0"/>
              <a:t>hal</a:t>
            </a:r>
            <a:r>
              <a:rPr lang="en-US" sz="7200" dirty="0" smtClean="0"/>
              <a:t> yang paling </a:t>
            </a:r>
            <a:r>
              <a:rPr lang="en-US" sz="7200" dirty="0" err="1" smtClean="0"/>
              <a:t>mendasar</a:t>
            </a:r>
            <a:r>
              <a:rPr lang="en-US" sz="7200" dirty="0" smtClean="0"/>
              <a:t> </a:t>
            </a:r>
            <a:r>
              <a:rPr lang="en-US" sz="7200" dirty="0" err="1" smtClean="0"/>
              <a:t>dalam</a:t>
            </a:r>
            <a:r>
              <a:rPr lang="en-US" sz="7200" dirty="0" smtClean="0"/>
              <a:t> </a:t>
            </a:r>
            <a:r>
              <a:rPr lang="en-US" sz="7200" dirty="0" err="1" smtClean="0"/>
              <a:t>hal</a:t>
            </a:r>
            <a:r>
              <a:rPr lang="en-US" sz="7200" dirty="0" smtClean="0"/>
              <a:t> </a:t>
            </a:r>
            <a:r>
              <a:rPr lang="en-US" sz="7200" dirty="0" err="1" smtClean="0"/>
              <a:t>penyimpanan</a:t>
            </a:r>
            <a:r>
              <a:rPr lang="en-US" sz="7200" dirty="0" smtClean="0"/>
              <a:t> data yang </a:t>
            </a:r>
            <a:r>
              <a:rPr lang="en-US" sz="7200" dirty="0" err="1" smtClean="0"/>
              <a:t>terdiri</a:t>
            </a:r>
            <a:r>
              <a:rPr lang="en-US" sz="7200" dirty="0" smtClean="0"/>
              <a:t> </a:t>
            </a:r>
            <a:r>
              <a:rPr lang="en-US" sz="7200" dirty="0" err="1" smtClean="0"/>
              <a:t>dari</a:t>
            </a:r>
            <a:r>
              <a:rPr lang="en-US" sz="7200" dirty="0" smtClean="0"/>
              <a:t> field </a:t>
            </a:r>
            <a:r>
              <a:rPr lang="en-US" sz="7200" dirty="0" err="1" smtClean="0"/>
              <a:t>dan</a:t>
            </a:r>
            <a:r>
              <a:rPr lang="en-US" sz="7200" dirty="0" smtClean="0"/>
              <a:t> record.</a:t>
            </a:r>
          </a:p>
          <a:p>
            <a:pPr algn="just"/>
            <a:r>
              <a:rPr lang="en-US" sz="7200" dirty="0" smtClean="0"/>
              <a:t>Field (</a:t>
            </a:r>
            <a:r>
              <a:rPr lang="en-US" sz="7200" dirty="0" err="1" smtClean="0"/>
              <a:t>kolom</a:t>
            </a:r>
            <a:r>
              <a:rPr lang="en-US" sz="7200" dirty="0" smtClean="0"/>
              <a:t>)</a:t>
            </a:r>
            <a:r>
              <a:rPr lang="en-US" sz="7200" b="1" dirty="0" smtClean="0"/>
              <a:t> </a:t>
            </a:r>
            <a:r>
              <a:rPr lang="en-US" sz="7200" dirty="0" smtClean="0"/>
              <a:t>: </a:t>
            </a:r>
          </a:p>
          <a:p>
            <a:pPr marL="82296" indent="0" algn="just">
              <a:buNone/>
            </a:pPr>
            <a:r>
              <a:rPr lang="en-US" sz="7200" dirty="0" err="1" smtClean="0"/>
              <a:t>Merupakan</a:t>
            </a:r>
            <a:r>
              <a:rPr lang="en-US" sz="7200" dirty="0" smtClean="0"/>
              <a:t> </a:t>
            </a:r>
            <a:r>
              <a:rPr lang="en-US" sz="7200" dirty="0" err="1" smtClean="0"/>
              <a:t>elemen</a:t>
            </a:r>
            <a:r>
              <a:rPr lang="en-US" sz="7200" dirty="0" smtClean="0"/>
              <a:t> </a:t>
            </a:r>
            <a:r>
              <a:rPr lang="en-US" sz="7200" dirty="0" err="1" smtClean="0"/>
              <a:t>dari</a:t>
            </a:r>
            <a:r>
              <a:rPr lang="en-US" sz="7200" dirty="0" smtClean="0"/>
              <a:t> </a:t>
            </a:r>
            <a:r>
              <a:rPr lang="en-US" sz="7200" dirty="0" err="1" smtClean="0"/>
              <a:t>tabel</a:t>
            </a:r>
            <a:r>
              <a:rPr lang="en-US" sz="7200" dirty="0" smtClean="0"/>
              <a:t> yang </a:t>
            </a:r>
            <a:r>
              <a:rPr lang="en-US" sz="7200" dirty="0" err="1" smtClean="0"/>
              <a:t>berisikan</a:t>
            </a:r>
            <a:r>
              <a:rPr lang="en-US" sz="7200" dirty="0" smtClean="0"/>
              <a:t> </a:t>
            </a:r>
            <a:r>
              <a:rPr lang="en-US" sz="7200" dirty="0" err="1" smtClean="0"/>
              <a:t>informasi</a:t>
            </a:r>
            <a:r>
              <a:rPr lang="en-US" sz="7200" dirty="0" smtClean="0"/>
              <a:t> </a:t>
            </a:r>
            <a:r>
              <a:rPr lang="en-US" sz="7200" dirty="0" err="1" smtClean="0"/>
              <a:t>tertentu</a:t>
            </a:r>
            <a:r>
              <a:rPr lang="en-US" sz="7200" dirty="0" smtClean="0"/>
              <a:t> yang </a:t>
            </a:r>
            <a:r>
              <a:rPr lang="en-US" sz="7200" dirty="0" err="1" smtClean="0"/>
              <a:t>spesifik</a:t>
            </a:r>
            <a:r>
              <a:rPr lang="en-US" sz="7200" dirty="0" smtClean="0"/>
              <a:t> </a:t>
            </a:r>
            <a:r>
              <a:rPr lang="en-US" sz="7200" dirty="0" err="1" smtClean="0"/>
              <a:t>tentang</a:t>
            </a:r>
            <a:r>
              <a:rPr lang="en-US" sz="7200" dirty="0" smtClean="0"/>
              <a:t> sub </a:t>
            </a:r>
            <a:r>
              <a:rPr lang="en-US" sz="7200" dirty="0" err="1" smtClean="0"/>
              <a:t>judul</a:t>
            </a:r>
            <a:r>
              <a:rPr lang="en-US" sz="7200" dirty="0" smtClean="0"/>
              <a:t> </a:t>
            </a:r>
            <a:r>
              <a:rPr lang="en-US" sz="7200" dirty="0" err="1" smtClean="0"/>
              <a:t>tabel</a:t>
            </a:r>
            <a:r>
              <a:rPr lang="en-US" sz="7200" dirty="0" smtClean="0"/>
              <a:t> </a:t>
            </a:r>
            <a:r>
              <a:rPr lang="en-US" sz="7200" dirty="0" err="1" smtClean="0"/>
              <a:t>pada</a:t>
            </a:r>
            <a:r>
              <a:rPr lang="en-US" sz="7200" dirty="0" smtClean="0"/>
              <a:t> </a:t>
            </a:r>
            <a:r>
              <a:rPr lang="en-US" sz="7200" dirty="0" err="1" smtClean="0"/>
              <a:t>sebuah</a:t>
            </a:r>
            <a:r>
              <a:rPr lang="en-US" sz="7200" dirty="0" smtClean="0"/>
              <a:t> item data. </a:t>
            </a:r>
            <a:r>
              <a:rPr lang="en-US" sz="7200" dirty="0" err="1" smtClean="0"/>
              <a:t>Syarat-syarat</a:t>
            </a:r>
            <a:r>
              <a:rPr lang="en-US" sz="7200" dirty="0" smtClean="0"/>
              <a:t> </a:t>
            </a:r>
            <a:r>
              <a:rPr lang="en-US" sz="7200" dirty="0" err="1" smtClean="0"/>
              <a:t>pembentukan</a:t>
            </a:r>
            <a:r>
              <a:rPr lang="en-US" sz="7200" dirty="0" smtClean="0"/>
              <a:t> Field Name </a:t>
            </a:r>
            <a:r>
              <a:rPr lang="en-US" sz="7200" dirty="0" err="1" smtClean="0"/>
              <a:t>pada</a:t>
            </a:r>
            <a:r>
              <a:rPr lang="en-US" sz="7200" dirty="0" smtClean="0"/>
              <a:t> </a:t>
            </a:r>
            <a:r>
              <a:rPr lang="en-US" sz="7200" dirty="0" err="1" smtClean="0"/>
              <a:t>tabel</a:t>
            </a:r>
            <a:r>
              <a:rPr lang="en-US" sz="7200" dirty="0" smtClean="0"/>
              <a:t>:</a:t>
            </a:r>
          </a:p>
          <a:p>
            <a:pPr marL="0" indent="0" algn="just">
              <a:buFont typeface="Wingdings 2"/>
              <a:buNone/>
            </a:pPr>
            <a:r>
              <a:rPr lang="en-US" sz="7200" dirty="0" smtClean="0"/>
              <a:t>   ·  </a:t>
            </a:r>
            <a:r>
              <a:rPr lang="en-US" sz="7200" dirty="0" err="1" smtClean="0"/>
              <a:t>Harus</a:t>
            </a:r>
            <a:r>
              <a:rPr lang="en-US" sz="7200" dirty="0" smtClean="0"/>
              <a:t> </a:t>
            </a:r>
            <a:r>
              <a:rPr lang="en-US" sz="7200" dirty="0" err="1" smtClean="0"/>
              <a:t>Unik</a:t>
            </a:r>
            <a:r>
              <a:rPr lang="en-US" sz="7200" dirty="0" smtClean="0"/>
              <a:t> </a:t>
            </a:r>
            <a:r>
              <a:rPr lang="en-US" sz="7200" dirty="0" err="1" smtClean="0"/>
              <a:t>atau</a:t>
            </a:r>
            <a:r>
              <a:rPr lang="en-US" sz="7200" dirty="0" smtClean="0"/>
              <a:t> </a:t>
            </a:r>
            <a:r>
              <a:rPr lang="en-US" sz="7200" dirty="0" err="1" smtClean="0"/>
              <a:t>Spesifik</a:t>
            </a:r>
            <a:endParaRPr lang="en-US" sz="7200" dirty="0" smtClean="0"/>
          </a:p>
          <a:p>
            <a:pPr marL="0" indent="0" algn="just">
              <a:buFont typeface="Wingdings 2"/>
              <a:buNone/>
            </a:pPr>
            <a:r>
              <a:rPr lang="en-US" sz="7200" dirty="0" smtClean="0"/>
              <a:t>   ·  </a:t>
            </a:r>
            <a:r>
              <a:rPr lang="en-US" sz="7200" dirty="0" err="1" smtClean="0"/>
              <a:t>Boleh</a:t>
            </a:r>
            <a:r>
              <a:rPr lang="en-US" sz="7200" dirty="0" smtClean="0"/>
              <a:t> </a:t>
            </a:r>
            <a:r>
              <a:rPr lang="en-US" sz="7200" dirty="0" err="1" smtClean="0"/>
              <a:t>disingkat</a:t>
            </a:r>
            <a:endParaRPr lang="en-US" sz="7200" dirty="0" smtClean="0"/>
          </a:p>
          <a:p>
            <a:pPr marL="0" indent="0" algn="just">
              <a:buFont typeface="Wingdings 2"/>
              <a:buNone/>
            </a:pPr>
            <a:r>
              <a:rPr lang="en-US" sz="7200" dirty="0" smtClean="0"/>
              <a:t>   ·  </a:t>
            </a:r>
            <a:r>
              <a:rPr lang="en-US" sz="7200" dirty="0" err="1" smtClean="0"/>
              <a:t>Pemisah</a:t>
            </a:r>
            <a:r>
              <a:rPr lang="en-US" sz="7200" dirty="0" smtClean="0"/>
              <a:t> </a:t>
            </a:r>
            <a:r>
              <a:rPr lang="en-US" sz="7200" dirty="0" err="1" smtClean="0"/>
              <a:t>sebagai</a:t>
            </a:r>
            <a:r>
              <a:rPr lang="en-US" sz="7200" dirty="0" smtClean="0"/>
              <a:t> </a:t>
            </a:r>
            <a:r>
              <a:rPr lang="en-US" sz="7200" dirty="0" err="1" smtClean="0"/>
              <a:t>pengganti</a:t>
            </a:r>
            <a:r>
              <a:rPr lang="en-US" sz="7200" dirty="0" smtClean="0"/>
              <a:t> </a:t>
            </a:r>
            <a:r>
              <a:rPr lang="en-US" sz="7200" dirty="0" err="1" smtClean="0"/>
              <a:t>spasi</a:t>
            </a:r>
            <a:r>
              <a:rPr lang="en-US" sz="7200" dirty="0" smtClean="0"/>
              <a:t> </a:t>
            </a:r>
            <a:r>
              <a:rPr lang="en-US" sz="7200" dirty="0" err="1" smtClean="0"/>
              <a:t>dalam</a:t>
            </a:r>
            <a:r>
              <a:rPr lang="en-US" sz="7200" dirty="0" smtClean="0"/>
              <a:t> </a:t>
            </a:r>
            <a:r>
              <a:rPr lang="en-US" sz="7200" dirty="0" err="1" smtClean="0"/>
              <a:t>pembentuk</a:t>
            </a:r>
            <a:r>
              <a:rPr lang="en-US" sz="7200" dirty="0" smtClean="0"/>
              <a:t> field </a:t>
            </a:r>
            <a:r>
              <a:rPr lang="en-US" sz="7200" dirty="0" err="1" smtClean="0"/>
              <a:t>adalah</a:t>
            </a:r>
            <a:r>
              <a:rPr lang="en-US" sz="7200" dirty="0" smtClean="0"/>
              <a:t> </a:t>
            </a:r>
            <a:r>
              <a:rPr lang="en-US" sz="7200" dirty="0" err="1" smtClean="0"/>
              <a:t>tanda</a:t>
            </a:r>
            <a:r>
              <a:rPr lang="en-US" sz="7200" dirty="0" smtClean="0"/>
              <a:t> </a:t>
            </a:r>
            <a:r>
              <a:rPr lang="en-US" sz="7200" dirty="0" err="1" smtClean="0"/>
              <a:t>lambang</a:t>
            </a:r>
            <a:r>
              <a:rPr lang="en-US" sz="7200" dirty="0" smtClean="0"/>
              <a:t> "_"      </a:t>
            </a:r>
            <a:r>
              <a:rPr lang="en-US" sz="7200" dirty="0" err="1" smtClean="0"/>
              <a:t>Contoh</a:t>
            </a:r>
            <a:r>
              <a:rPr lang="en-US" sz="7200" dirty="0" smtClean="0"/>
              <a:t>: </a:t>
            </a:r>
            <a:r>
              <a:rPr lang="en-US" sz="7200" dirty="0" err="1" smtClean="0"/>
              <a:t>Kode</a:t>
            </a:r>
            <a:r>
              <a:rPr lang="en-US" sz="7200" dirty="0" smtClean="0"/>
              <a:t> </a:t>
            </a:r>
            <a:r>
              <a:rPr lang="en-US" sz="7200" dirty="0" err="1" smtClean="0"/>
              <a:t>Barang</a:t>
            </a:r>
            <a:r>
              <a:rPr lang="en-US" sz="7200" dirty="0" smtClean="0"/>
              <a:t> </a:t>
            </a:r>
            <a:r>
              <a:rPr lang="en-US" sz="7200" dirty="0" err="1" smtClean="0"/>
              <a:t>menjadi</a:t>
            </a:r>
            <a:r>
              <a:rPr lang="en-US" sz="7200" dirty="0" smtClean="0"/>
              <a:t> </a:t>
            </a:r>
            <a:r>
              <a:rPr lang="en-US" sz="7200" dirty="0" err="1" smtClean="0"/>
              <a:t>KdBarang</a:t>
            </a:r>
            <a:r>
              <a:rPr lang="en-US" sz="7200" dirty="0" smtClean="0"/>
              <a:t>, </a:t>
            </a:r>
            <a:r>
              <a:rPr lang="en-US" sz="7200" dirty="0" err="1" smtClean="0"/>
              <a:t>KodeBrg</a:t>
            </a:r>
            <a:r>
              <a:rPr lang="en-US" sz="7200" dirty="0" smtClean="0"/>
              <a:t>, </a:t>
            </a:r>
            <a:r>
              <a:rPr lang="en-US" sz="7200" dirty="0" err="1" smtClean="0"/>
              <a:t>Kd_Brg</a:t>
            </a:r>
            <a:r>
              <a:rPr lang="en-US" sz="7200" dirty="0" smtClean="0"/>
              <a:t>, </a:t>
            </a:r>
            <a:r>
              <a:rPr lang="en-US" sz="7200" dirty="0" err="1" smtClean="0"/>
              <a:t>Kd_Barang</a:t>
            </a:r>
            <a:r>
              <a:rPr lang="en-US" sz="7200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74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381001" y="1186249"/>
            <a:ext cx="8229600" cy="4604952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Font typeface="Wingdings 2"/>
              <a:buNone/>
            </a:pPr>
            <a:r>
              <a:rPr lang="en-US" sz="2400" dirty="0" err="1" smtClean="0"/>
              <a:t>Keuntungan</a:t>
            </a:r>
            <a:r>
              <a:rPr lang="en-US" sz="2400" dirty="0" smtClean="0"/>
              <a:t> Basis Data :</a:t>
            </a:r>
          </a:p>
          <a:p>
            <a:pPr marL="0" indent="0" algn="just">
              <a:buFont typeface="Wingdings 2"/>
              <a:buNone/>
            </a:pPr>
            <a:endParaRPr lang="en-US" sz="2400" dirty="0" smtClean="0"/>
          </a:p>
          <a:p>
            <a:pPr algn="just"/>
            <a:r>
              <a:rPr lang="en-US" sz="2400" dirty="0" err="1" smtClean="0"/>
              <a:t>Mengurangi</a:t>
            </a:r>
            <a:r>
              <a:rPr lang="en-US" sz="2400" dirty="0" smtClean="0"/>
              <a:t> </a:t>
            </a:r>
            <a:r>
              <a:rPr lang="en-US" sz="2400" dirty="0" err="1" smtClean="0"/>
              <a:t>duplikasi</a:t>
            </a:r>
            <a:r>
              <a:rPr lang="en-US" sz="2400" dirty="0" smtClean="0"/>
              <a:t> data</a:t>
            </a:r>
          </a:p>
          <a:p>
            <a:pPr algn="just"/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integritas</a:t>
            </a:r>
            <a:r>
              <a:rPr lang="en-US" sz="2400" dirty="0" smtClean="0"/>
              <a:t> data</a:t>
            </a:r>
          </a:p>
          <a:p>
            <a:pPr algn="just"/>
            <a:r>
              <a:rPr lang="en-US" sz="2400" dirty="0" err="1" smtClean="0"/>
              <a:t>Memelihara</a:t>
            </a:r>
            <a:r>
              <a:rPr lang="en-US" sz="2400" dirty="0" smtClean="0"/>
              <a:t> </a:t>
            </a:r>
            <a:r>
              <a:rPr lang="en-US" sz="2400" dirty="0" err="1" smtClean="0"/>
              <a:t>independensi</a:t>
            </a:r>
            <a:r>
              <a:rPr lang="en-US" sz="2400" dirty="0" smtClean="0"/>
              <a:t> data</a:t>
            </a:r>
          </a:p>
          <a:p>
            <a:pPr algn="just"/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keamanan</a:t>
            </a:r>
            <a:r>
              <a:rPr lang="en-US" sz="2400" dirty="0" smtClean="0"/>
              <a:t> data</a:t>
            </a:r>
          </a:p>
          <a:p>
            <a:pPr algn="just"/>
            <a:r>
              <a:rPr lang="en-US" sz="2400" dirty="0" err="1" smtClean="0"/>
              <a:t>Memelihara</a:t>
            </a:r>
            <a:r>
              <a:rPr lang="en-US" sz="2400" dirty="0" smtClean="0"/>
              <a:t> </a:t>
            </a:r>
            <a:r>
              <a:rPr lang="en-US" sz="2400" dirty="0" err="1" smtClean="0"/>
              <a:t>konsistensi</a:t>
            </a:r>
            <a:r>
              <a:rPr lang="en-US" sz="2400" dirty="0" smtClean="0"/>
              <a:t> data</a:t>
            </a:r>
          </a:p>
          <a:p>
            <a:pPr algn="just"/>
            <a:r>
              <a:rPr lang="en-US" sz="2400" dirty="0" err="1" smtClean="0"/>
              <a:t>Manipulasi</a:t>
            </a:r>
            <a:r>
              <a:rPr lang="en-US" sz="2400" dirty="0" smtClean="0"/>
              <a:t> data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canggih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di </a:t>
            </a:r>
            <a:r>
              <a:rPr lang="en-US" sz="2400" dirty="0" err="1" smtClean="0"/>
              <a:t>akses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74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676400"/>
            <a:ext cx="8153400" cy="42672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09600" indent="-609600">
              <a:buFont typeface="Wingdings 2"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57200" y="1884868"/>
            <a:ext cx="8153400" cy="4368006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fontAlgn="base">
              <a:buNone/>
            </a:pPr>
            <a:r>
              <a:rPr lang="en-US" sz="2600" dirty="0"/>
              <a:t>A. </a:t>
            </a:r>
            <a:r>
              <a:rPr lang="en-US" sz="2600" dirty="0" err="1"/>
              <a:t>sistem</a:t>
            </a:r>
            <a:r>
              <a:rPr lang="en-US" sz="2600" dirty="0"/>
              <a:t> basis data</a:t>
            </a:r>
          </a:p>
          <a:p>
            <a:pPr marL="0" indent="0" algn="just" fontAlgn="base">
              <a:buNone/>
            </a:pPr>
            <a:r>
              <a:rPr lang="en-US" sz="2600" dirty="0"/>
              <a:t>B</a:t>
            </a:r>
            <a:r>
              <a:rPr lang="en-US" sz="2600" dirty="0" smtClean="0"/>
              <a:t>asis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diartikan</a:t>
            </a:r>
            <a:r>
              <a:rPr lang="en-US" sz="2600" dirty="0"/>
              <a:t> </a:t>
            </a:r>
            <a:r>
              <a:rPr lang="en-US" sz="2600" dirty="0" err="1"/>
              <a:t>sebagai</a:t>
            </a:r>
            <a:r>
              <a:rPr lang="en-US" sz="2600" dirty="0"/>
              <a:t> </a:t>
            </a:r>
            <a:r>
              <a:rPr lang="en-US" sz="2600" dirty="0" err="1"/>
              <a:t>markas</a:t>
            </a:r>
            <a:r>
              <a:rPr lang="en-US" sz="2600" dirty="0"/>
              <a:t>, </a:t>
            </a:r>
            <a:r>
              <a:rPr lang="en-US" sz="2600" dirty="0" err="1"/>
              <a:t>gudang</a:t>
            </a:r>
            <a:r>
              <a:rPr lang="en-US" sz="2600" dirty="0"/>
              <a:t>, </a:t>
            </a:r>
            <a:r>
              <a:rPr lang="en-US" sz="2600" dirty="0" err="1"/>
              <a:t>tempat</a:t>
            </a:r>
            <a:r>
              <a:rPr lang="en-US" sz="2600" dirty="0"/>
              <a:t> </a:t>
            </a:r>
            <a:r>
              <a:rPr lang="en-US" sz="2600" dirty="0" err="1"/>
              <a:t>bersarang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berkumpul</a:t>
            </a:r>
            <a:r>
              <a:rPr lang="en-US" sz="2600" dirty="0"/>
              <a:t> </a:t>
            </a:r>
            <a:r>
              <a:rPr lang="en-US" sz="2600" dirty="0" err="1"/>
              <a:t>baik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manusia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hewan</a:t>
            </a:r>
            <a:r>
              <a:rPr lang="en-US" sz="2600" dirty="0"/>
              <a:t>. </a:t>
            </a:r>
            <a:r>
              <a:rPr lang="en-US" sz="2600" dirty="0" err="1"/>
              <a:t>sedangkan</a:t>
            </a:r>
            <a:r>
              <a:rPr lang="en-US" sz="2600" dirty="0"/>
              <a:t> data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perwujutan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fakta</a:t>
            </a:r>
            <a:r>
              <a:rPr lang="en-US" sz="2600" dirty="0"/>
              <a:t> </a:t>
            </a:r>
            <a:r>
              <a:rPr lang="en-US" sz="2600" dirty="0" err="1"/>
              <a:t>dunia</a:t>
            </a:r>
            <a:r>
              <a:rPr lang="en-US" sz="2600" dirty="0"/>
              <a:t> </a:t>
            </a:r>
            <a:r>
              <a:rPr lang="en-US" sz="2600" dirty="0" err="1"/>
              <a:t>nyata</a:t>
            </a:r>
            <a:r>
              <a:rPr lang="en-US" sz="2600" dirty="0"/>
              <a:t> yang </a:t>
            </a:r>
            <a:r>
              <a:rPr lang="en-US" sz="2600" dirty="0" err="1"/>
              <a:t>mewakilli</a:t>
            </a:r>
            <a:r>
              <a:rPr lang="en-US" sz="2600" dirty="0"/>
              <a:t> </a:t>
            </a:r>
            <a:r>
              <a:rPr lang="en-US" sz="2600" dirty="0" err="1"/>
              <a:t>suatu</a:t>
            </a:r>
            <a:r>
              <a:rPr lang="en-US" sz="2600" dirty="0"/>
              <a:t> </a:t>
            </a:r>
            <a:r>
              <a:rPr lang="en-US" sz="2600" dirty="0" err="1"/>
              <a:t>objek</a:t>
            </a:r>
            <a:r>
              <a:rPr lang="en-US" sz="2600" dirty="0"/>
              <a:t> </a:t>
            </a:r>
            <a:r>
              <a:rPr lang="en-US" sz="2600" dirty="0" err="1"/>
              <a:t>seperti</a:t>
            </a:r>
            <a:r>
              <a:rPr lang="en-US" sz="2600" dirty="0"/>
              <a:t> </a:t>
            </a:r>
            <a:r>
              <a:rPr lang="en-US" sz="2600" dirty="0" err="1"/>
              <a:t>manusia</a:t>
            </a:r>
            <a:r>
              <a:rPr lang="en-US" sz="2600" dirty="0"/>
              <a:t>, </a:t>
            </a:r>
            <a:r>
              <a:rPr lang="en-US" sz="2600" dirty="0" err="1"/>
              <a:t>barang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hewan</a:t>
            </a:r>
            <a:r>
              <a:rPr lang="en-US" sz="2600" dirty="0"/>
              <a:t>. basis data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kumpulan</a:t>
            </a:r>
            <a:r>
              <a:rPr lang="en-US" sz="2600" dirty="0"/>
              <a:t> data yang </a:t>
            </a:r>
            <a:r>
              <a:rPr lang="en-US" sz="2600" dirty="0" err="1"/>
              <a:t>saling</a:t>
            </a:r>
            <a:r>
              <a:rPr lang="en-US" sz="2600" dirty="0"/>
              <a:t> </a:t>
            </a:r>
            <a:r>
              <a:rPr lang="en-US" sz="2600" dirty="0" err="1"/>
              <a:t>berhubungan</a:t>
            </a:r>
            <a:r>
              <a:rPr lang="en-US" sz="2600" dirty="0"/>
              <a:t> yang </a:t>
            </a:r>
            <a:r>
              <a:rPr lang="en-US" sz="2600" dirty="0" err="1"/>
              <a:t>disimpan</a:t>
            </a:r>
            <a:r>
              <a:rPr lang="en-US" sz="2600" dirty="0"/>
              <a:t>/ </a:t>
            </a:r>
            <a:r>
              <a:rPr lang="en-US" sz="2600" dirty="0" err="1"/>
              <a:t>diorganisasi</a:t>
            </a:r>
            <a:r>
              <a:rPr lang="en-US" sz="2600" dirty="0"/>
              <a:t> </a:t>
            </a:r>
            <a:r>
              <a:rPr lang="en-US" sz="2600" dirty="0" err="1"/>
              <a:t>secara</a:t>
            </a:r>
            <a:r>
              <a:rPr lang="en-US" sz="2600" dirty="0"/>
              <a:t> </a:t>
            </a:r>
            <a:r>
              <a:rPr lang="en-US" sz="2600" dirty="0" err="1"/>
              <a:t>bersama</a:t>
            </a:r>
            <a:r>
              <a:rPr lang="en-US" sz="2600" dirty="0"/>
              <a:t>,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bentuk</a:t>
            </a:r>
            <a:r>
              <a:rPr lang="en-US" sz="2600" dirty="0"/>
              <a:t> </a:t>
            </a:r>
            <a:r>
              <a:rPr lang="en-US" sz="2600" dirty="0" err="1"/>
              <a:t>sedemikian</a:t>
            </a:r>
            <a:r>
              <a:rPr lang="en-US" sz="2600" dirty="0"/>
              <a:t> </a:t>
            </a:r>
            <a:r>
              <a:rPr lang="en-US" sz="2600" dirty="0" err="1"/>
              <a:t>rupa</a:t>
            </a:r>
            <a:r>
              <a:rPr lang="en-US" sz="2600" dirty="0"/>
              <a:t>,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tampa</a:t>
            </a:r>
            <a:r>
              <a:rPr lang="en-US" sz="2600" dirty="0"/>
              <a:t> </a:t>
            </a:r>
            <a:r>
              <a:rPr lang="en-US" sz="2600" dirty="0" err="1"/>
              <a:t>redudansi</a:t>
            </a:r>
            <a:r>
              <a:rPr lang="en-US" sz="2600" dirty="0"/>
              <a:t> yang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perlu</a:t>
            </a:r>
            <a:r>
              <a:rPr lang="en-US" sz="2600" dirty="0"/>
              <a:t> </a:t>
            </a:r>
            <a:r>
              <a:rPr lang="en-US" sz="2600" dirty="0" err="1"/>
              <a:t>supaya</a:t>
            </a:r>
            <a:r>
              <a:rPr lang="en-US" sz="2600" dirty="0"/>
              <a:t>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dimanfatkan</a:t>
            </a:r>
            <a:r>
              <a:rPr lang="en-US" sz="2600" dirty="0"/>
              <a:t> </a:t>
            </a:r>
            <a:r>
              <a:rPr lang="en-US" sz="2600" dirty="0" err="1"/>
              <a:t>kembali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cepat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mudah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memenuhi</a:t>
            </a:r>
            <a:r>
              <a:rPr lang="en-US" sz="2600" dirty="0"/>
              <a:t> </a:t>
            </a:r>
            <a:r>
              <a:rPr lang="en-US" sz="2600" dirty="0" err="1"/>
              <a:t>berbagai</a:t>
            </a:r>
            <a:r>
              <a:rPr lang="en-US" sz="2600" dirty="0"/>
              <a:t> </a:t>
            </a:r>
            <a:r>
              <a:rPr lang="en-US" sz="2600" dirty="0" err="1"/>
              <a:t>kebutuan</a:t>
            </a:r>
            <a:endParaRPr lang="en-US" sz="2600" dirty="0"/>
          </a:p>
          <a:p>
            <a:endParaRPr lang="en-US" sz="2600" dirty="0"/>
          </a:p>
          <a:p>
            <a:pPr marL="609600" indent="-609600">
              <a:buFont typeface="Wingdings 2"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Title 5"/>
          <p:cNvSpPr txBox="1">
            <a:spLocks/>
          </p:cNvSpPr>
          <p:nvPr/>
        </p:nvSpPr>
        <p:spPr>
          <a:xfrm>
            <a:off x="304800" y="685800"/>
            <a:ext cx="8686800" cy="9144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spcBef>
                <a:spcPct val="50000"/>
              </a:spcBef>
            </a:pP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itle 5"/>
          <p:cNvSpPr txBox="1">
            <a:spLocks/>
          </p:cNvSpPr>
          <p:nvPr/>
        </p:nvSpPr>
        <p:spPr>
          <a:xfrm>
            <a:off x="457200" y="838200"/>
            <a:ext cx="8686800" cy="9144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spcBef>
                <a:spcPct val="50000"/>
              </a:spcBef>
            </a:pPr>
            <a:r>
              <a:rPr lang="en-US" sz="2800" dirty="0" err="1"/>
              <a:t>Penjelasan</a:t>
            </a:r>
            <a:r>
              <a:rPr lang="en-US" sz="2800" dirty="0"/>
              <a:t> </a:t>
            </a:r>
            <a:r>
              <a:rPr lang="en-US" sz="2800" dirty="0" err="1"/>
              <a:t>arsitektur</a:t>
            </a:r>
            <a:r>
              <a:rPr lang="en-US" sz="2800" dirty="0"/>
              <a:t> system basis data</a:t>
            </a:r>
            <a:endParaRPr lang="en-US" sz="2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64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381001" y="1186249"/>
            <a:ext cx="8229600" cy="4604952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81002" y="1129100"/>
            <a:ext cx="8229598" cy="491335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Font typeface="Wingdings 2"/>
              <a:buNone/>
            </a:pPr>
            <a:r>
              <a:rPr lang="en-US" sz="2400" dirty="0" err="1" smtClean="0"/>
              <a:t>Kekurangan</a:t>
            </a:r>
            <a:r>
              <a:rPr lang="en-US" sz="2400" dirty="0" smtClean="0"/>
              <a:t> Basis Data:</a:t>
            </a:r>
          </a:p>
          <a:p>
            <a:pPr marL="0" indent="0" algn="just">
              <a:buFont typeface="Wingdings 2"/>
              <a:buNone/>
            </a:pPr>
            <a:endParaRPr lang="en-US" sz="2400" b="1" dirty="0" smtClean="0"/>
          </a:p>
          <a:p>
            <a:pPr algn="just"/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rumit</a:t>
            </a:r>
            <a:r>
              <a:rPr lang="en-US" sz="2400" dirty="0" smtClean="0"/>
              <a:t>, </a:t>
            </a:r>
            <a:r>
              <a:rPr lang="en-US" sz="2400" dirty="0" err="1" smtClean="0"/>
              <a:t>jadi</a:t>
            </a:r>
            <a:r>
              <a:rPr lang="en-US" sz="2400" dirty="0" smtClean="0"/>
              <a:t> </a:t>
            </a:r>
            <a:r>
              <a:rPr lang="en-US" sz="2400" dirty="0" err="1" smtClean="0"/>
              <a:t>memerlukan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tenaga</a:t>
            </a:r>
            <a:r>
              <a:rPr lang="en-US" sz="2400" dirty="0" smtClean="0"/>
              <a:t> </a:t>
            </a:r>
            <a:r>
              <a:rPr lang="en-US" sz="2400" dirty="0" err="1" smtClean="0"/>
              <a:t>ahli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disain</a:t>
            </a:r>
            <a:r>
              <a:rPr lang="en-US" sz="2400" dirty="0" smtClean="0"/>
              <a:t>, program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implementasi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mahal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akses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benar</a:t>
            </a:r>
            <a:r>
              <a:rPr lang="en-US" sz="2400" dirty="0" smtClean="0"/>
              <a:t>, </a:t>
            </a:r>
            <a:r>
              <a:rPr lang="en-US" sz="2400" dirty="0" err="1" smtClean="0"/>
              <a:t>kerusakan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data di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terpusat</a:t>
            </a:r>
            <a:r>
              <a:rPr lang="en-US" sz="2400" dirty="0" smtClean="0"/>
              <a:t>, </a:t>
            </a:r>
            <a:r>
              <a:rPr lang="en-US" sz="2400" dirty="0" err="1" smtClean="0"/>
              <a:t>kerusakan</a:t>
            </a:r>
            <a:r>
              <a:rPr lang="en-US" sz="2400" dirty="0" smtClean="0"/>
              <a:t> software </a:t>
            </a:r>
            <a:r>
              <a:rPr lang="en-US" sz="2400" dirty="0" err="1" smtClean="0"/>
              <a:t>dan</a:t>
            </a:r>
            <a:r>
              <a:rPr lang="en-US" sz="2400" dirty="0" smtClean="0"/>
              <a:t> hardware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endParaRPr lang="en-US" sz="2400" dirty="0" smtClean="0"/>
          </a:p>
          <a:p>
            <a:pPr algn="just"/>
            <a:r>
              <a:rPr lang="en-US" sz="2400" dirty="0" smtClean="0"/>
              <a:t>Proses </a:t>
            </a:r>
            <a:r>
              <a:rPr lang="en-US" sz="2400" dirty="0" err="1" smtClean="0"/>
              <a:t>pemeliharaan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memakan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ukurannya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besar</a:t>
            </a:r>
            <a:endParaRPr lang="en-US" sz="2400" dirty="0" smtClean="0"/>
          </a:p>
          <a:p>
            <a:pPr algn="just"/>
            <a:r>
              <a:rPr lang="en-US" sz="2400" dirty="0" smtClean="0"/>
              <a:t>Proses back up data </a:t>
            </a:r>
            <a:r>
              <a:rPr lang="en-US" sz="2400" dirty="0" err="1" smtClean="0"/>
              <a:t>memakan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endParaRPr lang="en-US" sz="2400" dirty="0" smtClean="0"/>
          </a:p>
          <a:p>
            <a:pPr marL="0" indent="0">
              <a:buFont typeface="Wingdings 2"/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46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95312" y="1130255"/>
            <a:ext cx="792480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sz="4000" dirty="0" err="1" smtClean="0"/>
              <a:t>Terima</a:t>
            </a:r>
            <a:r>
              <a:rPr lang="en-US" sz="4000" dirty="0" smtClean="0"/>
              <a:t> </a:t>
            </a:r>
            <a:r>
              <a:rPr lang="en-US" sz="4000" dirty="0" err="1" smtClean="0"/>
              <a:t>Kasih</a:t>
            </a:r>
            <a:r>
              <a:rPr lang="en-US" sz="4000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676400"/>
            <a:ext cx="8153400" cy="42672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09600" indent="-609600">
              <a:buFont typeface="Wingdings 2"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990600"/>
            <a:ext cx="8153400" cy="526227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 fontAlgn="base">
              <a:buNone/>
            </a:pPr>
            <a:r>
              <a:rPr lang="en-US" sz="2400" dirty="0"/>
              <a:t>B. database </a:t>
            </a:r>
            <a:r>
              <a:rPr lang="en-US" sz="2400" dirty="0" err="1"/>
              <a:t>menagement</a:t>
            </a:r>
            <a:r>
              <a:rPr lang="en-US" sz="2400" dirty="0"/>
              <a:t> system (DBMS)</a:t>
            </a:r>
          </a:p>
          <a:p>
            <a:pPr marL="0" indent="0" algn="just" fontAlgn="base">
              <a:buNone/>
            </a:pPr>
            <a:r>
              <a:rPr lang="en-US" sz="2400" dirty="0"/>
              <a:t>DBMS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perangkat</a:t>
            </a:r>
            <a:r>
              <a:rPr lang="en-US" sz="2400" dirty="0"/>
              <a:t> </a:t>
            </a:r>
            <a:r>
              <a:rPr lang="en-US" sz="2400" dirty="0" err="1"/>
              <a:t>lunak</a:t>
            </a:r>
            <a:r>
              <a:rPr lang="en-US" sz="2400" dirty="0"/>
              <a:t> yang </a:t>
            </a:r>
            <a:r>
              <a:rPr lang="en-US" sz="2400" dirty="0" err="1"/>
              <a:t>dibuat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utilisasi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mengelola</a:t>
            </a:r>
            <a:r>
              <a:rPr lang="en-US" sz="2400" dirty="0"/>
              <a:t> </a:t>
            </a:r>
            <a:r>
              <a:rPr lang="en-US" sz="2400" dirty="0" err="1"/>
              <a:t>koleksi</a:t>
            </a:r>
            <a:r>
              <a:rPr lang="en-US" sz="2400" dirty="0"/>
              <a:t> data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/>
              <a:t>jumlah</a:t>
            </a:r>
            <a:r>
              <a:rPr lang="en-US" sz="2400" dirty="0"/>
              <a:t>  </a:t>
            </a:r>
            <a:r>
              <a:rPr lang="en-US" sz="2400" dirty="0" err="1"/>
              <a:t>besar</a:t>
            </a:r>
            <a:r>
              <a:rPr lang="en-US" sz="2400" dirty="0"/>
              <a:t>. DBMS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dirancang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manipulasi</a:t>
            </a:r>
            <a:r>
              <a:rPr lang="en-US" sz="2400" dirty="0"/>
              <a:t> data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mudah</a:t>
            </a:r>
            <a:r>
              <a:rPr lang="en-US" sz="2400" dirty="0"/>
              <a:t>.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err="1"/>
              <a:t>berapa</a:t>
            </a:r>
            <a:r>
              <a:rPr lang="en-US" sz="2400" dirty="0"/>
              <a:t> </a:t>
            </a:r>
            <a:r>
              <a:rPr lang="en-US" sz="2400" dirty="0" err="1"/>
              <a:t>contoh</a:t>
            </a:r>
            <a:r>
              <a:rPr lang="en-US" sz="2400" dirty="0"/>
              <a:t> DBMS</a:t>
            </a:r>
          </a:p>
          <a:p>
            <a:pPr lvl="0" fontAlgn="base"/>
            <a:r>
              <a:rPr lang="en-US" sz="2400" dirty="0" err="1"/>
              <a:t>postgre</a:t>
            </a:r>
            <a:r>
              <a:rPr lang="en-US" sz="2400" dirty="0"/>
              <a:t> SQL</a:t>
            </a:r>
          </a:p>
          <a:p>
            <a:pPr lvl="0" fontAlgn="base"/>
            <a:r>
              <a:rPr lang="en-US" sz="2400" dirty="0"/>
              <a:t>MySQL</a:t>
            </a:r>
          </a:p>
          <a:p>
            <a:pPr lvl="0" fontAlgn="base"/>
            <a:r>
              <a:rPr lang="en-US" sz="2400" dirty="0"/>
              <a:t>DB2</a:t>
            </a:r>
          </a:p>
          <a:p>
            <a:pPr lvl="0" fontAlgn="base"/>
            <a:r>
              <a:rPr lang="en-US" sz="2400" dirty="0"/>
              <a:t>Oracle</a:t>
            </a:r>
          </a:p>
          <a:p>
            <a:pPr lvl="0" fontAlgn="base"/>
            <a:r>
              <a:rPr lang="en-US" sz="2400" dirty="0"/>
              <a:t>SQL server</a:t>
            </a:r>
          </a:p>
          <a:p>
            <a:endParaRPr lang="en-US" sz="2400" dirty="0"/>
          </a:p>
          <a:p>
            <a:pPr marL="609600" indent="-609600">
              <a:buFont typeface="Wingdings 2"/>
              <a:buNone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08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676400"/>
            <a:ext cx="8153400" cy="42672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09600" indent="-609600">
              <a:buFont typeface="Wingdings 2"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990600"/>
            <a:ext cx="8153400" cy="5262274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 fontAlgn="base">
              <a:buNone/>
            </a:pPr>
            <a:r>
              <a:rPr lang="en-US" sz="4400" dirty="0"/>
              <a:t>C. </a:t>
            </a:r>
            <a:r>
              <a:rPr lang="en-US" sz="4400" dirty="0" err="1"/>
              <a:t>Arsitektur</a:t>
            </a:r>
            <a:r>
              <a:rPr lang="en-US" sz="4400" dirty="0"/>
              <a:t> </a:t>
            </a:r>
            <a:r>
              <a:rPr lang="en-US" sz="4400" dirty="0" err="1"/>
              <a:t>Sistem</a:t>
            </a:r>
            <a:r>
              <a:rPr lang="en-US" sz="4400" dirty="0"/>
              <a:t> Basis</a:t>
            </a:r>
          </a:p>
          <a:p>
            <a:pPr marL="0" indent="0" algn="just" fontAlgn="base">
              <a:buNone/>
            </a:pPr>
            <a:r>
              <a:rPr lang="en-US" sz="4400" dirty="0"/>
              <a:t>Data </a:t>
            </a:r>
            <a:r>
              <a:rPr lang="en-US" sz="4400" dirty="0" err="1"/>
              <a:t>merupakan</a:t>
            </a:r>
            <a:r>
              <a:rPr lang="en-US" sz="4400" dirty="0"/>
              <a:t> </a:t>
            </a:r>
            <a:r>
              <a:rPr lang="en-US" sz="4400" dirty="0" err="1"/>
              <a:t>suatu</a:t>
            </a:r>
            <a:r>
              <a:rPr lang="en-US" sz="4400" dirty="0"/>
              <a:t> </a:t>
            </a:r>
            <a:r>
              <a:rPr lang="en-US" sz="4400" dirty="0" err="1"/>
              <a:t>pendekatan</a:t>
            </a:r>
            <a:r>
              <a:rPr lang="en-US" sz="4400" dirty="0"/>
              <a:t> yang </a:t>
            </a:r>
            <a:r>
              <a:rPr lang="en-US" sz="4400" dirty="0" err="1"/>
              <a:t>ditujukan</a:t>
            </a:r>
            <a:r>
              <a:rPr lang="en-US" sz="4400" dirty="0"/>
              <a:t> </a:t>
            </a:r>
            <a:r>
              <a:rPr lang="en-US" sz="4400" dirty="0" err="1"/>
              <a:t>untuk</a:t>
            </a:r>
            <a:r>
              <a:rPr lang="en-US" sz="4400" dirty="0"/>
              <a:t> </a:t>
            </a:r>
            <a:r>
              <a:rPr lang="en-US" sz="4400" dirty="0" err="1"/>
              <a:t>kepentingan</a:t>
            </a:r>
            <a:r>
              <a:rPr lang="en-US" sz="4400" dirty="0"/>
              <a:t>  </a:t>
            </a:r>
            <a:r>
              <a:rPr lang="en-US" sz="4400" dirty="0" err="1"/>
              <a:t>abstraksi</a:t>
            </a:r>
            <a:r>
              <a:rPr lang="en-US" sz="4400" dirty="0"/>
              <a:t> data. </a:t>
            </a:r>
            <a:r>
              <a:rPr lang="en-US" sz="4400" dirty="0" err="1"/>
              <a:t>metode</a:t>
            </a:r>
            <a:r>
              <a:rPr lang="en-US" sz="4400" dirty="0"/>
              <a:t> </a:t>
            </a:r>
            <a:r>
              <a:rPr lang="en-US" sz="4400" dirty="0" err="1"/>
              <a:t>umum</a:t>
            </a:r>
            <a:r>
              <a:rPr lang="en-US" sz="4400" dirty="0"/>
              <a:t> yang </a:t>
            </a:r>
            <a:r>
              <a:rPr lang="en-US" sz="4400" dirty="0" err="1"/>
              <a:t>digunakakn</a:t>
            </a:r>
            <a:r>
              <a:rPr lang="en-US" sz="4400" dirty="0"/>
              <a:t> </a:t>
            </a:r>
            <a:r>
              <a:rPr lang="en-US" sz="4400" dirty="0" err="1"/>
              <a:t>untuk</a:t>
            </a:r>
            <a:r>
              <a:rPr lang="en-US" sz="4400" dirty="0"/>
              <a:t> </a:t>
            </a:r>
            <a:r>
              <a:rPr lang="en-US" sz="4400" dirty="0" err="1"/>
              <a:t>menjelaskan</a:t>
            </a:r>
            <a:r>
              <a:rPr lang="en-US" sz="4400" dirty="0"/>
              <a:t>  </a:t>
            </a:r>
            <a:r>
              <a:rPr lang="en-US" sz="4400" dirty="0" err="1"/>
              <a:t>arsitektur</a:t>
            </a:r>
            <a:r>
              <a:rPr lang="en-US" sz="4400" dirty="0"/>
              <a:t> </a:t>
            </a:r>
            <a:r>
              <a:rPr lang="en-US" sz="4400" dirty="0" err="1"/>
              <a:t>dari</a:t>
            </a:r>
            <a:r>
              <a:rPr lang="en-US" sz="4400" dirty="0"/>
              <a:t> </a:t>
            </a:r>
            <a:r>
              <a:rPr lang="en-US" sz="4400" dirty="0" err="1"/>
              <a:t>sistem</a:t>
            </a:r>
            <a:r>
              <a:rPr lang="en-US" sz="4400" dirty="0"/>
              <a:t> basis data </a:t>
            </a:r>
            <a:r>
              <a:rPr lang="en-US" sz="4400" dirty="0" err="1"/>
              <a:t>diformulasikan</a:t>
            </a:r>
            <a:r>
              <a:rPr lang="en-US" sz="4400" dirty="0"/>
              <a:t> </a:t>
            </a:r>
            <a:r>
              <a:rPr lang="en-US" sz="4400" dirty="0" err="1"/>
              <a:t>pada</a:t>
            </a:r>
            <a:r>
              <a:rPr lang="en-US" sz="4400" dirty="0"/>
              <a:t> 1978 yang di </a:t>
            </a:r>
            <a:r>
              <a:rPr lang="en-US" sz="4400" dirty="0" err="1"/>
              <a:t>kenal</a:t>
            </a:r>
            <a:r>
              <a:rPr lang="en-US" sz="4400" dirty="0"/>
              <a:t> </a:t>
            </a:r>
            <a:r>
              <a:rPr lang="en-US" sz="4400" dirty="0" err="1"/>
              <a:t>dengan</a:t>
            </a:r>
            <a:r>
              <a:rPr lang="en-US" sz="4400" dirty="0"/>
              <a:t> </a:t>
            </a:r>
            <a:r>
              <a:rPr lang="en-US" sz="4400" dirty="0" err="1"/>
              <a:t>sebutan</a:t>
            </a:r>
            <a:r>
              <a:rPr lang="en-US" sz="4400" dirty="0"/>
              <a:t> ANSI/SPARC (American National standards institute/ standard planning and requirements committee) </a:t>
            </a:r>
            <a:r>
              <a:rPr lang="en-US" sz="4400" dirty="0" err="1"/>
              <a:t>yakni</a:t>
            </a:r>
            <a:r>
              <a:rPr lang="en-US" sz="4400" dirty="0"/>
              <a:t> </a:t>
            </a:r>
            <a:r>
              <a:rPr lang="en-US" sz="4400" dirty="0" err="1"/>
              <a:t>terdapat</a:t>
            </a:r>
            <a:r>
              <a:rPr lang="en-US" sz="4400" dirty="0"/>
              <a:t> </a:t>
            </a:r>
            <a:r>
              <a:rPr lang="en-US" sz="4400" dirty="0" err="1"/>
              <a:t>tiga</a:t>
            </a:r>
            <a:r>
              <a:rPr lang="en-US" sz="4400" dirty="0"/>
              <a:t> level </a:t>
            </a:r>
            <a:r>
              <a:rPr lang="en-US" sz="4400" dirty="0" err="1"/>
              <a:t>abstraksi</a:t>
            </a:r>
            <a:r>
              <a:rPr lang="en-US" sz="4400" dirty="0"/>
              <a:t> data </a:t>
            </a:r>
            <a:r>
              <a:rPr lang="en-US" sz="4400" dirty="0" err="1"/>
              <a:t>dalam</a:t>
            </a:r>
            <a:r>
              <a:rPr lang="en-US" sz="4400" dirty="0"/>
              <a:t>  DBMS </a:t>
            </a:r>
            <a:r>
              <a:rPr lang="en-US" sz="4400" dirty="0" err="1"/>
              <a:t>secara</a:t>
            </a:r>
            <a:r>
              <a:rPr lang="en-US" sz="4400" dirty="0"/>
              <a:t> detail </a:t>
            </a:r>
            <a:r>
              <a:rPr lang="en-US" sz="4400" dirty="0" err="1"/>
              <a:t>menyimpan</a:t>
            </a:r>
            <a:r>
              <a:rPr lang="en-US" sz="4400" dirty="0"/>
              <a:t> </a:t>
            </a:r>
            <a:r>
              <a:rPr lang="en-US" sz="4400" dirty="0" err="1"/>
              <a:t>dan</a:t>
            </a:r>
            <a:r>
              <a:rPr lang="en-US" sz="4400" dirty="0"/>
              <a:t> </a:t>
            </a:r>
            <a:r>
              <a:rPr lang="en-US" sz="4400" dirty="0" err="1"/>
              <a:t>memelihara</a:t>
            </a:r>
            <a:r>
              <a:rPr lang="en-US" sz="4400" dirty="0"/>
              <a:t> basis data </a:t>
            </a:r>
            <a:r>
              <a:rPr lang="en-US" sz="4400" dirty="0" err="1"/>
              <a:t>ada</a:t>
            </a:r>
            <a:r>
              <a:rPr lang="en-US" sz="4400" dirty="0"/>
              <a:t> pun level </a:t>
            </a:r>
            <a:r>
              <a:rPr lang="en-US" sz="4400" dirty="0" err="1"/>
              <a:t>abstraksi</a:t>
            </a:r>
            <a:r>
              <a:rPr lang="en-US" sz="4400" dirty="0"/>
              <a:t> data </a:t>
            </a:r>
            <a:r>
              <a:rPr lang="en-US" sz="4400" dirty="0" err="1"/>
              <a:t>sebagai</a:t>
            </a:r>
            <a:r>
              <a:rPr lang="en-US" sz="4400" dirty="0"/>
              <a:t> </a:t>
            </a:r>
            <a:r>
              <a:rPr lang="en-US" sz="4400" dirty="0" err="1"/>
              <a:t>berikut</a:t>
            </a:r>
            <a:r>
              <a:rPr lang="en-US" sz="4400" dirty="0"/>
              <a:t>: </a:t>
            </a:r>
            <a:endParaRPr lang="en-US" sz="4400" dirty="0" smtClean="0"/>
          </a:p>
          <a:p>
            <a:pPr marL="0" indent="0" algn="just" fontAlgn="base">
              <a:buNone/>
            </a:pPr>
            <a:endParaRPr lang="en-US" sz="4400" dirty="0"/>
          </a:p>
          <a:p>
            <a:pPr marL="0" indent="0" algn="just" fontAlgn="base">
              <a:buNone/>
            </a:pPr>
            <a:r>
              <a:rPr lang="en-US" sz="4400" dirty="0"/>
              <a:t>1. </a:t>
            </a:r>
            <a:r>
              <a:rPr lang="en-US" sz="4400" dirty="0" err="1"/>
              <a:t>Ekternal</a:t>
            </a:r>
            <a:r>
              <a:rPr lang="en-US" sz="4400" dirty="0"/>
              <a:t> Level</a:t>
            </a:r>
          </a:p>
          <a:p>
            <a:pPr algn="just" fontAlgn="base"/>
            <a:r>
              <a:rPr lang="en-US" sz="4400" dirty="0" err="1"/>
              <a:t>K</a:t>
            </a:r>
            <a:r>
              <a:rPr lang="en-US" sz="4400" dirty="0" err="1" smtClean="0"/>
              <a:t>onseptual</a:t>
            </a:r>
            <a:r>
              <a:rPr lang="en-US" sz="4400" dirty="0" smtClean="0"/>
              <a:t> </a:t>
            </a:r>
            <a:r>
              <a:rPr lang="en-US" sz="4400" dirty="0"/>
              <a:t>level </a:t>
            </a:r>
            <a:r>
              <a:rPr lang="en-US" sz="4400" dirty="0" err="1"/>
              <a:t>atau</a:t>
            </a:r>
            <a:r>
              <a:rPr lang="en-US" sz="4400" dirty="0"/>
              <a:t> </a:t>
            </a:r>
            <a:r>
              <a:rPr lang="en-US" sz="4400" dirty="0" err="1"/>
              <a:t>bisa</a:t>
            </a:r>
            <a:r>
              <a:rPr lang="en-US" sz="4400" dirty="0"/>
              <a:t> </a:t>
            </a:r>
            <a:r>
              <a:rPr lang="en-US" sz="4400" dirty="0" err="1"/>
              <a:t>disebut</a:t>
            </a:r>
            <a:r>
              <a:rPr lang="en-US" sz="4400" dirty="0"/>
              <a:t> external schema </a:t>
            </a:r>
            <a:r>
              <a:rPr lang="en-US" sz="4400" dirty="0" err="1"/>
              <a:t>merupakan</a:t>
            </a:r>
            <a:r>
              <a:rPr lang="en-US" sz="4400" dirty="0"/>
              <a:t> level yang </a:t>
            </a:r>
            <a:r>
              <a:rPr lang="en-US" sz="4400" dirty="0" err="1"/>
              <a:t>berhubungan</a:t>
            </a:r>
            <a:r>
              <a:rPr lang="en-US" sz="4400" dirty="0"/>
              <a:t> </a:t>
            </a:r>
            <a:r>
              <a:rPr lang="en-US" sz="4400" dirty="0" err="1"/>
              <a:t>dengan</a:t>
            </a:r>
            <a:r>
              <a:rPr lang="en-US" sz="4400" dirty="0"/>
              <a:t> </a:t>
            </a:r>
            <a:r>
              <a:rPr lang="en-US" sz="4400" dirty="0" err="1"/>
              <a:t>pengguna</a:t>
            </a:r>
            <a:r>
              <a:rPr lang="en-US" sz="4400" dirty="0"/>
              <a:t>, </a:t>
            </a:r>
            <a:r>
              <a:rPr lang="en-US" sz="4400" dirty="0" err="1"/>
              <a:t>baik</a:t>
            </a:r>
            <a:r>
              <a:rPr lang="en-US" sz="4400" dirty="0"/>
              <a:t> </a:t>
            </a:r>
            <a:r>
              <a:rPr lang="en-US" sz="4400" dirty="0" err="1"/>
              <a:t>pengguna</a:t>
            </a:r>
            <a:r>
              <a:rPr lang="en-US" sz="4400" dirty="0"/>
              <a:t> </a:t>
            </a:r>
            <a:r>
              <a:rPr lang="en-US" sz="4400" dirty="0" err="1"/>
              <a:t>berupa</a:t>
            </a:r>
            <a:r>
              <a:rPr lang="en-US" sz="4400" dirty="0"/>
              <a:t> </a:t>
            </a:r>
            <a:r>
              <a:rPr lang="en-US" sz="4400" dirty="0" err="1"/>
              <a:t>aplikasi</a:t>
            </a:r>
            <a:r>
              <a:rPr lang="en-US" sz="4400" dirty="0"/>
              <a:t> </a:t>
            </a:r>
            <a:r>
              <a:rPr lang="en-US" sz="4400" dirty="0" err="1"/>
              <a:t>meupun</a:t>
            </a:r>
            <a:r>
              <a:rPr lang="en-US" sz="4400" dirty="0"/>
              <a:t> end user. level </a:t>
            </a:r>
            <a:r>
              <a:rPr lang="en-US" sz="4400" dirty="0" err="1"/>
              <a:t>ini</a:t>
            </a:r>
            <a:r>
              <a:rPr lang="en-US" sz="4400" dirty="0"/>
              <a:t> </a:t>
            </a:r>
            <a:r>
              <a:rPr lang="en-US" sz="4400" dirty="0" err="1"/>
              <a:t>juga</a:t>
            </a:r>
            <a:r>
              <a:rPr lang="en-US" sz="4400" dirty="0"/>
              <a:t> </a:t>
            </a:r>
            <a:r>
              <a:rPr lang="en-US" sz="4400" dirty="0" err="1"/>
              <a:t>sering</a:t>
            </a:r>
            <a:r>
              <a:rPr lang="en-US" sz="4400" dirty="0"/>
              <a:t> </a:t>
            </a:r>
            <a:r>
              <a:rPr lang="en-US" sz="4400" dirty="0" err="1"/>
              <a:t>disebut</a:t>
            </a:r>
            <a:r>
              <a:rPr lang="en-US" sz="4400" dirty="0"/>
              <a:t> </a:t>
            </a:r>
            <a:r>
              <a:rPr lang="en-US" sz="4400" dirty="0" err="1"/>
              <a:t>sebagai</a:t>
            </a:r>
            <a:r>
              <a:rPr lang="en-US" sz="4400" dirty="0"/>
              <a:t> community view. data yang </a:t>
            </a:r>
            <a:r>
              <a:rPr lang="en-US" sz="4400" dirty="0" err="1"/>
              <a:t>mencakup</a:t>
            </a:r>
            <a:r>
              <a:rPr lang="en-US" sz="4400" dirty="0"/>
              <a:t>  </a:t>
            </a:r>
            <a:r>
              <a:rPr lang="en-US" sz="4400" dirty="0" err="1"/>
              <a:t>sebagian</a:t>
            </a:r>
            <a:r>
              <a:rPr lang="en-US" sz="4400" dirty="0"/>
              <a:t> data </a:t>
            </a:r>
            <a:r>
              <a:rPr lang="en-US" sz="4400" dirty="0" err="1"/>
              <a:t>dalam</a:t>
            </a:r>
            <a:r>
              <a:rPr lang="en-US" sz="4400" dirty="0"/>
              <a:t> basis data yang </a:t>
            </a:r>
            <a:r>
              <a:rPr lang="en-US" sz="4400" dirty="0" err="1"/>
              <a:t>kemunculannya</a:t>
            </a:r>
            <a:r>
              <a:rPr lang="en-US" sz="4400" dirty="0"/>
              <a:t> </a:t>
            </a:r>
            <a:r>
              <a:rPr lang="en-US" sz="4400" dirty="0" err="1"/>
              <a:t>diatur</a:t>
            </a:r>
            <a:r>
              <a:rPr lang="en-US" sz="4400" dirty="0"/>
              <a:t> </a:t>
            </a:r>
            <a:r>
              <a:rPr lang="en-US" sz="4400" dirty="0" err="1"/>
              <a:t>oleh</a:t>
            </a:r>
            <a:r>
              <a:rPr lang="en-US" sz="4400" dirty="0"/>
              <a:t> </a:t>
            </a:r>
            <a:r>
              <a:rPr lang="en-US" sz="4400" dirty="0" err="1"/>
              <a:t>aplikasi</a:t>
            </a:r>
            <a:r>
              <a:rPr lang="en-US" sz="4400" dirty="0"/>
              <a:t> end user. data yang </a:t>
            </a:r>
            <a:r>
              <a:rPr lang="en-US" sz="4400" dirty="0" err="1"/>
              <a:t>diproleh</a:t>
            </a:r>
            <a:r>
              <a:rPr lang="en-US" sz="4400" dirty="0"/>
              <a:t> </a:t>
            </a:r>
            <a:r>
              <a:rPr lang="en-US" sz="4400" dirty="0" err="1"/>
              <a:t>bahkan</a:t>
            </a:r>
            <a:r>
              <a:rPr lang="en-US" sz="4400" dirty="0"/>
              <a:t> </a:t>
            </a:r>
            <a:r>
              <a:rPr lang="en-US" sz="4400" dirty="0" err="1"/>
              <a:t>bisa</a:t>
            </a:r>
            <a:r>
              <a:rPr lang="en-US" sz="4400" dirty="0"/>
              <a:t> </a:t>
            </a:r>
            <a:r>
              <a:rPr lang="en-US" sz="4400" dirty="0" err="1"/>
              <a:t>sama</a:t>
            </a:r>
            <a:r>
              <a:rPr lang="en-US" sz="4400" dirty="0"/>
              <a:t> </a:t>
            </a:r>
            <a:r>
              <a:rPr lang="en-US" sz="4400" dirty="0" err="1"/>
              <a:t>sekali</a:t>
            </a:r>
            <a:r>
              <a:rPr lang="en-US" sz="4400" dirty="0"/>
              <a:t> </a:t>
            </a:r>
            <a:r>
              <a:rPr lang="en-US" sz="4400" dirty="0" err="1"/>
              <a:t>berbeda</a:t>
            </a:r>
            <a:r>
              <a:rPr lang="en-US" sz="4400" dirty="0"/>
              <a:t> </a:t>
            </a:r>
            <a:r>
              <a:rPr lang="en-US" sz="4400" dirty="0" err="1"/>
              <a:t>dengan</a:t>
            </a:r>
            <a:r>
              <a:rPr lang="en-US" sz="4400" dirty="0"/>
              <a:t> </a:t>
            </a:r>
            <a:r>
              <a:rPr lang="en-US" sz="4400" dirty="0" err="1"/>
              <a:t>representasi</a:t>
            </a:r>
            <a:r>
              <a:rPr lang="en-US" sz="4400" dirty="0"/>
              <a:t> </a:t>
            </a:r>
            <a:r>
              <a:rPr lang="en-US" sz="4400" dirty="0" err="1"/>
              <a:t>fisikanya</a:t>
            </a:r>
            <a:r>
              <a:rPr lang="en-US" sz="4400" dirty="0"/>
              <a:t> </a:t>
            </a:r>
            <a:r>
              <a:rPr lang="en-US" sz="4400" dirty="0" err="1"/>
              <a:t>supaya</a:t>
            </a:r>
            <a:r>
              <a:rPr lang="en-US" sz="4400" dirty="0"/>
              <a:t> </a:t>
            </a:r>
            <a:r>
              <a:rPr lang="en-US" sz="4400" dirty="0" err="1"/>
              <a:t>bisa</a:t>
            </a:r>
            <a:r>
              <a:rPr lang="en-US" sz="4400" dirty="0"/>
              <a:t> </a:t>
            </a:r>
            <a:r>
              <a:rPr lang="en-US" sz="4400" dirty="0" err="1"/>
              <a:t>bermakna</a:t>
            </a:r>
            <a:r>
              <a:rPr lang="en-US" sz="4400" dirty="0"/>
              <a:t> </a:t>
            </a:r>
            <a:r>
              <a:rPr lang="en-US" sz="4400" dirty="0" err="1"/>
              <a:t>bagi</a:t>
            </a:r>
            <a:r>
              <a:rPr lang="en-US" sz="4400" dirty="0"/>
              <a:t> user. </a:t>
            </a:r>
            <a:r>
              <a:rPr lang="en-US" sz="4400" dirty="0" err="1"/>
              <a:t>misalnya</a:t>
            </a:r>
            <a:r>
              <a:rPr lang="en-US" sz="4400" dirty="0"/>
              <a:t> data </a:t>
            </a:r>
            <a:r>
              <a:rPr lang="en-US" sz="4400" dirty="0" err="1"/>
              <a:t>bulan</a:t>
            </a:r>
            <a:r>
              <a:rPr lang="en-US" sz="4400" dirty="0"/>
              <a:t> </a:t>
            </a:r>
            <a:r>
              <a:rPr lang="en-US" sz="4400" dirty="0" err="1"/>
              <a:t>disimpan</a:t>
            </a:r>
            <a:r>
              <a:rPr lang="en-US" sz="4400" dirty="0"/>
              <a:t> </a:t>
            </a:r>
            <a:r>
              <a:rPr lang="en-US" sz="4400" dirty="0" err="1"/>
              <a:t>dalam</a:t>
            </a:r>
            <a:r>
              <a:rPr lang="en-US" sz="4400" dirty="0"/>
              <a:t> </a:t>
            </a:r>
            <a:r>
              <a:rPr lang="en-US" sz="4400" dirty="0" err="1"/>
              <a:t>bentuk</a:t>
            </a:r>
            <a:r>
              <a:rPr lang="en-US" sz="4400" dirty="0"/>
              <a:t> </a:t>
            </a:r>
            <a:r>
              <a:rPr lang="en-US" sz="4400" dirty="0" err="1"/>
              <a:t>kode</a:t>
            </a:r>
            <a:r>
              <a:rPr lang="en-US" sz="4400" dirty="0"/>
              <a:t> 1 </a:t>
            </a:r>
            <a:r>
              <a:rPr lang="en-US" sz="4400" dirty="0" err="1"/>
              <a:t>untuk</a:t>
            </a:r>
            <a:r>
              <a:rPr lang="en-US" sz="4400" dirty="0"/>
              <a:t> januari,2 </a:t>
            </a:r>
            <a:r>
              <a:rPr lang="en-US" sz="4400" dirty="0" err="1"/>
              <a:t>untuk</a:t>
            </a:r>
            <a:r>
              <a:rPr lang="en-US" sz="4400" dirty="0"/>
              <a:t> </a:t>
            </a:r>
            <a:r>
              <a:rPr lang="en-US" sz="4400" dirty="0" err="1"/>
              <a:t>februari</a:t>
            </a:r>
            <a:r>
              <a:rPr lang="en-US" sz="4400" dirty="0"/>
              <a:t> </a:t>
            </a:r>
            <a:r>
              <a:rPr lang="en-US" sz="4400" dirty="0" err="1"/>
              <a:t>dst</a:t>
            </a:r>
            <a:r>
              <a:rPr lang="en-US" sz="4400" dirty="0"/>
              <a:t>, yang </a:t>
            </a:r>
            <a:r>
              <a:rPr lang="en-US" sz="4400" dirty="0" err="1"/>
              <a:t>kemudian</a:t>
            </a:r>
            <a:r>
              <a:rPr lang="en-US" sz="4400" dirty="0"/>
              <a:t> </a:t>
            </a:r>
            <a:r>
              <a:rPr lang="en-US" sz="4400" dirty="0" err="1"/>
              <a:t>ditampilkan</a:t>
            </a:r>
            <a:r>
              <a:rPr lang="en-US" sz="4400" dirty="0"/>
              <a:t> </a:t>
            </a:r>
            <a:r>
              <a:rPr lang="en-US" sz="4400" dirty="0" err="1"/>
              <a:t>dalam</a:t>
            </a:r>
            <a:r>
              <a:rPr lang="en-US" sz="4400" dirty="0"/>
              <a:t> </a:t>
            </a:r>
            <a:r>
              <a:rPr lang="en-US" sz="4400" dirty="0" err="1"/>
              <a:t>bentuk</a:t>
            </a:r>
            <a:r>
              <a:rPr lang="en-US" sz="4400" dirty="0"/>
              <a:t> </a:t>
            </a:r>
            <a:r>
              <a:rPr lang="en-US" sz="4400" dirty="0" err="1"/>
              <a:t>nama</a:t>
            </a:r>
            <a:r>
              <a:rPr lang="en-US" sz="4400" dirty="0"/>
              <a:t> </a:t>
            </a:r>
            <a:r>
              <a:rPr lang="en-US" sz="4400" dirty="0" err="1"/>
              <a:t>bulannya</a:t>
            </a:r>
            <a:r>
              <a:rPr lang="en-US" sz="4400" dirty="0"/>
              <a:t> </a:t>
            </a:r>
            <a:r>
              <a:rPr lang="en-US" sz="4400" dirty="0" err="1"/>
              <a:t>seperti</a:t>
            </a:r>
            <a:r>
              <a:rPr lang="en-US" sz="4400" dirty="0"/>
              <a:t> </a:t>
            </a:r>
            <a:r>
              <a:rPr lang="en-US" sz="4400" dirty="0" err="1"/>
              <a:t>januari</a:t>
            </a:r>
            <a:r>
              <a:rPr lang="en-US" sz="4400" dirty="0"/>
              <a:t> </a:t>
            </a:r>
            <a:r>
              <a:rPr lang="en-US" sz="4400" dirty="0" err="1"/>
              <a:t>februari</a:t>
            </a:r>
            <a:r>
              <a:rPr lang="en-US" sz="4400" dirty="0"/>
              <a:t> </a:t>
            </a:r>
            <a:r>
              <a:rPr lang="en-US" sz="4400" dirty="0" err="1"/>
              <a:t>dan</a:t>
            </a:r>
            <a:r>
              <a:rPr lang="en-US" sz="4400" dirty="0"/>
              <a:t> </a:t>
            </a:r>
            <a:r>
              <a:rPr lang="en-US" sz="4400" dirty="0" err="1"/>
              <a:t>seterusnya</a:t>
            </a:r>
            <a:r>
              <a:rPr lang="en-US" sz="4400" dirty="0" smtClean="0"/>
              <a:t>.</a:t>
            </a:r>
            <a:endParaRPr lang="en-US" sz="4400" dirty="0"/>
          </a:p>
          <a:p>
            <a:pPr marL="609600" indent="-609600">
              <a:buFont typeface="Wingdings 2"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75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5" y="13855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676400"/>
            <a:ext cx="8153400" cy="42672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09600" indent="-609600">
              <a:buFont typeface="Wingdings 2"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57200" y="990600"/>
            <a:ext cx="8153400" cy="526227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 fontAlgn="base">
              <a:buNone/>
            </a:pPr>
            <a:r>
              <a:rPr lang="en-US" sz="2400" dirty="0"/>
              <a:t>2. </a:t>
            </a:r>
            <a:r>
              <a:rPr lang="en-US" sz="2400" dirty="0" err="1"/>
              <a:t>Konseptual</a:t>
            </a:r>
            <a:r>
              <a:rPr lang="en-US" sz="2400" dirty="0"/>
              <a:t> Level </a:t>
            </a:r>
          </a:p>
          <a:p>
            <a:pPr marL="0" indent="0" algn="just" fontAlgn="base">
              <a:buNone/>
            </a:pPr>
            <a:r>
              <a:rPr lang="en-US" sz="2400" dirty="0" err="1"/>
              <a:t>K</a:t>
            </a:r>
            <a:r>
              <a:rPr lang="en-US" sz="2400" dirty="0" err="1" smtClean="0"/>
              <a:t>onseptual</a:t>
            </a:r>
            <a:r>
              <a:rPr lang="en-US" sz="2400" dirty="0" smtClean="0"/>
              <a:t> </a:t>
            </a:r>
            <a:r>
              <a:rPr lang="en-US" sz="2400" dirty="0"/>
              <a:t>level </a:t>
            </a:r>
            <a:r>
              <a:rPr lang="en-US" sz="2400" dirty="0" err="1"/>
              <a:t>atau</a:t>
            </a:r>
            <a:r>
              <a:rPr lang="en-US" sz="2400" dirty="0"/>
              <a:t> logical </a:t>
            </a:r>
            <a:r>
              <a:rPr lang="en-US" sz="2400" dirty="0" err="1"/>
              <a:t>shema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level </a:t>
            </a:r>
            <a:r>
              <a:rPr lang="en-US" sz="2400" dirty="0" err="1"/>
              <a:t>logik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definisi</a:t>
            </a:r>
            <a:r>
              <a:rPr lang="en-US" sz="2400" dirty="0"/>
              <a:t> basis data. model data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skemanya</a:t>
            </a:r>
            <a:r>
              <a:rPr lang="en-US" sz="2400" dirty="0"/>
              <a:t> </a:t>
            </a:r>
            <a:r>
              <a:rPr lang="en-US" sz="2400" dirty="0" err="1"/>
              <a:t>didefinisikan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level </a:t>
            </a:r>
            <a:r>
              <a:rPr lang="en-US" sz="2400" dirty="0" err="1"/>
              <a:t>ini</a:t>
            </a:r>
            <a:r>
              <a:rPr lang="en-US" sz="2400" dirty="0"/>
              <a:t>. logical level </a:t>
            </a:r>
            <a:r>
              <a:rPr lang="en-US" sz="2400" dirty="0" err="1"/>
              <a:t>menjabarkan</a:t>
            </a:r>
            <a:r>
              <a:rPr lang="en-US" sz="2400" dirty="0"/>
              <a:t> data </a:t>
            </a:r>
            <a:r>
              <a:rPr lang="en-US" sz="2400" dirty="0" err="1"/>
              <a:t>apa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 yang </a:t>
            </a:r>
            <a:r>
              <a:rPr lang="en-US" sz="2400" dirty="0" err="1"/>
              <a:t>sesunggunya</a:t>
            </a:r>
            <a:r>
              <a:rPr lang="en-US" sz="2400" dirty="0"/>
              <a:t> </a:t>
            </a:r>
            <a:r>
              <a:rPr lang="en-US" sz="2400" dirty="0" err="1"/>
              <a:t>disimpan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basis data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mendeskripsikan</a:t>
            </a:r>
            <a:r>
              <a:rPr lang="en-US" sz="2400" dirty="0"/>
              <a:t>  </a:t>
            </a:r>
            <a:r>
              <a:rPr lang="en-US" sz="2400" dirty="0" err="1" smtClean="0"/>
              <a:t>gabungan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data </a:t>
            </a:r>
            <a:r>
              <a:rPr lang="en-US" sz="2400" dirty="0"/>
              <a:t>level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menggunakakn</a:t>
            </a:r>
            <a:r>
              <a:rPr lang="en-US" sz="2400" dirty="0"/>
              <a:t> </a:t>
            </a:r>
            <a:r>
              <a:rPr lang="en-US" sz="2400" dirty="0" err="1"/>
              <a:t>istilah</a:t>
            </a:r>
            <a:r>
              <a:rPr lang="en-US" sz="2400" dirty="0"/>
              <a:t> </a:t>
            </a:r>
            <a:r>
              <a:rPr lang="en-US" sz="2400" dirty="0" err="1"/>
              <a:t>conseptual</a:t>
            </a:r>
            <a:r>
              <a:rPr lang="en-US" sz="2400" dirty="0"/>
              <a:t> design, </a:t>
            </a:r>
            <a:r>
              <a:rPr lang="en-US" sz="2400" dirty="0" err="1"/>
              <a:t>yaitu</a:t>
            </a:r>
            <a:r>
              <a:rPr lang="en-US" sz="2400" dirty="0"/>
              <a:t> model ER yang </a:t>
            </a:r>
            <a:r>
              <a:rPr lang="en-US" sz="2400" dirty="0" err="1"/>
              <a:t>merupakan</a:t>
            </a:r>
            <a:r>
              <a:rPr lang="en-US" sz="2400" dirty="0"/>
              <a:t>   </a:t>
            </a:r>
            <a:r>
              <a:rPr lang="en-US" sz="2400" dirty="0" err="1"/>
              <a:t>salah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model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desain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level </a:t>
            </a:r>
            <a:r>
              <a:rPr lang="en-US" sz="2400" dirty="0" err="1"/>
              <a:t>ini</a:t>
            </a:r>
            <a:r>
              <a:rPr lang="en-US" sz="2400" dirty="0"/>
              <a:t>. </a:t>
            </a:r>
            <a:r>
              <a:rPr lang="en-US" sz="2400" dirty="0" err="1"/>
              <a:t>misalnya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basis data </a:t>
            </a:r>
            <a:r>
              <a:rPr lang="en-US" sz="2400" dirty="0" err="1"/>
              <a:t>balapan</a:t>
            </a:r>
            <a:r>
              <a:rPr lang="en-US" sz="2400" dirty="0"/>
              <a:t> formula 1 </a:t>
            </a:r>
            <a:r>
              <a:rPr lang="en-US" sz="2400" dirty="0" err="1"/>
              <a:t>direpresentasikan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r>
              <a:rPr lang="en-US" sz="2400" dirty="0"/>
              <a:t>/</a:t>
            </a:r>
            <a:r>
              <a:rPr lang="en-US" sz="2400" dirty="0" err="1"/>
              <a:t>files,seperti</a:t>
            </a:r>
            <a:r>
              <a:rPr lang="en-US" sz="2400" dirty="0"/>
              <a:t> file team, file </a:t>
            </a:r>
            <a:r>
              <a:rPr lang="en-US" sz="2400" dirty="0" err="1"/>
              <a:t>mobil</a:t>
            </a:r>
            <a:r>
              <a:rPr lang="en-US" sz="2400" dirty="0"/>
              <a:t>. file </a:t>
            </a:r>
            <a:r>
              <a:rPr lang="en-US" sz="2400" dirty="0" err="1"/>
              <a:t>mesin</a:t>
            </a:r>
            <a:r>
              <a:rPr lang="en-US" sz="2400" dirty="0"/>
              <a:t> , file ban, file </a:t>
            </a:r>
            <a:r>
              <a:rPr lang="en-US" sz="2400" dirty="0" err="1"/>
              <a:t>pembalap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file </a:t>
            </a:r>
            <a:r>
              <a:rPr lang="en-US" sz="2400" dirty="0" err="1"/>
              <a:t>sebagainya</a:t>
            </a:r>
            <a:r>
              <a:rPr lang="en-US" sz="2400" dirty="0"/>
              <a:t>. </a:t>
            </a:r>
          </a:p>
          <a:p>
            <a:pPr marL="609600" indent="-609600">
              <a:buFont typeface="Wingdings 2"/>
              <a:buNone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77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676400"/>
            <a:ext cx="8153400" cy="42672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09600" indent="-609600">
              <a:buFont typeface="Wingdings 2"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990600"/>
            <a:ext cx="8153400" cy="526227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 fontAlgn="base">
              <a:buNone/>
            </a:pPr>
            <a:r>
              <a:rPr lang="en-US" sz="2400" dirty="0"/>
              <a:t>3. Internal Level  </a:t>
            </a:r>
          </a:p>
          <a:p>
            <a:pPr marL="0" indent="0" algn="just" fontAlgn="base">
              <a:buNone/>
            </a:pPr>
            <a:r>
              <a:rPr lang="en-US" sz="2400" dirty="0"/>
              <a:t>I</a:t>
            </a:r>
            <a:r>
              <a:rPr lang="en-US" sz="2400" dirty="0" smtClean="0"/>
              <a:t>nternal </a:t>
            </a:r>
            <a:r>
              <a:rPr lang="en-US" sz="2400" dirty="0"/>
              <a:t>level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dikenal</a:t>
            </a:r>
            <a:r>
              <a:rPr lang="en-US" sz="2400" dirty="0"/>
              <a:t> </a:t>
            </a:r>
            <a:r>
              <a:rPr lang="en-US" sz="2400" dirty="0" err="1"/>
              <a:t>demngan</a:t>
            </a:r>
            <a:r>
              <a:rPr lang="en-US" sz="2400" dirty="0"/>
              <a:t> </a:t>
            </a:r>
            <a:r>
              <a:rPr lang="en-US" sz="2400" dirty="0" err="1"/>
              <a:t>pgysical</a:t>
            </a:r>
            <a:r>
              <a:rPr lang="en-US" sz="2400" dirty="0"/>
              <a:t> schema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gambaran</a:t>
            </a:r>
            <a:r>
              <a:rPr lang="en-US" sz="2400" dirty="0"/>
              <a:t> </a:t>
            </a: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data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smtClean="0"/>
              <a:t>di </a:t>
            </a:r>
            <a:r>
              <a:rPr lang="en-US" sz="2400" dirty="0" err="1" smtClean="0"/>
              <a:t>deskripsikan</a:t>
            </a:r>
            <a:r>
              <a:rPr lang="en-US" sz="2400" dirty="0" smtClean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konseptual</a:t>
            </a:r>
            <a:r>
              <a:rPr lang="en-US" sz="2400" dirty="0"/>
              <a:t> level (logical schema) </a:t>
            </a:r>
            <a:r>
              <a:rPr lang="en-US" sz="2400" dirty="0" err="1"/>
              <a:t>disimpan</a:t>
            </a:r>
            <a:r>
              <a:rPr lang="en-US" sz="2400" dirty="0"/>
              <a:t> </a:t>
            </a:r>
            <a:r>
              <a:rPr lang="en-US" sz="2400" dirty="0" err="1"/>
              <a:t>sebenarnya</a:t>
            </a:r>
            <a:r>
              <a:rPr lang="en-US" sz="2400" dirty="0"/>
              <a:t> </a:t>
            </a:r>
            <a:r>
              <a:rPr lang="en-US" sz="2400" dirty="0" err="1"/>
              <a:t>dalalm</a:t>
            </a:r>
            <a:r>
              <a:rPr lang="en-US" sz="2400" dirty="0"/>
              <a:t> </a:t>
            </a:r>
            <a:r>
              <a:rPr lang="en-US" sz="2400" dirty="0" err="1"/>
              <a:t>rungan</a:t>
            </a:r>
            <a:r>
              <a:rPr lang="en-US" sz="2400" dirty="0"/>
              <a:t> </a:t>
            </a:r>
            <a:r>
              <a:rPr lang="en-US" sz="2400" dirty="0" err="1"/>
              <a:t>pentimpanan</a:t>
            </a:r>
            <a:r>
              <a:rPr lang="en-US" sz="2400" dirty="0"/>
              <a:t> </a:t>
            </a:r>
            <a:r>
              <a:rPr lang="en-US" sz="2400" dirty="0" err="1"/>
              <a:t>sekunder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disk </a:t>
            </a:r>
            <a:r>
              <a:rPr lang="en-US" sz="2400" dirty="0" err="1"/>
              <a:t>ataupun</a:t>
            </a:r>
            <a:r>
              <a:rPr lang="en-US" sz="2400" dirty="0"/>
              <a:t> tape. proses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pgysical</a:t>
            </a:r>
            <a:r>
              <a:rPr lang="en-US" sz="2400" dirty="0"/>
              <a:t> schema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pgysical</a:t>
            </a:r>
            <a:r>
              <a:rPr lang="en-US" sz="2400" dirty="0"/>
              <a:t> database design. internal level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smtClean="0"/>
              <a:t>level </a:t>
            </a:r>
            <a:r>
              <a:rPr lang="en-US" sz="2400" dirty="0" err="1"/>
              <a:t>terendah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abstraksi</a:t>
            </a:r>
            <a:r>
              <a:rPr lang="en-US" sz="2400" dirty="0"/>
              <a:t> level.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r>
              <a:rPr lang="en-US" sz="2400" dirty="0"/>
              <a:t> </a:t>
            </a:r>
            <a:r>
              <a:rPr lang="en-US" sz="2400" dirty="0" err="1"/>
              <a:t>mobil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basis data </a:t>
            </a:r>
            <a:r>
              <a:rPr lang="en-US" sz="2400" dirty="0" err="1"/>
              <a:t>balapan</a:t>
            </a:r>
            <a:r>
              <a:rPr lang="en-US" sz="2400" dirty="0"/>
              <a:t> formula 1 </a:t>
            </a:r>
            <a:r>
              <a:rPr lang="en-US" sz="2400" dirty="0" err="1"/>
              <a:t>direpresentasikan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smtClean="0"/>
              <a:t>STRORED_MOBIL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 30 byte</a:t>
            </a:r>
            <a:endParaRPr lang="en-US" sz="2400" dirty="0"/>
          </a:p>
          <a:p>
            <a:pPr marL="609600" indent="-609600">
              <a:buFont typeface="Wingdings 2"/>
              <a:buNone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3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676400"/>
            <a:ext cx="8153400" cy="42672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09600" indent="-609600">
              <a:buFont typeface="Wingdings 2"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990600"/>
            <a:ext cx="8153400" cy="526227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 fontAlgn="base">
              <a:buNone/>
            </a:pPr>
            <a:r>
              <a:rPr lang="en-US" sz="2400" dirty="0"/>
              <a:t>Agar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muda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memahami</a:t>
            </a:r>
            <a:r>
              <a:rPr lang="en-US" sz="2400" dirty="0"/>
              <a:t> level </a:t>
            </a:r>
            <a:r>
              <a:rPr lang="en-US" sz="2400" dirty="0" err="1"/>
              <a:t>abstraksi</a:t>
            </a:r>
            <a:r>
              <a:rPr lang="en-US" sz="2400" dirty="0"/>
              <a:t> DBMS </a:t>
            </a:r>
            <a:r>
              <a:rPr lang="en-US" sz="2400" dirty="0" err="1"/>
              <a:t>perhatikan</a:t>
            </a:r>
            <a:r>
              <a:rPr lang="en-US" sz="2400" dirty="0"/>
              <a:t> </a:t>
            </a:r>
            <a:r>
              <a:rPr lang="en-US" sz="2400" dirty="0" err="1"/>
              <a:t>gambar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:</a:t>
            </a:r>
          </a:p>
          <a:p>
            <a:pPr marL="0" indent="0" algn="just" fontAlgn="base">
              <a:buNone/>
            </a:pPr>
            <a:endParaRPr lang="en-US" sz="2400" dirty="0"/>
          </a:p>
          <a:p>
            <a:pPr marL="609600" indent="-609600">
              <a:buFont typeface="Wingdings 2"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0" name="Picture 9" descr="Penjelasan Tentang Arsitektur Sistem Basis Data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608" y="2103439"/>
            <a:ext cx="6184392" cy="38928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7630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676400"/>
            <a:ext cx="8153400" cy="42672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09600" indent="-609600">
              <a:buFont typeface="Wingdings 2"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30123" y="846138"/>
            <a:ext cx="8382001" cy="5097462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Font typeface="Wingdings 2"/>
              <a:buNone/>
            </a:pP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utama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3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</a:t>
            </a:r>
            <a:r>
              <a:rPr lang="en-US" sz="2000" dirty="0" err="1" smtClean="0"/>
              <a:t>arsitektur</a:t>
            </a:r>
            <a:endParaRPr lang="en-US" sz="2000" dirty="0" smtClean="0"/>
          </a:p>
          <a:p>
            <a:pPr marL="0" indent="0" algn="just">
              <a:buFont typeface="Wingdings 2"/>
              <a:buNone/>
            </a:pPr>
            <a:r>
              <a:rPr lang="en-US" sz="2000" dirty="0" err="1"/>
              <a:t>M</a:t>
            </a:r>
            <a:r>
              <a:rPr lang="en-US" sz="2000" dirty="0" err="1" smtClean="0"/>
              <a:t>emelihara</a:t>
            </a:r>
            <a:r>
              <a:rPr lang="en-US" sz="2000" dirty="0" smtClean="0"/>
              <a:t> </a:t>
            </a:r>
            <a:r>
              <a:rPr lang="en-US" sz="2000" dirty="0" err="1" smtClean="0"/>
              <a:t>kemandirian</a:t>
            </a:r>
            <a:r>
              <a:rPr lang="en-US" sz="2000" dirty="0" smtClean="0"/>
              <a:t> data (data independence) yang </a:t>
            </a:r>
            <a:r>
              <a:rPr lang="en-US" sz="2000" dirty="0" err="1" smtClean="0"/>
              <a:t>berarti</a:t>
            </a:r>
            <a:r>
              <a:rPr lang="en-US" sz="2000" dirty="0" smtClean="0"/>
              <a:t>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yang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rendah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mempengaruhi</a:t>
            </a:r>
            <a:r>
              <a:rPr lang="en-US" sz="2000" dirty="0"/>
              <a:t>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yang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.</a:t>
            </a:r>
          </a:p>
          <a:p>
            <a:pPr marL="0" indent="0" algn="just">
              <a:buFont typeface="Wingdings 2"/>
              <a:buNone/>
            </a:pPr>
            <a:endParaRPr lang="en-US" sz="2000" dirty="0" smtClean="0"/>
          </a:p>
          <a:p>
            <a:pPr marL="0" indent="0" algn="just">
              <a:buFont typeface="Wingdings 2"/>
              <a:buNone/>
            </a:pPr>
            <a:r>
              <a:rPr lang="en-US" sz="2000" dirty="0" smtClean="0"/>
              <a:t>Ada 2 </a:t>
            </a:r>
            <a:r>
              <a:rPr lang="en-US" sz="2000" dirty="0" err="1" smtClean="0"/>
              <a:t>jenis</a:t>
            </a:r>
            <a:r>
              <a:rPr lang="en-US" sz="2000" dirty="0" smtClean="0"/>
              <a:t> data independence,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</a:p>
          <a:p>
            <a:pPr marL="0" indent="0" algn="just">
              <a:buFont typeface="Wingdings 2"/>
              <a:buNone/>
            </a:pPr>
            <a:r>
              <a:rPr lang="en-US" sz="2000" dirty="0" smtClean="0"/>
              <a:t>1.Physical Data Independence </a:t>
            </a:r>
          </a:p>
          <a:p>
            <a:pPr marL="0" indent="0" algn="just">
              <a:buFont typeface="Wingdings 2"/>
              <a:buNone/>
            </a:pPr>
            <a:r>
              <a:rPr lang="en-US" sz="2000" dirty="0" err="1"/>
              <a:t>B</a:t>
            </a:r>
            <a:r>
              <a:rPr lang="en-US" sz="2000" dirty="0" err="1" smtClean="0"/>
              <a:t>ahwa</a:t>
            </a:r>
            <a:r>
              <a:rPr lang="en-US" sz="2000" dirty="0" smtClean="0"/>
              <a:t> internal schema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diubah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DBA </a:t>
            </a:r>
            <a:r>
              <a:rPr lang="en-US" sz="2000" dirty="0" err="1" smtClean="0"/>
              <a:t>tanpa</a:t>
            </a:r>
            <a:r>
              <a:rPr lang="en-US" sz="2000" dirty="0" smtClean="0"/>
              <a:t> </a:t>
            </a:r>
            <a:r>
              <a:rPr lang="en-US" sz="2000" dirty="0" err="1" smtClean="0"/>
              <a:t>menggangu</a:t>
            </a:r>
            <a:r>
              <a:rPr lang="en-US" sz="2000" dirty="0" smtClean="0"/>
              <a:t> conceptual schema.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kata lain physical data independence </a:t>
            </a:r>
            <a:r>
              <a:rPr lang="en-US" sz="2000" dirty="0" err="1" smtClean="0"/>
              <a:t>menunjukkan</a:t>
            </a:r>
            <a:r>
              <a:rPr lang="en-US" sz="2000" dirty="0" smtClean="0"/>
              <a:t> </a:t>
            </a:r>
            <a:r>
              <a:rPr lang="en-US" sz="2000" dirty="0" err="1" smtClean="0"/>
              <a:t>kekebalan</a:t>
            </a:r>
            <a:r>
              <a:rPr lang="en-US" sz="2000" dirty="0" smtClean="0"/>
              <a:t> conceptual schema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internal schema.</a:t>
            </a:r>
          </a:p>
          <a:p>
            <a:pPr marL="0" indent="0" algn="just">
              <a:buNone/>
            </a:pPr>
            <a:r>
              <a:rPr lang="en-US" sz="2000" dirty="0" smtClean="0"/>
              <a:t>2.Logical Data Independence </a:t>
            </a:r>
          </a:p>
          <a:p>
            <a:pPr marL="0" indent="0" algn="just">
              <a:buNone/>
            </a:pPr>
            <a:r>
              <a:rPr lang="en-US" sz="2000" dirty="0" err="1"/>
              <a:t>B</a:t>
            </a:r>
            <a:r>
              <a:rPr lang="en-US" sz="2000" dirty="0" err="1" smtClean="0"/>
              <a:t>ahwa</a:t>
            </a:r>
            <a:r>
              <a:rPr lang="en-US" sz="2000" dirty="0" smtClean="0"/>
              <a:t> conceptual schema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diubah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DBA </a:t>
            </a:r>
            <a:r>
              <a:rPr lang="en-US" sz="2000" dirty="0" err="1" smtClean="0"/>
              <a:t>tanpa</a:t>
            </a:r>
            <a:r>
              <a:rPr lang="en-US" sz="2000" dirty="0" smtClean="0"/>
              <a:t> </a:t>
            </a:r>
            <a:r>
              <a:rPr lang="en-US" sz="2000" dirty="0" err="1" smtClean="0"/>
              <a:t>menggangu</a:t>
            </a:r>
            <a:r>
              <a:rPr lang="en-US" sz="2000" dirty="0" smtClean="0"/>
              <a:t> external schema.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kata lain logical data independence </a:t>
            </a:r>
            <a:r>
              <a:rPr lang="en-US" sz="2000" dirty="0" err="1" smtClean="0"/>
              <a:t>menunjukkan</a:t>
            </a:r>
            <a:r>
              <a:rPr lang="en-US" sz="2000" dirty="0" smtClean="0"/>
              <a:t> </a:t>
            </a:r>
            <a:r>
              <a:rPr lang="en-US" sz="2000" dirty="0" err="1" smtClean="0"/>
              <a:t>kekebalan</a:t>
            </a:r>
            <a:r>
              <a:rPr lang="en-US" sz="2000" dirty="0" smtClean="0"/>
              <a:t> external schema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conceptual schema.</a:t>
            </a:r>
          </a:p>
          <a:p>
            <a:pPr marL="0" indent="0">
              <a:buFont typeface="Wingdings 2"/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869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676400"/>
            <a:ext cx="8153400" cy="42672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09600" indent="-609600">
              <a:buFont typeface="Wingdings 2"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199" y="1199728"/>
            <a:ext cx="8153401" cy="471616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Font typeface="Wingdings 2"/>
              <a:buNone/>
            </a:pPr>
            <a:r>
              <a:rPr lang="en-US" sz="2400" dirty="0" err="1" smtClean="0"/>
              <a:t>Dalam</a:t>
            </a:r>
            <a:r>
              <a:rPr lang="en-US" sz="2400" dirty="0" smtClean="0"/>
              <a:t> basis data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dikenal</a:t>
            </a:r>
            <a:r>
              <a:rPr lang="en-US" sz="2400" dirty="0" smtClean="0"/>
              <a:t> 2 data sub language :</a:t>
            </a:r>
          </a:p>
          <a:p>
            <a:pPr marL="0" indent="0" algn="just">
              <a:buFont typeface="Wingdings 2"/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1.Data Definition Language (DDL) </a:t>
            </a:r>
          </a:p>
          <a:p>
            <a:pPr marL="0" indent="0" algn="just">
              <a:buFont typeface="Wingdings 2"/>
              <a:buNone/>
            </a:pPr>
            <a:r>
              <a:rPr lang="en-US" sz="2400" dirty="0" smtClean="0"/>
              <a:t>Bahasa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mendefinisikan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kerangka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basis data, di </a:t>
            </a:r>
            <a:r>
              <a:rPr lang="en-US" sz="2400" dirty="0" err="1" smtClean="0"/>
              <a:t>dalamnya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record,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data, </a:t>
            </a:r>
            <a:r>
              <a:rPr lang="en-US" sz="2400" dirty="0" err="1" smtClean="0"/>
              <a:t>kunci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relasinya</a:t>
            </a:r>
            <a:endParaRPr lang="en-US" sz="2400" dirty="0" smtClean="0"/>
          </a:p>
          <a:p>
            <a:pPr marL="0" indent="0" algn="just">
              <a:buFont typeface="Wingdings 2"/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2.Data Manipulation Language (DML)</a:t>
            </a:r>
          </a:p>
          <a:p>
            <a:pPr marL="0" indent="0" algn="just">
              <a:buFont typeface="Wingdings 2"/>
              <a:buNone/>
            </a:pPr>
            <a:r>
              <a:rPr lang="en-US" sz="2400" dirty="0" smtClean="0"/>
              <a:t>Bahasa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menjabarkan</a:t>
            </a:r>
            <a:r>
              <a:rPr lang="en-US" sz="2400" dirty="0" smtClean="0"/>
              <a:t> </a:t>
            </a:r>
            <a:r>
              <a:rPr lang="en-US" sz="2400" dirty="0" err="1" smtClean="0"/>
              <a:t>pemrosesan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basis data, </a:t>
            </a:r>
            <a:r>
              <a:rPr lang="en-US" sz="2400" dirty="0" err="1" smtClean="0"/>
              <a:t>fasilitas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diperlukan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memasukkan</a:t>
            </a:r>
            <a:r>
              <a:rPr lang="en-US" sz="2400" dirty="0" smtClean="0"/>
              <a:t>, </a:t>
            </a:r>
            <a:r>
              <a:rPr lang="en-US" sz="2400" dirty="0" err="1" smtClean="0"/>
              <a:t>mengambil</a:t>
            </a:r>
            <a:r>
              <a:rPr lang="en-US" sz="2400" dirty="0" smtClean="0"/>
              <a:t>, </a:t>
            </a:r>
            <a:r>
              <a:rPr lang="en-US" sz="2400" dirty="0" err="1" smtClean="0"/>
              <a:t>mengubah</a:t>
            </a:r>
            <a:r>
              <a:rPr lang="en-US" sz="2400" dirty="0" smtClean="0"/>
              <a:t> data. DML </a:t>
            </a:r>
            <a:r>
              <a:rPr lang="en-US" sz="2400" dirty="0" err="1" smtClean="0"/>
              <a:t>dipakai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isi</a:t>
            </a:r>
            <a:r>
              <a:rPr lang="en-US" sz="2400" dirty="0" smtClean="0"/>
              <a:t> basis data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442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1747</TotalTime>
  <Words>917</Words>
  <Application>Microsoft Office PowerPoint</Application>
  <PresentationFormat>On-screen Show (4:3)</PresentationFormat>
  <Paragraphs>183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Calibri</vt:lpstr>
      <vt:lpstr>Gill Sans MT</vt:lpstr>
      <vt:lpstr>Tahoma</vt:lpstr>
      <vt:lpstr>Verdana</vt:lpstr>
      <vt:lpstr>Wingdings 2</vt:lpstr>
      <vt:lpstr>Solstice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SIS3</dc:title>
  <dc:creator>Siswati</dc:creator>
  <cp:lastModifiedBy>Windows User</cp:lastModifiedBy>
  <cp:revision>262</cp:revision>
  <dcterms:created xsi:type="dcterms:W3CDTF">2011-08-12T05:34:56Z</dcterms:created>
  <dcterms:modified xsi:type="dcterms:W3CDTF">2018-12-29T07:25:57Z</dcterms:modified>
</cp:coreProperties>
</file>