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30" r:id="rId2"/>
    <p:sldId id="333" r:id="rId3"/>
    <p:sldId id="334" r:id="rId4"/>
    <p:sldId id="335" r:id="rId5"/>
    <p:sldId id="336" r:id="rId6"/>
    <p:sldId id="337" r:id="rId7"/>
    <p:sldId id="338" r:id="rId8"/>
    <p:sldId id="339" r:id="rId9"/>
    <p:sldId id="340" r:id="rId10"/>
    <p:sldId id="341" r:id="rId11"/>
    <p:sldId id="342" r:id="rId12"/>
    <p:sldId id="343" r:id="rId13"/>
    <p:sldId id="359"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14" autoAdjust="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01F2AB-8DB3-4724-B50D-F12EF9B67F50}" type="datetimeFigureOut">
              <a:rPr lang="en-US" smtClean="0"/>
              <a:t>12/29/2018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038F6-B42D-4AD2-8393-D4370BCE50AF}" type="slidenum">
              <a:rPr lang="en-US" smtClean="0"/>
              <a:t>‹#›</a:t>
            </a:fld>
            <a:endParaRPr lang="en-US"/>
          </a:p>
        </p:txBody>
      </p:sp>
    </p:spTree>
    <p:extLst>
      <p:ext uri="{BB962C8B-B14F-4D97-AF65-F5344CB8AC3E}">
        <p14:creationId xmlns:p14="http://schemas.microsoft.com/office/powerpoint/2010/main" val="413633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57C9A-28E6-42AE-A146-5D962C670188}" type="datetimeFigureOut">
              <a:rPr lang="en-US" smtClean="0"/>
              <a:pPr/>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3044F-066E-4473-A10B-50FD71D35A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57C9A-28E6-42AE-A146-5D962C670188}" type="datetimeFigureOut">
              <a:rPr lang="en-US" smtClean="0"/>
              <a:pPr/>
              <a:t>12/29/2018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3044F-066E-4473-A10B-50FD71D35A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474663"/>
            <a:ext cx="9144000" cy="6840537"/>
          </a:xfrm>
          <a:prstGeom prst="rect">
            <a:avLst/>
          </a:prstGeom>
          <a:noFill/>
          <a:ln w="9525">
            <a:noFill/>
            <a:miter lim="800000"/>
            <a:headEnd/>
            <a:tailEnd/>
          </a:ln>
        </p:spPr>
      </p:pic>
      <p:sp>
        <p:nvSpPr>
          <p:cNvPr id="2051" name="TextBox 1"/>
          <p:cNvSpPr txBox="1">
            <a:spLocks noChangeArrowheads="1"/>
          </p:cNvSpPr>
          <p:nvPr/>
        </p:nvSpPr>
        <p:spPr bwMode="auto">
          <a:xfrm>
            <a:off x="3200400" y="3886200"/>
            <a:ext cx="5638800" cy="984885"/>
          </a:xfrm>
          <a:prstGeom prst="rect">
            <a:avLst/>
          </a:prstGeom>
          <a:noFill/>
          <a:ln w="9525">
            <a:noFill/>
            <a:miter lim="800000"/>
            <a:headEnd/>
            <a:tailEnd/>
          </a:ln>
        </p:spPr>
        <p:txBody>
          <a:bodyPr>
            <a:spAutoFit/>
          </a:bodyPr>
          <a:lstStyle/>
          <a:p>
            <a:pPr algn="ctr"/>
            <a:r>
              <a:rPr lang="id-ID" sz="2000" dirty="0"/>
              <a:t>ERD </a:t>
            </a:r>
            <a:r>
              <a:rPr lang="en-US" sz="2000" dirty="0"/>
              <a:t/>
            </a:r>
            <a:br>
              <a:rPr lang="en-US" sz="2000" dirty="0"/>
            </a:br>
            <a:r>
              <a:rPr lang="id-ID" sz="2000" dirty="0"/>
              <a:t>(</a:t>
            </a:r>
            <a:r>
              <a:rPr lang="id-ID" sz="2000" b="1" dirty="0"/>
              <a:t>Entity Relationship Diagram)</a:t>
            </a:r>
            <a:endParaRPr lang="id-ID" sz="2000" dirty="0"/>
          </a:p>
          <a:p>
            <a:pPr algn="ctr"/>
            <a:endParaRPr lang="en-US" b="1" dirty="0">
              <a:solidFill>
                <a:schemeClr val="bg1"/>
              </a:solidFill>
            </a:endParaRPr>
          </a:p>
        </p:txBody>
      </p:sp>
    </p:spTree>
    <p:extLst>
      <p:ext uri="{BB962C8B-B14F-4D97-AF65-F5344CB8AC3E}">
        <p14:creationId xmlns:p14="http://schemas.microsoft.com/office/powerpoint/2010/main" val="260466913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04664"/>
            <a:ext cx="7200900" cy="1485900"/>
          </a:xfrm>
        </p:spPr>
        <p:txBody>
          <a:bodyPr/>
          <a:lstStyle/>
          <a:p>
            <a:r>
              <a:rPr lang="en-US" b="1" dirty="0" err="1"/>
              <a:t>Relasi</a:t>
            </a:r>
            <a:r>
              <a:rPr lang="en-US" b="1" dirty="0"/>
              <a:t> </a:t>
            </a:r>
            <a:r>
              <a:rPr lang="en-US" b="1" dirty="0" err="1"/>
              <a:t>Binery</a:t>
            </a:r>
            <a:endParaRPr lang="en-US" dirty="0"/>
          </a:p>
        </p:txBody>
      </p:sp>
      <p:sp>
        <p:nvSpPr>
          <p:cNvPr id="3" name="Content Placeholder 2"/>
          <p:cNvSpPr>
            <a:spLocks noGrp="1"/>
          </p:cNvSpPr>
          <p:nvPr>
            <p:ph idx="1"/>
          </p:nvPr>
        </p:nvSpPr>
        <p:spPr>
          <a:xfrm>
            <a:off x="1028700" y="1860964"/>
            <a:ext cx="7200900" cy="3581400"/>
          </a:xfrm>
        </p:spPr>
        <p:txBody>
          <a:bodyPr>
            <a:normAutofit/>
          </a:bodyPr>
          <a:lstStyle/>
          <a:p>
            <a:pPr marL="0" indent="0">
              <a:buNone/>
            </a:pPr>
            <a:r>
              <a:rPr lang="en-US" sz="2400" dirty="0" err="1"/>
              <a:t>Relasi</a:t>
            </a:r>
            <a:r>
              <a:rPr lang="en-US" sz="2400" dirty="0"/>
              <a:t> binary </a:t>
            </a:r>
            <a:r>
              <a:rPr lang="en-US" sz="2400" dirty="0" err="1"/>
              <a:t>merupakan</a:t>
            </a:r>
            <a:r>
              <a:rPr lang="en-US" sz="2400" dirty="0"/>
              <a:t> </a:t>
            </a:r>
            <a:r>
              <a:rPr lang="en-US" sz="2400" dirty="0" err="1"/>
              <a:t>relasi</a:t>
            </a:r>
            <a:r>
              <a:rPr lang="en-US" sz="2400" dirty="0"/>
              <a:t> yang </a:t>
            </a:r>
            <a:r>
              <a:rPr lang="en-US" sz="2400" dirty="0" err="1"/>
              <a:t>terjadi</a:t>
            </a:r>
            <a:r>
              <a:rPr lang="en-US" sz="2400" dirty="0"/>
              <a:t> </a:t>
            </a:r>
            <a:r>
              <a:rPr lang="en-US" sz="2400" dirty="0" err="1"/>
              <a:t>antara</a:t>
            </a:r>
            <a:r>
              <a:rPr lang="en-US" sz="2400" dirty="0"/>
              <a:t> 2 </a:t>
            </a:r>
            <a:r>
              <a:rPr lang="en-US" sz="2400" dirty="0" err="1"/>
              <a:t>himpunan</a:t>
            </a:r>
            <a:r>
              <a:rPr lang="en-US" sz="2400" dirty="0"/>
              <a:t> </a:t>
            </a:r>
            <a:r>
              <a:rPr lang="en-US" sz="2400" dirty="0" err="1"/>
              <a:t>entitas</a:t>
            </a:r>
            <a:r>
              <a:rPr lang="en-US" sz="2400" dirty="0"/>
              <a:t> yang </a:t>
            </a:r>
            <a:r>
              <a:rPr lang="en-US" sz="2400" dirty="0" err="1"/>
              <a:t>berbeda</a:t>
            </a:r>
            <a:r>
              <a:rPr lang="en-US" sz="2400" dirty="0"/>
              <a:t>. </a:t>
            </a:r>
            <a:r>
              <a:rPr lang="en-US" sz="2400" dirty="0" err="1"/>
              <a:t>Relasi</a:t>
            </a:r>
            <a:r>
              <a:rPr lang="en-US" sz="2400" dirty="0"/>
              <a:t> </a:t>
            </a:r>
            <a:r>
              <a:rPr lang="en-US" sz="2400" dirty="0" err="1"/>
              <a:t>ini</a:t>
            </a:r>
            <a:r>
              <a:rPr lang="en-US" sz="2400" dirty="0"/>
              <a:t> </a:t>
            </a:r>
            <a:r>
              <a:rPr lang="en-US" sz="2400" dirty="0" err="1"/>
              <a:t>merupakan</a:t>
            </a:r>
            <a:r>
              <a:rPr lang="en-US" sz="2400" dirty="0"/>
              <a:t> </a:t>
            </a:r>
            <a:r>
              <a:rPr lang="en-US" sz="2400" dirty="0" err="1"/>
              <a:t>relasi</a:t>
            </a:r>
            <a:r>
              <a:rPr lang="en-US" sz="2400" dirty="0"/>
              <a:t> yang </a:t>
            </a:r>
            <a:r>
              <a:rPr lang="en-US" sz="2400" dirty="0" err="1"/>
              <a:t>umum</a:t>
            </a:r>
            <a:r>
              <a:rPr lang="en-US" sz="2400" dirty="0"/>
              <a:t> </a:t>
            </a:r>
            <a:r>
              <a:rPr lang="en-US" sz="2400" dirty="0" err="1"/>
              <a:t>digunakan</a:t>
            </a:r>
            <a:r>
              <a:rPr lang="en-US" sz="2400" dirty="0"/>
              <a:t>. </a:t>
            </a:r>
            <a:r>
              <a:rPr lang="en-US" sz="2400" dirty="0" err="1"/>
              <a:t>Relasi</a:t>
            </a:r>
            <a:r>
              <a:rPr lang="en-US" sz="2400" dirty="0"/>
              <a:t> </a:t>
            </a:r>
            <a:r>
              <a:rPr lang="en-US" sz="2400" dirty="0" err="1"/>
              <a:t>antara</a:t>
            </a:r>
            <a:r>
              <a:rPr lang="en-US" sz="2400" dirty="0"/>
              <a:t> </a:t>
            </a:r>
            <a:r>
              <a:rPr lang="en-US" sz="2400" dirty="0" err="1"/>
              <a:t>mahasiswa</a:t>
            </a:r>
            <a:r>
              <a:rPr lang="en-US" sz="2400" dirty="0"/>
              <a:t> </a:t>
            </a:r>
            <a:r>
              <a:rPr lang="en-US" sz="2400" dirty="0" err="1"/>
              <a:t>mengambil</a:t>
            </a:r>
            <a:r>
              <a:rPr lang="en-US" sz="2400" dirty="0"/>
              <a:t> </a:t>
            </a:r>
            <a:r>
              <a:rPr lang="en-US" sz="2400" dirty="0" err="1"/>
              <a:t>matakuliah</a:t>
            </a:r>
            <a:r>
              <a:rPr lang="en-US" sz="2400" dirty="0"/>
              <a:t> yang </a:t>
            </a:r>
            <a:r>
              <a:rPr lang="en-US" sz="2400" dirty="0" err="1" smtClean="0"/>
              <a:t>menunjukkan</a:t>
            </a:r>
            <a:r>
              <a:rPr lang="en-US" sz="2400" dirty="0"/>
              <a:t> </a:t>
            </a:r>
            <a:r>
              <a:rPr lang="en-US" sz="2400" i="1" dirty="0" err="1"/>
              <a:t>binery</a:t>
            </a:r>
            <a:r>
              <a:rPr lang="en-US" sz="2400" i="1" dirty="0"/>
              <a:t> </a:t>
            </a:r>
            <a:r>
              <a:rPr lang="en-US" sz="2400" i="1" dirty="0" smtClean="0"/>
              <a:t>relation</a:t>
            </a:r>
            <a:r>
              <a:rPr lang="en-US" sz="2400" dirty="0" smtClean="0"/>
              <a:t>.</a:t>
            </a:r>
          </a:p>
          <a:p>
            <a:pPr marL="0" indent="0">
              <a:buNone/>
            </a:pPr>
            <a:endParaRPr lang="en-US" sz="2400" dirty="0"/>
          </a:p>
        </p:txBody>
      </p:sp>
      <p:pic>
        <p:nvPicPr>
          <p:cNvPr id="4" name="Picture 3"/>
          <p:cNvPicPr>
            <a:picLocks noChangeAspect="1"/>
          </p:cNvPicPr>
          <p:nvPr/>
        </p:nvPicPr>
        <p:blipFill>
          <a:blip r:embed="rId2"/>
          <a:stretch>
            <a:fillRect/>
          </a:stretch>
        </p:blipFill>
        <p:spPr>
          <a:xfrm>
            <a:off x="1828800" y="3810000"/>
            <a:ext cx="6626846" cy="2072056"/>
          </a:xfrm>
          <a:prstGeom prst="rect">
            <a:avLst/>
          </a:prstGeom>
        </p:spPr>
      </p:pic>
    </p:spTree>
    <p:extLst>
      <p:ext uri="{BB962C8B-B14F-4D97-AF65-F5344CB8AC3E}">
        <p14:creationId xmlns:p14="http://schemas.microsoft.com/office/powerpoint/2010/main" val="3203979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Relasi</a:t>
            </a:r>
            <a:r>
              <a:rPr lang="en-US" b="1" dirty="0"/>
              <a:t> Unary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a:t>Relasi</a:t>
            </a:r>
            <a:r>
              <a:rPr lang="en-US" sz="2400" dirty="0"/>
              <a:t> Unary </a:t>
            </a:r>
            <a:r>
              <a:rPr lang="en-US" sz="2400" dirty="0" err="1"/>
              <a:t>merupakan</a:t>
            </a:r>
            <a:r>
              <a:rPr lang="en-US" sz="2400" dirty="0"/>
              <a:t> </a:t>
            </a:r>
            <a:r>
              <a:rPr lang="en-US" sz="2400" dirty="0" err="1"/>
              <a:t>variasi</a:t>
            </a:r>
            <a:r>
              <a:rPr lang="en-US" sz="2400" dirty="0"/>
              <a:t> </a:t>
            </a:r>
            <a:r>
              <a:rPr lang="en-US" sz="2400" dirty="0" err="1"/>
              <a:t>relasi</a:t>
            </a:r>
            <a:r>
              <a:rPr lang="en-US" sz="2400" dirty="0"/>
              <a:t> yang </a:t>
            </a:r>
            <a:r>
              <a:rPr lang="en-US" sz="2400" dirty="0" err="1"/>
              <a:t>terjadi</a:t>
            </a:r>
            <a:r>
              <a:rPr lang="en-US" sz="2400" dirty="0"/>
              <a:t> </a:t>
            </a:r>
            <a:r>
              <a:rPr lang="en-US" sz="2400" dirty="0" err="1"/>
              <a:t>dari</a:t>
            </a:r>
            <a:r>
              <a:rPr lang="en-US" sz="2400" dirty="0"/>
              <a:t> </a:t>
            </a:r>
            <a:r>
              <a:rPr lang="en-US" sz="2400" dirty="0" err="1"/>
              <a:t>sebuah</a:t>
            </a:r>
            <a:r>
              <a:rPr lang="en-US" sz="2400" dirty="0"/>
              <a:t> </a:t>
            </a:r>
            <a:r>
              <a:rPr lang="en-US" sz="2400" dirty="0" err="1"/>
              <a:t>himpunan</a:t>
            </a:r>
            <a:r>
              <a:rPr lang="en-US" sz="2400" dirty="0"/>
              <a:t> </a:t>
            </a:r>
            <a:r>
              <a:rPr lang="en-US" sz="2400" dirty="0" err="1"/>
              <a:t>entitas</a:t>
            </a:r>
            <a:r>
              <a:rPr lang="en-US" sz="2400" dirty="0"/>
              <a:t> </a:t>
            </a:r>
            <a:r>
              <a:rPr lang="en-US" sz="2400" dirty="0" err="1"/>
              <a:t>ke</a:t>
            </a:r>
            <a:r>
              <a:rPr lang="en-US" sz="2400" dirty="0"/>
              <a:t> </a:t>
            </a:r>
            <a:r>
              <a:rPr lang="en-US" sz="2400" dirty="0" err="1"/>
              <a:t>himpunan</a:t>
            </a:r>
            <a:r>
              <a:rPr lang="en-US" sz="2400" dirty="0"/>
              <a:t> </a:t>
            </a:r>
            <a:r>
              <a:rPr lang="en-US" sz="2400" dirty="0" err="1"/>
              <a:t>entitas</a:t>
            </a:r>
            <a:r>
              <a:rPr lang="en-US" sz="2400" dirty="0"/>
              <a:t> yang </a:t>
            </a:r>
            <a:r>
              <a:rPr lang="en-US" sz="2400" dirty="0" err="1"/>
              <a:t>sama</a:t>
            </a:r>
            <a:r>
              <a:rPr lang="en-US" sz="2400" dirty="0"/>
              <a:t>, </a:t>
            </a:r>
            <a:r>
              <a:rPr lang="en-US" sz="2400" dirty="0" err="1"/>
              <a:t>dan</a:t>
            </a:r>
            <a:r>
              <a:rPr lang="en-US" sz="2400" dirty="0"/>
              <a:t> unary </a:t>
            </a:r>
            <a:r>
              <a:rPr lang="en-US" sz="2400" dirty="0" err="1"/>
              <a:t>sering</a:t>
            </a:r>
            <a:r>
              <a:rPr lang="en-US" sz="2400" dirty="0"/>
              <a:t> </a:t>
            </a:r>
            <a:r>
              <a:rPr lang="en-US" sz="2400" dirty="0" err="1"/>
              <a:t>disebut</a:t>
            </a:r>
            <a:r>
              <a:rPr lang="en-US" sz="2400" dirty="0"/>
              <a:t> </a:t>
            </a:r>
            <a:r>
              <a:rPr lang="en-US" sz="2400" dirty="0" err="1"/>
              <a:t>dengan</a:t>
            </a:r>
            <a:r>
              <a:rPr lang="en-US" sz="2400" dirty="0"/>
              <a:t> </a:t>
            </a:r>
            <a:r>
              <a:rPr lang="en-US" sz="2400" dirty="0" err="1"/>
              <a:t>relasi</a:t>
            </a:r>
            <a:r>
              <a:rPr lang="en-US" sz="2400" dirty="0"/>
              <a:t> </a:t>
            </a:r>
            <a:r>
              <a:rPr lang="en-US" sz="2400" dirty="0" err="1" smtClean="0"/>
              <a:t>tunggal.Relasi</a:t>
            </a:r>
            <a:r>
              <a:rPr lang="en-US" sz="2400" dirty="0" smtClean="0"/>
              <a:t> </a:t>
            </a:r>
            <a:r>
              <a:rPr lang="en-US" sz="2400" dirty="0" err="1"/>
              <a:t>antara</a:t>
            </a:r>
            <a:r>
              <a:rPr lang="en-US" sz="2400" dirty="0"/>
              <a:t> </a:t>
            </a:r>
            <a:r>
              <a:rPr lang="en-US" sz="2400" dirty="0" err="1"/>
              <a:t>dosen</a:t>
            </a:r>
            <a:r>
              <a:rPr lang="en-US" sz="2400" dirty="0"/>
              <a:t> </a:t>
            </a:r>
            <a:r>
              <a:rPr lang="en-US" sz="2400" dirty="0" err="1"/>
              <a:t>dan</a:t>
            </a:r>
            <a:r>
              <a:rPr lang="en-US" sz="2400" dirty="0"/>
              <a:t> </a:t>
            </a:r>
            <a:r>
              <a:rPr lang="en-US" sz="2400" dirty="0" err="1"/>
              <a:t>mendampingi</a:t>
            </a:r>
            <a:r>
              <a:rPr lang="en-US" sz="2400" dirty="0"/>
              <a:t> yang </a:t>
            </a:r>
            <a:r>
              <a:rPr lang="en-US" sz="2400" dirty="0" err="1"/>
              <a:t>menunjukkan</a:t>
            </a:r>
            <a:r>
              <a:rPr lang="en-US" sz="2400" dirty="0"/>
              <a:t> </a:t>
            </a:r>
            <a:r>
              <a:rPr lang="en-US" sz="2400" i="1" dirty="0"/>
              <a:t>unary relation</a:t>
            </a:r>
            <a:r>
              <a:rPr lang="en-US" sz="2400" dirty="0"/>
              <a:t>.</a:t>
            </a:r>
          </a:p>
          <a:p>
            <a:endParaRPr lang="en-US" sz="2400" dirty="0"/>
          </a:p>
        </p:txBody>
      </p:sp>
      <p:pic>
        <p:nvPicPr>
          <p:cNvPr id="4" name="Picture 3"/>
          <p:cNvPicPr>
            <a:picLocks noChangeAspect="1"/>
          </p:cNvPicPr>
          <p:nvPr/>
        </p:nvPicPr>
        <p:blipFill>
          <a:blip r:embed="rId2"/>
          <a:stretch>
            <a:fillRect/>
          </a:stretch>
        </p:blipFill>
        <p:spPr>
          <a:xfrm>
            <a:off x="80884" y="3352800"/>
            <a:ext cx="7929641" cy="2479409"/>
          </a:xfrm>
          <a:prstGeom prst="rect">
            <a:avLst/>
          </a:prstGeom>
        </p:spPr>
      </p:pic>
    </p:spTree>
    <p:extLst>
      <p:ext uri="{BB962C8B-B14F-4D97-AF65-F5344CB8AC3E}">
        <p14:creationId xmlns:p14="http://schemas.microsoft.com/office/powerpoint/2010/main" val="2781028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Relasi</a:t>
            </a:r>
            <a:r>
              <a:rPr lang="en-US" b="1" dirty="0"/>
              <a:t> N-</a:t>
            </a:r>
            <a:r>
              <a:rPr lang="en-US" b="1" dirty="0" err="1"/>
              <a:t>ary</a:t>
            </a:r>
            <a:endParaRPr lang="en-US" dirty="0"/>
          </a:p>
        </p:txBody>
      </p:sp>
      <p:sp>
        <p:nvSpPr>
          <p:cNvPr id="3" name="Content Placeholder 2"/>
          <p:cNvSpPr>
            <a:spLocks noGrp="1"/>
          </p:cNvSpPr>
          <p:nvPr>
            <p:ph idx="1"/>
          </p:nvPr>
        </p:nvSpPr>
        <p:spPr>
          <a:xfrm>
            <a:off x="1028700" y="1844824"/>
            <a:ext cx="7200900" cy="3581400"/>
          </a:xfrm>
        </p:spPr>
        <p:txBody>
          <a:bodyPr>
            <a:normAutofit/>
          </a:bodyPr>
          <a:lstStyle/>
          <a:p>
            <a:pPr marL="0" indent="0">
              <a:buNone/>
            </a:pPr>
            <a:r>
              <a:rPr lang="en-US" sz="2400" dirty="0" err="1"/>
              <a:t>Relasi</a:t>
            </a:r>
            <a:r>
              <a:rPr lang="en-US" sz="2400" dirty="0"/>
              <a:t> N-</a:t>
            </a:r>
            <a:r>
              <a:rPr lang="en-US" sz="2400" dirty="0" err="1"/>
              <a:t>ary</a:t>
            </a:r>
            <a:r>
              <a:rPr lang="en-US" sz="2400" dirty="0"/>
              <a:t> </a:t>
            </a:r>
            <a:r>
              <a:rPr lang="en-US" sz="2400" dirty="0" err="1"/>
              <a:t>merupakan</a:t>
            </a:r>
            <a:r>
              <a:rPr lang="en-US" sz="2400" dirty="0"/>
              <a:t> </a:t>
            </a:r>
            <a:r>
              <a:rPr lang="en-US" sz="2400" dirty="0" err="1"/>
              <a:t>relasi</a:t>
            </a:r>
            <a:r>
              <a:rPr lang="en-US" sz="2400" dirty="0"/>
              <a:t> </a:t>
            </a:r>
            <a:r>
              <a:rPr lang="en-US" sz="2400" dirty="0" err="1"/>
              <a:t>dari</a:t>
            </a:r>
            <a:r>
              <a:rPr lang="en-US" sz="2400" dirty="0"/>
              <a:t> 3 </a:t>
            </a:r>
            <a:r>
              <a:rPr lang="en-US" sz="2400" dirty="0" err="1"/>
              <a:t>entitas</a:t>
            </a:r>
            <a:r>
              <a:rPr lang="en-US" sz="2400" dirty="0"/>
              <a:t> </a:t>
            </a:r>
            <a:r>
              <a:rPr lang="en-US" sz="2400" dirty="0" err="1"/>
              <a:t>atau</a:t>
            </a:r>
            <a:r>
              <a:rPr lang="en-US" sz="2400" dirty="0"/>
              <a:t> </a:t>
            </a:r>
            <a:r>
              <a:rPr lang="en-US" sz="2400" dirty="0" err="1"/>
              <a:t>lebih</a:t>
            </a:r>
            <a:r>
              <a:rPr lang="en-US" sz="2400" dirty="0"/>
              <a:t>. </a:t>
            </a:r>
            <a:r>
              <a:rPr lang="en-US" sz="2400" dirty="0" err="1"/>
              <a:t>Relasi</a:t>
            </a:r>
            <a:r>
              <a:rPr lang="en-US" sz="2400" dirty="0"/>
              <a:t> </a:t>
            </a:r>
            <a:r>
              <a:rPr lang="en-US" sz="2400" dirty="0" err="1"/>
              <a:t>ini</a:t>
            </a:r>
            <a:r>
              <a:rPr lang="en-US" sz="2400" dirty="0"/>
              <a:t> </a:t>
            </a:r>
            <a:r>
              <a:rPr lang="en-US" sz="2400" dirty="0" err="1"/>
              <a:t>untuk</a:t>
            </a:r>
            <a:r>
              <a:rPr lang="en-US" sz="2400" dirty="0"/>
              <a:t> </a:t>
            </a:r>
            <a:r>
              <a:rPr lang="en-US" sz="2400" dirty="0" err="1"/>
              <a:t>menghubungkan</a:t>
            </a:r>
            <a:r>
              <a:rPr lang="en-US" sz="2400" dirty="0"/>
              <a:t> </a:t>
            </a:r>
            <a:r>
              <a:rPr lang="en-US" sz="2400" dirty="0" err="1"/>
              <a:t>dari</a:t>
            </a:r>
            <a:r>
              <a:rPr lang="en-US" sz="2400" dirty="0"/>
              <a:t> </a:t>
            </a:r>
            <a:r>
              <a:rPr lang="en-US" sz="2400" dirty="0" err="1"/>
              <a:t>tiga</a:t>
            </a:r>
            <a:r>
              <a:rPr lang="en-US" sz="2400" dirty="0"/>
              <a:t> </a:t>
            </a:r>
            <a:r>
              <a:rPr lang="en-US" sz="2400" dirty="0" err="1"/>
              <a:t>entitas</a:t>
            </a:r>
            <a:r>
              <a:rPr lang="en-US" sz="2400" dirty="0"/>
              <a:t> yang </a:t>
            </a:r>
            <a:r>
              <a:rPr lang="en-US" sz="2400" dirty="0" err="1"/>
              <a:t>dimasukan</a:t>
            </a:r>
            <a:r>
              <a:rPr lang="en-US" sz="2400" dirty="0"/>
              <a:t> </a:t>
            </a:r>
            <a:r>
              <a:rPr lang="en-US" sz="2400" dirty="0" err="1"/>
              <a:t>ke</a:t>
            </a:r>
            <a:r>
              <a:rPr lang="en-US" sz="2400" dirty="0"/>
              <a:t> </a:t>
            </a:r>
            <a:r>
              <a:rPr lang="en-US" sz="2400" dirty="0" err="1"/>
              <a:t>relasi</a:t>
            </a:r>
            <a:r>
              <a:rPr lang="en-US" sz="2400" dirty="0"/>
              <a:t> multi </a:t>
            </a:r>
            <a:r>
              <a:rPr lang="en-US" sz="2400" dirty="0" err="1" smtClean="0"/>
              <a:t>entitas.N-ary</a:t>
            </a:r>
            <a:r>
              <a:rPr lang="en-US" sz="2400" dirty="0" smtClean="0"/>
              <a:t> </a:t>
            </a:r>
            <a:r>
              <a:rPr lang="en-US" sz="2400" dirty="0"/>
              <a:t>relation </a:t>
            </a:r>
            <a:r>
              <a:rPr lang="en-US" sz="2400" dirty="0" err="1"/>
              <a:t>menunjukkan</a:t>
            </a:r>
            <a:r>
              <a:rPr lang="en-US" sz="2400" dirty="0"/>
              <a:t> </a:t>
            </a:r>
            <a:r>
              <a:rPr lang="en-US" sz="2400" dirty="0" err="1"/>
              <a:t>secara</a:t>
            </a:r>
            <a:r>
              <a:rPr lang="en-US" sz="2400" dirty="0"/>
              <a:t> </a:t>
            </a:r>
            <a:r>
              <a:rPr lang="en-US" sz="2400" dirty="0" err="1"/>
              <a:t>lebih</a:t>
            </a:r>
            <a:r>
              <a:rPr lang="en-US" sz="2400" dirty="0"/>
              <a:t> </a:t>
            </a:r>
            <a:r>
              <a:rPr lang="en-US" sz="2400" dirty="0" err="1"/>
              <a:t>jelas</a:t>
            </a:r>
            <a:r>
              <a:rPr lang="en-US" sz="2400" dirty="0"/>
              <a:t> </a:t>
            </a:r>
            <a:r>
              <a:rPr lang="en-US" sz="2400" dirty="0" err="1"/>
              <a:t>bahwa</a:t>
            </a:r>
            <a:r>
              <a:rPr lang="en-US" sz="2400" dirty="0"/>
              <a:t> </a:t>
            </a:r>
            <a:r>
              <a:rPr lang="en-US" sz="2400" dirty="0" err="1"/>
              <a:t>bahwa</a:t>
            </a:r>
            <a:r>
              <a:rPr lang="en-US" sz="2400" dirty="0"/>
              <a:t> </a:t>
            </a:r>
            <a:r>
              <a:rPr lang="en-US" sz="2400" dirty="0" err="1"/>
              <a:t>beberapa</a:t>
            </a:r>
            <a:r>
              <a:rPr lang="en-US" sz="2400" dirty="0"/>
              <a:t> </a:t>
            </a:r>
            <a:r>
              <a:rPr lang="en-US" sz="2400" dirty="0" err="1"/>
              <a:t>entitas</a:t>
            </a:r>
            <a:r>
              <a:rPr lang="en-US" sz="2400" dirty="0"/>
              <a:t> </a:t>
            </a:r>
            <a:r>
              <a:rPr lang="en-US" sz="2400" dirty="0" err="1"/>
              <a:t>berpartisipasi</a:t>
            </a:r>
            <a:r>
              <a:rPr lang="en-US" sz="2400" dirty="0"/>
              <a:t> </a:t>
            </a:r>
            <a:r>
              <a:rPr lang="en-US" sz="2400" dirty="0" err="1"/>
              <a:t>dalam</a:t>
            </a:r>
            <a:r>
              <a:rPr lang="en-US" sz="2400" dirty="0"/>
              <a:t> </a:t>
            </a:r>
            <a:r>
              <a:rPr lang="en-US" sz="2400" dirty="0" err="1"/>
              <a:t>sebuah</a:t>
            </a:r>
            <a:r>
              <a:rPr lang="en-US" sz="2400" dirty="0"/>
              <a:t> </a:t>
            </a:r>
            <a:r>
              <a:rPr lang="en-US" sz="2400" dirty="0" err="1"/>
              <a:t>relasi</a:t>
            </a:r>
            <a:r>
              <a:rPr lang="en-US" sz="2400" dirty="0"/>
              <a:t> </a:t>
            </a:r>
            <a:r>
              <a:rPr lang="en-US" sz="2400" dirty="0" err="1" smtClean="0"/>
              <a:t>tunggal.Bentuk</a:t>
            </a:r>
            <a:r>
              <a:rPr lang="en-US" sz="2400" dirty="0" smtClean="0"/>
              <a:t> </a:t>
            </a:r>
            <a:r>
              <a:rPr lang="en-US" sz="2400" dirty="0" err="1"/>
              <a:t>relasi</a:t>
            </a:r>
            <a:r>
              <a:rPr lang="en-US" sz="2400" dirty="0"/>
              <a:t> </a:t>
            </a:r>
            <a:r>
              <a:rPr lang="en-US" sz="2400" dirty="0" err="1"/>
              <a:t>semacam</a:t>
            </a:r>
            <a:r>
              <a:rPr lang="en-US" sz="2400" dirty="0"/>
              <a:t> </a:t>
            </a:r>
            <a:r>
              <a:rPr lang="en-US" sz="2400" dirty="0" err="1"/>
              <a:t>ini</a:t>
            </a:r>
            <a:r>
              <a:rPr lang="en-US" sz="2400" dirty="0"/>
              <a:t> </a:t>
            </a:r>
            <a:r>
              <a:rPr lang="en-US" sz="2400" dirty="0" err="1"/>
              <a:t>sebisa</a:t>
            </a:r>
            <a:r>
              <a:rPr lang="en-US" sz="2400" dirty="0"/>
              <a:t> </a:t>
            </a:r>
            <a:r>
              <a:rPr lang="en-US" sz="2400" dirty="0" err="1"/>
              <a:t>mungkin</a:t>
            </a:r>
            <a:r>
              <a:rPr lang="en-US" sz="2400" dirty="0"/>
              <a:t> </a:t>
            </a:r>
            <a:r>
              <a:rPr lang="en-US" sz="2400" dirty="0" err="1"/>
              <a:t>dihindari</a:t>
            </a:r>
            <a:r>
              <a:rPr lang="en-US" sz="2400" dirty="0"/>
              <a:t> </a:t>
            </a:r>
            <a:r>
              <a:rPr lang="en-US" sz="2400" dirty="0" err="1"/>
              <a:t>karena</a:t>
            </a:r>
            <a:r>
              <a:rPr lang="en-US" sz="2400" dirty="0"/>
              <a:t> </a:t>
            </a:r>
            <a:r>
              <a:rPr lang="en-US" sz="2400" dirty="0" err="1"/>
              <a:t>akan</a:t>
            </a:r>
            <a:r>
              <a:rPr lang="en-US" sz="2400" dirty="0"/>
              <a:t> </a:t>
            </a:r>
            <a:r>
              <a:rPr lang="en-US" sz="2400" dirty="0" err="1"/>
              <a:t>mengaburkan</a:t>
            </a:r>
            <a:r>
              <a:rPr lang="en-US" sz="2400" dirty="0"/>
              <a:t> </a:t>
            </a:r>
            <a:r>
              <a:rPr lang="en-US" sz="2400" dirty="0" err="1"/>
              <a:t>derajat</a:t>
            </a:r>
            <a:r>
              <a:rPr lang="en-US" sz="2400" dirty="0"/>
              <a:t> </a:t>
            </a:r>
            <a:r>
              <a:rPr lang="en-US" sz="2400" dirty="0" err="1"/>
              <a:t>relasi</a:t>
            </a:r>
            <a:r>
              <a:rPr lang="en-US" sz="2400" dirty="0"/>
              <a:t> yang </a:t>
            </a:r>
            <a:r>
              <a:rPr lang="en-US" sz="2400" dirty="0" err="1"/>
              <a:t>ada</a:t>
            </a:r>
            <a:r>
              <a:rPr lang="en-US" sz="2400" dirty="0"/>
              <a:t> </a:t>
            </a:r>
            <a:r>
              <a:rPr lang="en-US" sz="2400" dirty="0" err="1"/>
              <a:t>dan</a:t>
            </a:r>
            <a:r>
              <a:rPr lang="en-US" sz="2400" dirty="0"/>
              <a:t> </a:t>
            </a:r>
            <a:r>
              <a:rPr lang="en-US" sz="2400" dirty="0" err="1"/>
              <a:t>akan</a:t>
            </a:r>
            <a:r>
              <a:rPr lang="en-US" sz="2400" dirty="0"/>
              <a:t> </a:t>
            </a:r>
            <a:r>
              <a:rPr lang="en-US" sz="2400" dirty="0" err="1"/>
              <a:t>menyebabkan</a:t>
            </a:r>
            <a:r>
              <a:rPr lang="en-US" sz="2400" dirty="0"/>
              <a:t> </a:t>
            </a:r>
            <a:r>
              <a:rPr lang="en-US" sz="2400" dirty="0" err="1"/>
              <a:t>perencanaan</a:t>
            </a:r>
            <a:r>
              <a:rPr lang="en-US" sz="2400" dirty="0"/>
              <a:t> database </a:t>
            </a:r>
            <a:r>
              <a:rPr lang="en-US" sz="2400" dirty="0" err="1"/>
              <a:t>semakin</a:t>
            </a:r>
            <a:r>
              <a:rPr lang="en-US" sz="2400" dirty="0"/>
              <a:t> </a:t>
            </a:r>
            <a:r>
              <a:rPr lang="en-US" sz="2400" dirty="0" err="1"/>
              <a:t>kompleks</a:t>
            </a:r>
            <a:r>
              <a:rPr lang="en-US" sz="2400" dirty="0" smtClean="0"/>
              <a:t>.</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5878815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33400" y="2286000"/>
            <a:ext cx="8005132" cy="2503847"/>
          </a:xfrm>
          <a:prstGeom prst="rect">
            <a:avLst/>
          </a:prstGeom>
        </p:spPr>
      </p:pic>
    </p:spTree>
    <p:extLst>
      <p:ext uri="{BB962C8B-B14F-4D97-AF65-F5344CB8AC3E}">
        <p14:creationId xmlns:p14="http://schemas.microsoft.com/office/powerpoint/2010/main" val="2452244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KARDINALITAS (</a:t>
            </a:r>
            <a:r>
              <a:rPr lang="en-US" b="1" dirty="0" err="1"/>
              <a:t>Derajat</a:t>
            </a:r>
            <a:r>
              <a:rPr lang="en-US" b="1" dirty="0"/>
              <a:t> </a:t>
            </a:r>
            <a:r>
              <a:rPr lang="en-US" b="1" dirty="0" err="1"/>
              <a:t>Relasi</a:t>
            </a:r>
            <a:r>
              <a:rPr lang="en-US" b="1" dirty="0"/>
              <a: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Model </a:t>
            </a:r>
            <a:r>
              <a:rPr lang="en-US" dirty="0" err="1"/>
              <a:t>relasi</a:t>
            </a:r>
            <a:r>
              <a:rPr lang="en-US" dirty="0"/>
              <a:t> </a:t>
            </a:r>
            <a:r>
              <a:rPr lang="en-US" dirty="0" err="1"/>
              <a:t>ini</a:t>
            </a:r>
            <a:r>
              <a:rPr lang="en-US" dirty="0"/>
              <a:t> </a:t>
            </a:r>
            <a:r>
              <a:rPr lang="en-US" dirty="0" err="1"/>
              <a:t>berdasarkan</a:t>
            </a:r>
            <a:r>
              <a:rPr lang="en-US" dirty="0"/>
              <a:t> </a:t>
            </a:r>
            <a:r>
              <a:rPr lang="en-US" dirty="0" err="1"/>
              <a:t>persepsi</a:t>
            </a:r>
            <a:r>
              <a:rPr lang="en-US" dirty="0"/>
              <a:t> </a:t>
            </a:r>
            <a:r>
              <a:rPr lang="en-US" dirty="0" err="1"/>
              <a:t>dunia</a:t>
            </a:r>
            <a:r>
              <a:rPr lang="en-US" dirty="0"/>
              <a:t> </a:t>
            </a:r>
            <a:r>
              <a:rPr lang="en-US" dirty="0" err="1"/>
              <a:t>nyata</a:t>
            </a:r>
            <a:r>
              <a:rPr lang="en-US" dirty="0"/>
              <a:t> </a:t>
            </a:r>
            <a:r>
              <a:rPr lang="en-US" dirty="0" err="1"/>
              <a:t>diantaranya</a:t>
            </a:r>
            <a:r>
              <a:rPr lang="en-US" dirty="0"/>
              <a:t> </a:t>
            </a:r>
            <a:r>
              <a:rPr lang="en-US" dirty="0" err="1"/>
              <a:t>himpunan</a:t>
            </a:r>
            <a:r>
              <a:rPr lang="en-US" dirty="0"/>
              <a:t> </a:t>
            </a:r>
            <a:r>
              <a:rPr lang="en-US" dirty="0" err="1"/>
              <a:t>objek</a:t>
            </a:r>
            <a:r>
              <a:rPr lang="en-US" dirty="0"/>
              <a:t> </a:t>
            </a:r>
            <a:r>
              <a:rPr lang="en-US" dirty="0" err="1"/>
              <a:t>dasar</a:t>
            </a:r>
            <a:r>
              <a:rPr lang="en-US" dirty="0"/>
              <a:t> </a:t>
            </a:r>
            <a:r>
              <a:rPr lang="en-US" dirty="0" err="1"/>
              <a:t>dan</a:t>
            </a:r>
            <a:r>
              <a:rPr lang="en-US" dirty="0"/>
              <a:t> </a:t>
            </a:r>
            <a:r>
              <a:rPr lang="en-US" dirty="0" err="1"/>
              <a:t>relasi</a:t>
            </a:r>
            <a:r>
              <a:rPr lang="en-US" dirty="0"/>
              <a:t> </a:t>
            </a:r>
            <a:r>
              <a:rPr lang="en-US" dirty="0" err="1"/>
              <a:t>antara</a:t>
            </a:r>
            <a:r>
              <a:rPr lang="en-US" dirty="0"/>
              <a:t> </a:t>
            </a:r>
            <a:r>
              <a:rPr lang="en-US" dirty="0" err="1"/>
              <a:t>entitas</a:t>
            </a:r>
            <a:r>
              <a:rPr lang="en-US" dirty="0"/>
              <a:t>.</a:t>
            </a:r>
          </a:p>
          <a:p>
            <a:pPr marL="0" indent="0">
              <a:buNone/>
            </a:pPr>
            <a:r>
              <a:rPr lang="en-US" dirty="0" err="1"/>
              <a:t>Entitas</a:t>
            </a:r>
            <a:r>
              <a:rPr lang="en-US" dirty="0"/>
              <a:t> </a:t>
            </a:r>
            <a:r>
              <a:rPr lang="en-US" dirty="0" err="1"/>
              <a:t>dapat</a:t>
            </a:r>
            <a:r>
              <a:rPr lang="en-US" dirty="0"/>
              <a:t> </a:t>
            </a:r>
            <a:r>
              <a:rPr lang="en-US" dirty="0" err="1"/>
              <a:t>diartikan</a:t>
            </a:r>
            <a:r>
              <a:rPr lang="en-US" dirty="0"/>
              <a:t> </a:t>
            </a:r>
            <a:r>
              <a:rPr lang="en-US" dirty="0" err="1"/>
              <a:t>sebagai</a:t>
            </a:r>
            <a:r>
              <a:rPr lang="en-US" dirty="0"/>
              <a:t> </a:t>
            </a:r>
            <a:r>
              <a:rPr lang="en-US" dirty="0" err="1"/>
              <a:t>objek</a:t>
            </a:r>
            <a:r>
              <a:rPr lang="en-US" dirty="0"/>
              <a:t> </a:t>
            </a:r>
            <a:r>
              <a:rPr lang="en-US" dirty="0" err="1"/>
              <a:t>dan</a:t>
            </a:r>
            <a:r>
              <a:rPr lang="en-US" dirty="0"/>
              <a:t> </a:t>
            </a:r>
            <a:r>
              <a:rPr lang="en-US" dirty="0" err="1"/>
              <a:t>diidentifikasikan</a:t>
            </a:r>
            <a:r>
              <a:rPr lang="en-US" dirty="0"/>
              <a:t> </a:t>
            </a:r>
            <a:r>
              <a:rPr lang="en-US" dirty="0" err="1"/>
              <a:t>secara</a:t>
            </a:r>
            <a:r>
              <a:rPr lang="en-US" dirty="0"/>
              <a:t> </a:t>
            </a:r>
            <a:r>
              <a:rPr lang="en-US" dirty="0" err="1"/>
              <a:t>unik</a:t>
            </a:r>
            <a:r>
              <a:rPr lang="en-US" dirty="0"/>
              <a:t>, </a:t>
            </a:r>
            <a:r>
              <a:rPr lang="en-US" dirty="0" err="1"/>
              <a:t>dan</a:t>
            </a:r>
            <a:r>
              <a:rPr lang="en-US" dirty="0"/>
              <a:t> </a:t>
            </a:r>
            <a:r>
              <a:rPr lang="en-US" dirty="0" err="1"/>
              <a:t>objeknya</a:t>
            </a:r>
            <a:r>
              <a:rPr lang="en-US" dirty="0"/>
              <a:t> </a:t>
            </a:r>
            <a:r>
              <a:rPr lang="en-US" dirty="0" err="1"/>
              <a:t>dapat</a:t>
            </a:r>
            <a:r>
              <a:rPr lang="en-US" dirty="0"/>
              <a:t> </a:t>
            </a:r>
            <a:r>
              <a:rPr lang="en-US" dirty="0" err="1"/>
              <a:t>berbentuk</a:t>
            </a:r>
            <a:r>
              <a:rPr lang="en-US" dirty="0"/>
              <a:t> orang, </a:t>
            </a:r>
            <a:r>
              <a:rPr lang="en-US" dirty="0" err="1"/>
              <a:t>barang</a:t>
            </a:r>
            <a:r>
              <a:rPr lang="en-US" dirty="0"/>
              <a:t>, </a:t>
            </a:r>
            <a:r>
              <a:rPr lang="en-US" dirty="0" err="1"/>
              <a:t>dan</a:t>
            </a:r>
            <a:r>
              <a:rPr lang="en-US" dirty="0"/>
              <a:t> </a:t>
            </a:r>
            <a:r>
              <a:rPr lang="en-US" dirty="0" err="1"/>
              <a:t>sebagainya</a:t>
            </a:r>
            <a:r>
              <a:rPr lang="en-US" dirty="0"/>
              <a:t>.</a:t>
            </a:r>
          </a:p>
          <a:p>
            <a:pPr marL="0" indent="0">
              <a:buNone/>
            </a:pPr>
            <a:r>
              <a:rPr lang="en-US" dirty="0" err="1"/>
              <a:t>Kardinalitas</a:t>
            </a:r>
            <a:r>
              <a:rPr lang="en-US" dirty="0"/>
              <a:t> </a:t>
            </a:r>
            <a:r>
              <a:rPr lang="en-US" dirty="0" err="1"/>
              <a:t>relasi</a:t>
            </a:r>
            <a:r>
              <a:rPr lang="en-US" dirty="0"/>
              <a:t> </a:t>
            </a:r>
            <a:r>
              <a:rPr lang="en-US" dirty="0" err="1"/>
              <a:t>menunjukkan</a:t>
            </a:r>
            <a:r>
              <a:rPr lang="en-US" dirty="0"/>
              <a:t> </a:t>
            </a:r>
            <a:r>
              <a:rPr lang="en-US" dirty="0" err="1"/>
              <a:t>maksimum</a:t>
            </a:r>
            <a:r>
              <a:rPr lang="en-US" dirty="0"/>
              <a:t> </a:t>
            </a:r>
            <a:r>
              <a:rPr lang="en-US" dirty="0" err="1"/>
              <a:t>entitas</a:t>
            </a:r>
            <a:r>
              <a:rPr lang="en-US" dirty="0"/>
              <a:t> yang </a:t>
            </a:r>
            <a:r>
              <a:rPr lang="en-US" dirty="0" err="1"/>
              <a:t>dapat</a:t>
            </a:r>
            <a:r>
              <a:rPr lang="en-US" dirty="0"/>
              <a:t> </a:t>
            </a:r>
            <a:r>
              <a:rPr lang="en-US" dirty="0" err="1"/>
              <a:t>berelasi</a:t>
            </a:r>
            <a:r>
              <a:rPr lang="en-US" dirty="0"/>
              <a:t> </a:t>
            </a:r>
            <a:r>
              <a:rPr lang="en-US" dirty="0" err="1"/>
              <a:t>dengan</a:t>
            </a:r>
            <a:r>
              <a:rPr lang="en-US" dirty="0"/>
              <a:t> </a:t>
            </a:r>
            <a:r>
              <a:rPr lang="en-US" dirty="0" err="1"/>
              <a:t>entitas</a:t>
            </a:r>
            <a:r>
              <a:rPr lang="en-US" dirty="0"/>
              <a:t> </a:t>
            </a:r>
            <a:r>
              <a:rPr lang="en-US" dirty="0" err="1"/>
              <a:t>pada</a:t>
            </a:r>
            <a:r>
              <a:rPr lang="en-US" dirty="0"/>
              <a:t> </a:t>
            </a:r>
            <a:r>
              <a:rPr lang="en-US" dirty="0" err="1"/>
              <a:t>himpunan</a:t>
            </a:r>
            <a:r>
              <a:rPr lang="en-US" dirty="0"/>
              <a:t> </a:t>
            </a:r>
            <a:r>
              <a:rPr lang="en-US" dirty="0" err="1"/>
              <a:t>entitas</a:t>
            </a:r>
            <a:r>
              <a:rPr lang="en-US" dirty="0"/>
              <a:t> lain.</a:t>
            </a:r>
          </a:p>
          <a:p>
            <a:pPr marL="0" indent="0">
              <a:buNone/>
            </a:pPr>
            <a:r>
              <a:rPr lang="en-US" dirty="0" err="1"/>
              <a:t>kadinalitas</a:t>
            </a:r>
            <a:r>
              <a:rPr lang="en-US" dirty="0"/>
              <a:t> </a:t>
            </a:r>
            <a:r>
              <a:rPr lang="en-US" dirty="0" err="1"/>
              <a:t>relasi</a:t>
            </a:r>
            <a:r>
              <a:rPr lang="en-US" dirty="0"/>
              <a:t> yang </a:t>
            </a:r>
            <a:r>
              <a:rPr lang="en-US" dirty="0" err="1"/>
              <a:t>terjadi</a:t>
            </a:r>
            <a:r>
              <a:rPr lang="en-US" dirty="0"/>
              <a:t> di </a:t>
            </a:r>
            <a:r>
              <a:rPr lang="en-US" dirty="0" err="1"/>
              <a:t>antara</a:t>
            </a:r>
            <a:r>
              <a:rPr lang="en-US" dirty="0"/>
              <a:t> </a:t>
            </a:r>
            <a:r>
              <a:rPr lang="en-US" dirty="0" err="1"/>
              <a:t>dua</a:t>
            </a:r>
            <a:r>
              <a:rPr lang="en-US" dirty="0"/>
              <a:t> </a:t>
            </a:r>
            <a:r>
              <a:rPr lang="en-US" dirty="0" err="1"/>
              <a:t>himpunan</a:t>
            </a:r>
            <a:r>
              <a:rPr lang="en-US" dirty="0"/>
              <a:t> </a:t>
            </a:r>
            <a:r>
              <a:rPr lang="en-US" dirty="0" err="1"/>
              <a:t>entitas</a:t>
            </a:r>
            <a:r>
              <a:rPr lang="en-US" dirty="0"/>
              <a:t> </a:t>
            </a:r>
            <a:r>
              <a:rPr lang="en-US" dirty="0" err="1"/>
              <a:t>dapat</a:t>
            </a:r>
            <a:r>
              <a:rPr lang="en-US" dirty="0"/>
              <a:t> </a:t>
            </a:r>
            <a:r>
              <a:rPr lang="en-US" dirty="0" err="1"/>
              <a:t>berupa</a:t>
            </a:r>
            <a:r>
              <a:rPr lang="en-US" dirty="0"/>
              <a:t> </a:t>
            </a:r>
            <a:r>
              <a:rPr lang="en-US" dirty="0" err="1"/>
              <a:t>satu</a:t>
            </a:r>
            <a:r>
              <a:rPr lang="en-US" dirty="0"/>
              <a:t> </a:t>
            </a:r>
            <a:r>
              <a:rPr lang="en-US" dirty="0" err="1"/>
              <a:t>ke</a:t>
            </a:r>
            <a:r>
              <a:rPr lang="en-US" dirty="0"/>
              <a:t> </a:t>
            </a:r>
            <a:r>
              <a:rPr lang="en-US" dirty="0" err="1"/>
              <a:t>satu</a:t>
            </a:r>
            <a:r>
              <a:rPr lang="en-US" dirty="0"/>
              <a:t> (</a:t>
            </a:r>
            <a:r>
              <a:rPr lang="en-US" i="1" dirty="0"/>
              <a:t>one to one</a:t>
            </a:r>
            <a:r>
              <a:rPr lang="en-US" dirty="0"/>
              <a:t>), </a:t>
            </a:r>
            <a:r>
              <a:rPr lang="en-US" dirty="0" err="1"/>
              <a:t>satu</a:t>
            </a:r>
            <a:r>
              <a:rPr lang="en-US" dirty="0"/>
              <a:t> </a:t>
            </a:r>
            <a:r>
              <a:rPr lang="en-US" dirty="0" err="1"/>
              <a:t>ke</a:t>
            </a:r>
            <a:r>
              <a:rPr lang="en-US" dirty="0"/>
              <a:t> </a:t>
            </a:r>
            <a:r>
              <a:rPr lang="en-US" dirty="0" err="1"/>
              <a:t>banyak</a:t>
            </a:r>
            <a:r>
              <a:rPr lang="en-US" dirty="0"/>
              <a:t> (</a:t>
            </a:r>
            <a:r>
              <a:rPr lang="en-US" i="1" dirty="0"/>
              <a:t>one to many</a:t>
            </a:r>
            <a:r>
              <a:rPr lang="en-US" dirty="0"/>
              <a:t>), </a:t>
            </a:r>
            <a:r>
              <a:rPr lang="en-US" dirty="0" err="1"/>
              <a:t>dan</a:t>
            </a:r>
            <a:r>
              <a:rPr lang="en-US" dirty="0"/>
              <a:t> </a:t>
            </a:r>
            <a:r>
              <a:rPr lang="en-US" dirty="0" err="1"/>
              <a:t>banyak</a:t>
            </a:r>
            <a:r>
              <a:rPr lang="en-US" dirty="0"/>
              <a:t> </a:t>
            </a:r>
            <a:r>
              <a:rPr lang="en-US" dirty="0" err="1"/>
              <a:t>ke</a:t>
            </a:r>
            <a:r>
              <a:rPr lang="en-US" dirty="0"/>
              <a:t> </a:t>
            </a:r>
            <a:r>
              <a:rPr lang="en-US" dirty="0" err="1"/>
              <a:t>banyak</a:t>
            </a:r>
            <a:r>
              <a:rPr lang="en-US" dirty="0"/>
              <a:t> (</a:t>
            </a:r>
            <a:r>
              <a:rPr lang="en-US" i="1" dirty="0"/>
              <a:t>many to many</a:t>
            </a:r>
            <a:r>
              <a:rPr lang="en-US" dirty="0"/>
              <a:t>).</a:t>
            </a:r>
          </a:p>
          <a:p>
            <a:pPr marL="0" indent="0">
              <a:buNone/>
            </a:pPr>
            <a:endParaRPr lang="en-US" dirty="0"/>
          </a:p>
        </p:txBody>
      </p:sp>
    </p:spTree>
    <p:extLst>
      <p:ext uri="{BB962C8B-B14F-4D97-AF65-F5344CB8AC3E}">
        <p14:creationId xmlns:p14="http://schemas.microsoft.com/office/powerpoint/2010/main" val="955704191"/>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Satu</a:t>
            </a:r>
            <a:r>
              <a:rPr lang="en-US" b="1" dirty="0"/>
              <a:t> </a:t>
            </a:r>
            <a:r>
              <a:rPr lang="en-US" b="1" dirty="0" err="1"/>
              <a:t>ke</a:t>
            </a:r>
            <a:r>
              <a:rPr lang="en-US" b="1" dirty="0"/>
              <a:t> </a:t>
            </a:r>
            <a:r>
              <a:rPr lang="en-US" b="1" dirty="0" err="1"/>
              <a:t>satu</a:t>
            </a:r>
            <a:r>
              <a:rPr lang="en-US" b="1" dirty="0"/>
              <a:t> (</a:t>
            </a:r>
            <a:r>
              <a:rPr lang="en-US" b="1" i="1" dirty="0"/>
              <a:t>one to one</a:t>
            </a:r>
            <a:r>
              <a:rPr lang="en-US" b="1" dirty="0"/>
              <a:t>)</a:t>
            </a:r>
            <a:endParaRPr lang="en-US" dirty="0"/>
          </a:p>
        </p:txBody>
      </p:sp>
      <p:sp>
        <p:nvSpPr>
          <p:cNvPr id="4" name="Content Placeholder 3"/>
          <p:cNvSpPr>
            <a:spLocks noGrp="1"/>
          </p:cNvSpPr>
          <p:nvPr>
            <p:ph idx="1"/>
          </p:nvPr>
        </p:nvSpPr>
        <p:spPr>
          <a:xfrm>
            <a:off x="827584" y="1844824"/>
            <a:ext cx="7402016" cy="4608512"/>
          </a:xfrm>
        </p:spPr>
        <p:txBody>
          <a:bodyPr>
            <a:normAutofit fontScale="70000" lnSpcReduction="20000"/>
          </a:bodyPr>
          <a:lstStyle/>
          <a:p>
            <a:pPr marL="0" indent="0">
              <a:buNone/>
            </a:pPr>
            <a:r>
              <a:rPr lang="en-US" dirty="0" err="1"/>
              <a:t>Hubungan</a:t>
            </a:r>
            <a:r>
              <a:rPr lang="en-US" dirty="0"/>
              <a:t> </a:t>
            </a:r>
            <a:r>
              <a:rPr lang="en-US" dirty="0" err="1"/>
              <a:t>satu</a:t>
            </a:r>
            <a:r>
              <a:rPr lang="en-US" dirty="0"/>
              <a:t> </a:t>
            </a:r>
            <a:r>
              <a:rPr lang="en-US" dirty="0" err="1"/>
              <a:t>ke</a:t>
            </a:r>
            <a:r>
              <a:rPr lang="en-US" dirty="0"/>
              <a:t> </a:t>
            </a:r>
            <a:r>
              <a:rPr lang="en-US" dirty="0" err="1"/>
              <a:t>satu</a:t>
            </a:r>
            <a:r>
              <a:rPr lang="en-US" dirty="0"/>
              <a:t> (</a:t>
            </a:r>
            <a:r>
              <a:rPr lang="en-US" i="1" dirty="0"/>
              <a:t>one to one</a:t>
            </a:r>
            <a:r>
              <a:rPr lang="en-US" dirty="0"/>
              <a:t>) </a:t>
            </a:r>
            <a:r>
              <a:rPr lang="en-US" dirty="0" err="1"/>
              <a:t>berarti</a:t>
            </a:r>
            <a:r>
              <a:rPr lang="en-US" dirty="0"/>
              <a:t> </a:t>
            </a:r>
            <a:r>
              <a:rPr lang="en-US" dirty="0" err="1"/>
              <a:t>setiap</a:t>
            </a:r>
            <a:r>
              <a:rPr lang="en-US" dirty="0"/>
              <a:t> </a:t>
            </a:r>
            <a:r>
              <a:rPr lang="en-US" dirty="0" err="1"/>
              <a:t>himpunan</a:t>
            </a:r>
            <a:r>
              <a:rPr lang="en-US" dirty="0"/>
              <a:t> </a:t>
            </a:r>
            <a:r>
              <a:rPr lang="en-US" dirty="0" err="1"/>
              <a:t>entitas</a:t>
            </a:r>
            <a:r>
              <a:rPr lang="en-US" dirty="0"/>
              <a:t> </a:t>
            </a:r>
            <a:r>
              <a:rPr lang="en-US" dirty="0" err="1"/>
              <a:t>hanya</a:t>
            </a:r>
            <a:r>
              <a:rPr lang="en-US" dirty="0"/>
              <a:t> </a:t>
            </a:r>
            <a:r>
              <a:rPr lang="en-US" dirty="0" err="1"/>
              <a:t>boleh</a:t>
            </a:r>
            <a:r>
              <a:rPr lang="en-US" dirty="0"/>
              <a:t> </a:t>
            </a:r>
            <a:r>
              <a:rPr lang="en-US" dirty="0" err="1"/>
              <a:t>berhubungan</a:t>
            </a:r>
            <a:r>
              <a:rPr lang="en-US" dirty="0"/>
              <a:t> </a:t>
            </a:r>
            <a:r>
              <a:rPr lang="en-US" dirty="0" err="1"/>
              <a:t>dengan</a:t>
            </a:r>
            <a:r>
              <a:rPr lang="en-US" dirty="0"/>
              <a:t> </a:t>
            </a:r>
            <a:r>
              <a:rPr lang="en-US" dirty="0" err="1"/>
              <a:t>satu</a:t>
            </a:r>
            <a:r>
              <a:rPr lang="en-US" dirty="0"/>
              <a:t> </a:t>
            </a:r>
            <a:r>
              <a:rPr lang="en-US" dirty="0" err="1"/>
              <a:t>himpunan</a:t>
            </a:r>
            <a:r>
              <a:rPr lang="en-US" dirty="0"/>
              <a:t> </a:t>
            </a:r>
            <a:r>
              <a:rPr lang="en-US" dirty="0" err="1"/>
              <a:t>entitas</a:t>
            </a:r>
            <a:r>
              <a:rPr lang="en-US" dirty="0"/>
              <a:t> </a:t>
            </a:r>
            <a:r>
              <a:rPr lang="en-US" dirty="0" err="1" smtClean="0"/>
              <a:t>lainnya.Sebagai</a:t>
            </a:r>
            <a:r>
              <a:rPr lang="en-US" dirty="0" smtClean="0"/>
              <a:t> </a:t>
            </a:r>
            <a:r>
              <a:rPr lang="en-US" dirty="0" err="1"/>
              <a:t>contoh</a:t>
            </a:r>
            <a:r>
              <a:rPr lang="en-US" dirty="0"/>
              <a:t> </a:t>
            </a:r>
            <a:r>
              <a:rPr lang="en-US" dirty="0" err="1"/>
              <a:t>himpunan</a:t>
            </a:r>
            <a:r>
              <a:rPr lang="en-US" dirty="0"/>
              <a:t> </a:t>
            </a:r>
            <a:r>
              <a:rPr lang="en-US" dirty="0" err="1"/>
              <a:t>suami</a:t>
            </a:r>
            <a:r>
              <a:rPr lang="en-US" dirty="0"/>
              <a:t> </a:t>
            </a:r>
            <a:r>
              <a:rPr lang="en-US" dirty="0" err="1"/>
              <a:t>dan</a:t>
            </a:r>
            <a:r>
              <a:rPr lang="en-US" dirty="0"/>
              <a:t> </a:t>
            </a:r>
            <a:r>
              <a:rPr lang="en-US" dirty="0" err="1"/>
              <a:t>istri</a:t>
            </a:r>
            <a:r>
              <a:rPr lang="en-US" dirty="0"/>
              <a:t> </a:t>
            </a:r>
            <a:r>
              <a:rPr lang="en-US" dirty="0" err="1"/>
              <a:t>berikut</a:t>
            </a:r>
            <a:r>
              <a:rPr lang="en-US" dirty="0"/>
              <a:t>:</a:t>
            </a:r>
          </a:p>
          <a:p>
            <a:endParaRPr lang="en-US" dirty="0" smtClean="0"/>
          </a:p>
          <a:p>
            <a:endParaRPr lang="en-US" dirty="0"/>
          </a:p>
          <a:p>
            <a:endParaRPr lang="en-US" dirty="0" smtClean="0"/>
          </a:p>
          <a:p>
            <a:endParaRPr lang="en-US" dirty="0"/>
          </a:p>
          <a:p>
            <a:endParaRPr lang="en-US" dirty="0" smtClean="0"/>
          </a:p>
          <a:p>
            <a:pPr marL="0" indent="0">
              <a:buNone/>
            </a:pPr>
            <a:r>
              <a:rPr lang="en-US" dirty="0" err="1"/>
              <a:t>Pada</a:t>
            </a:r>
            <a:r>
              <a:rPr lang="en-US" dirty="0"/>
              <a:t> </a:t>
            </a:r>
            <a:r>
              <a:rPr lang="en-US" dirty="0" err="1"/>
              <a:t>gambar</a:t>
            </a:r>
            <a:r>
              <a:rPr lang="en-US" dirty="0"/>
              <a:t> </a:t>
            </a:r>
            <a:r>
              <a:rPr lang="en-US" dirty="0" err="1"/>
              <a:t>diatas</a:t>
            </a:r>
            <a:r>
              <a:rPr lang="en-US" dirty="0"/>
              <a:t> </a:t>
            </a:r>
            <a:r>
              <a:rPr lang="en-US" dirty="0" err="1"/>
              <a:t>dapat</a:t>
            </a:r>
            <a:r>
              <a:rPr lang="en-US" dirty="0"/>
              <a:t> </a:t>
            </a:r>
            <a:r>
              <a:rPr lang="en-US" dirty="0" err="1"/>
              <a:t>dilihat</a:t>
            </a:r>
            <a:r>
              <a:rPr lang="en-US" dirty="0"/>
              <a:t> </a:t>
            </a:r>
            <a:r>
              <a:rPr lang="en-US" dirty="0" err="1"/>
              <a:t>bahwa</a:t>
            </a:r>
            <a:r>
              <a:rPr lang="en-US" dirty="0"/>
              <a:t> </a:t>
            </a:r>
            <a:r>
              <a:rPr lang="en-US" dirty="0" err="1"/>
              <a:t>satu</a:t>
            </a:r>
            <a:r>
              <a:rPr lang="en-US" dirty="0"/>
              <a:t> </a:t>
            </a:r>
            <a:r>
              <a:rPr lang="en-US" dirty="0" err="1"/>
              <a:t>himpunan</a:t>
            </a:r>
            <a:r>
              <a:rPr lang="en-US" dirty="0"/>
              <a:t> </a:t>
            </a:r>
            <a:r>
              <a:rPr lang="en-US" dirty="0" err="1"/>
              <a:t>entitas</a:t>
            </a:r>
            <a:r>
              <a:rPr lang="en-US" dirty="0"/>
              <a:t> </a:t>
            </a:r>
            <a:r>
              <a:rPr lang="en-US" dirty="0" err="1"/>
              <a:t>suami</a:t>
            </a:r>
            <a:r>
              <a:rPr lang="en-US" dirty="0"/>
              <a:t> </a:t>
            </a:r>
            <a:r>
              <a:rPr lang="en-US" dirty="0" err="1"/>
              <a:t>hanya</a:t>
            </a:r>
            <a:r>
              <a:rPr lang="en-US" dirty="0"/>
              <a:t> </a:t>
            </a:r>
            <a:r>
              <a:rPr lang="en-US" dirty="0" err="1"/>
              <a:t>berhubungan</a:t>
            </a:r>
            <a:r>
              <a:rPr lang="en-US" dirty="0"/>
              <a:t> </a:t>
            </a:r>
            <a:r>
              <a:rPr lang="en-US" dirty="0" err="1"/>
              <a:t>tepat</a:t>
            </a:r>
            <a:r>
              <a:rPr lang="en-US" dirty="0"/>
              <a:t> </a:t>
            </a:r>
            <a:r>
              <a:rPr lang="en-US" dirty="0" err="1"/>
              <a:t>dengan</a:t>
            </a:r>
            <a:r>
              <a:rPr lang="en-US" dirty="0"/>
              <a:t> </a:t>
            </a:r>
            <a:r>
              <a:rPr lang="en-US" dirty="0" err="1"/>
              <a:t>satu</a:t>
            </a:r>
            <a:r>
              <a:rPr lang="en-US" dirty="0"/>
              <a:t> </a:t>
            </a:r>
            <a:r>
              <a:rPr lang="en-US" dirty="0" err="1"/>
              <a:t>himpunan</a:t>
            </a:r>
            <a:r>
              <a:rPr lang="en-US" dirty="0"/>
              <a:t> </a:t>
            </a:r>
            <a:r>
              <a:rPr lang="en-US" dirty="0" err="1"/>
              <a:t>entitas</a:t>
            </a:r>
            <a:r>
              <a:rPr lang="en-US" dirty="0"/>
              <a:t> </a:t>
            </a:r>
            <a:r>
              <a:rPr lang="en-US" dirty="0" err="1"/>
              <a:t>istri</a:t>
            </a:r>
            <a:r>
              <a:rPr lang="en-US" dirty="0"/>
              <a:t>. </a:t>
            </a:r>
            <a:r>
              <a:rPr lang="en-US" dirty="0" err="1"/>
              <a:t>Dalam</a:t>
            </a:r>
            <a:r>
              <a:rPr lang="en-US" dirty="0"/>
              <a:t> </a:t>
            </a:r>
            <a:r>
              <a:rPr lang="en-US" dirty="0" err="1"/>
              <a:t>arti</a:t>
            </a:r>
            <a:r>
              <a:rPr lang="en-US" dirty="0"/>
              <a:t> kata </a:t>
            </a:r>
            <a:r>
              <a:rPr lang="en-US" dirty="0" err="1"/>
              <a:t>suami</a:t>
            </a:r>
            <a:r>
              <a:rPr lang="en-US" dirty="0"/>
              <a:t> </a:t>
            </a:r>
            <a:r>
              <a:rPr lang="en-US" dirty="0" err="1"/>
              <a:t>atau</a:t>
            </a:r>
            <a:r>
              <a:rPr lang="en-US" dirty="0"/>
              <a:t> </a:t>
            </a:r>
            <a:r>
              <a:rPr lang="en-US" dirty="0" err="1"/>
              <a:t>istri</a:t>
            </a:r>
            <a:r>
              <a:rPr lang="en-US" dirty="0"/>
              <a:t> </a:t>
            </a:r>
            <a:r>
              <a:rPr lang="en-US" dirty="0" err="1"/>
              <a:t>tidak</a:t>
            </a:r>
            <a:r>
              <a:rPr lang="en-US" dirty="0"/>
              <a:t> </a:t>
            </a:r>
            <a:r>
              <a:rPr lang="en-US" dirty="0" err="1"/>
              <a:t>boleh</a:t>
            </a:r>
            <a:r>
              <a:rPr lang="en-US" dirty="0"/>
              <a:t> </a:t>
            </a:r>
            <a:r>
              <a:rPr lang="en-US" dirty="0" err="1"/>
              <a:t>selingkuh</a:t>
            </a:r>
            <a:r>
              <a:rPr lang="en-US" dirty="0"/>
              <a:t>.</a:t>
            </a:r>
          </a:p>
          <a:p>
            <a:pPr marL="0" indent="0">
              <a:buNone/>
            </a:pPr>
            <a:r>
              <a:rPr lang="en-US" dirty="0" err="1"/>
              <a:t>Karena</a:t>
            </a:r>
            <a:r>
              <a:rPr lang="en-US" dirty="0"/>
              <a:t> </a:t>
            </a:r>
            <a:r>
              <a:rPr lang="en-US" dirty="0" err="1"/>
              <a:t>penulis</a:t>
            </a:r>
            <a:r>
              <a:rPr lang="en-US" dirty="0"/>
              <a:t> orang </a:t>
            </a:r>
            <a:r>
              <a:rPr lang="en-US" dirty="0" err="1"/>
              <a:t>baik</a:t>
            </a:r>
            <a:r>
              <a:rPr lang="en-US" dirty="0"/>
              <a:t> </a:t>
            </a:r>
            <a:r>
              <a:rPr lang="en-US" dirty="0" err="1"/>
              <a:t>jadi</a:t>
            </a:r>
            <a:r>
              <a:rPr lang="en-US" dirty="0"/>
              <a:t> </a:t>
            </a:r>
            <a:r>
              <a:rPr lang="en-US" dirty="0" err="1"/>
              <a:t>penulis</a:t>
            </a:r>
            <a:r>
              <a:rPr lang="en-US" dirty="0"/>
              <a:t> </a:t>
            </a:r>
            <a:r>
              <a:rPr lang="en-US" dirty="0" err="1"/>
              <a:t>tidak</a:t>
            </a:r>
            <a:r>
              <a:rPr lang="en-US" dirty="0"/>
              <a:t> </a:t>
            </a:r>
            <a:r>
              <a:rPr lang="en-US" dirty="0" err="1"/>
              <a:t>mengajarkan</a:t>
            </a:r>
            <a:r>
              <a:rPr lang="en-US" dirty="0"/>
              <a:t> </a:t>
            </a:r>
            <a:r>
              <a:rPr lang="en-US" dirty="0" err="1"/>
              <a:t>perselingkuhan</a:t>
            </a:r>
            <a:r>
              <a:rPr lang="en-US" dirty="0"/>
              <a:t> </a:t>
            </a:r>
            <a:r>
              <a:rPr lang="en-US" dirty="0" err="1"/>
              <a:t>disini</a:t>
            </a:r>
            <a:r>
              <a:rPr lang="en-US" dirty="0"/>
              <a:t>.</a:t>
            </a:r>
          </a:p>
          <a:p>
            <a:endParaRPr lang="en-US" dirty="0"/>
          </a:p>
        </p:txBody>
      </p:sp>
      <p:pic>
        <p:nvPicPr>
          <p:cNvPr id="5" name="Picture 4"/>
          <p:cNvPicPr>
            <a:picLocks noChangeAspect="1"/>
          </p:cNvPicPr>
          <p:nvPr/>
        </p:nvPicPr>
        <p:blipFill>
          <a:blip r:embed="rId2"/>
          <a:stretch>
            <a:fillRect/>
          </a:stretch>
        </p:blipFill>
        <p:spPr>
          <a:xfrm>
            <a:off x="2590800" y="2667000"/>
            <a:ext cx="4159003" cy="2015066"/>
          </a:xfrm>
          <a:prstGeom prst="rect">
            <a:avLst/>
          </a:prstGeom>
        </p:spPr>
      </p:pic>
    </p:spTree>
    <p:extLst>
      <p:ext uri="{BB962C8B-B14F-4D97-AF65-F5344CB8AC3E}">
        <p14:creationId xmlns:p14="http://schemas.microsoft.com/office/powerpoint/2010/main" val="263715978"/>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Satu</a:t>
            </a:r>
            <a:r>
              <a:rPr lang="en-US" b="1" dirty="0"/>
              <a:t> </a:t>
            </a:r>
            <a:r>
              <a:rPr lang="en-US" b="1" dirty="0" err="1"/>
              <a:t>ke</a:t>
            </a:r>
            <a:r>
              <a:rPr lang="en-US" b="1" dirty="0"/>
              <a:t> </a:t>
            </a:r>
            <a:r>
              <a:rPr lang="en-US" b="1" dirty="0" err="1"/>
              <a:t>Banyak</a:t>
            </a:r>
            <a:r>
              <a:rPr lang="en-US" b="1" dirty="0"/>
              <a:t> (</a:t>
            </a:r>
            <a:r>
              <a:rPr lang="en-US" b="1" i="1" dirty="0"/>
              <a:t>one to many</a:t>
            </a:r>
            <a:r>
              <a:rPr lang="en-US" b="1" dirty="0"/>
              <a:t>)</a:t>
            </a:r>
            <a:endParaRPr lang="en-US" dirty="0"/>
          </a:p>
        </p:txBody>
      </p:sp>
      <p:sp>
        <p:nvSpPr>
          <p:cNvPr id="3" name="Content Placeholder 2"/>
          <p:cNvSpPr>
            <a:spLocks noGrp="1"/>
          </p:cNvSpPr>
          <p:nvPr>
            <p:ph idx="1"/>
          </p:nvPr>
        </p:nvSpPr>
        <p:spPr>
          <a:xfrm>
            <a:off x="834988" y="1417638"/>
            <a:ext cx="7474024" cy="4455368"/>
          </a:xfrm>
        </p:spPr>
        <p:txBody>
          <a:bodyPr>
            <a:normAutofit fontScale="70000" lnSpcReduction="20000"/>
          </a:bodyPr>
          <a:lstStyle/>
          <a:p>
            <a:pPr marL="0" indent="0">
              <a:buNone/>
            </a:pPr>
            <a:r>
              <a:rPr lang="en-US" dirty="0" err="1"/>
              <a:t>Hubungan</a:t>
            </a:r>
            <a:r>
              <a:rPr lang="en-US" dirty="0"/>
              <a:t> </a:t>
            </a:r>
            <a:r>
              <a:rPr lang="en-US" dirty="0" err="1"/>
              <a:t>satu</a:t>
            </a:r>
            <a:r>
              <a:rPr lang="en-US" dirty="0"/>
              <a:t> </a:t>
            </a:r>
            <a:r>
              <a:rPr lang="en-US" dirty="0" err="1"/>
              <a:t>ke</a:t>
            </a:r>
            <a:r>
              <a:rPr lang="en-US" dirty="0"/>
              <a:t> </a:t>
            </a:r>
            <a:r>
              <a:rPr lang="en-US" dirty="0" err="1"/>
              <a:t>banyak</a:t>
            </a:r>
            <a:r>
              <a:rPr lang="en-US" dirty="0"/>
              <a:t> (</a:t>
            </a:r>
            <a:r>
              <a:rPr lang="en-US" i="1" dirty="0"/>
              <a:t>one to many</a:t>
            </a:r>
            <a:r>
              <a:rPr lang="en-US" dirty="0"/>
              <a:t>) </a:t>
            </a:r>
            <a:r>
              <a:rPr lang="en-US" dirty="0" err="1"/>
              <a:t>berarti</a:t>
            </a:r>
            <a:r>
              <a:rPr lang="en-US" dirty="0"/>
              <a:t>  </a:t>
            </a:r>
            <a:r>
              <a:rPr lang="en-US" dirty="0" err="1"/>
              <a:t>satu</a:t>
            </a:r>
            <a:r>
              <a:rPr lang="en-US" dirty="0"/>
              <a:t> </a:t>
            </a:r>
            <a:r>
              <a:rPr lang="en-US" dirty="0" err="1"/>
              <a:t>dari</a:t>
            </a:r>
            <a:r>
              <a:rPr lang="en-US" dirty="0"/>
              <a:t> </a:t>
            </a:r>
            <a:r>
              <a:rPr lang="en-US" dirty="0" err="1"/>
              <a:t>setiap</a:t>
            </a:r>
            <a:r>
              <a:rPr lang="en-US" dirty="0"/>
              <a:t> </a:t>
            </a:r>
            <a:r>
              <a:rPr lang="en-US" dirty="0" err="1"/>
              <a:t>himpunan</a:t>
            </a:r>
            <a:r>
              <a:rPr lang="en-US" dirty="0"/>
              <a:t> </a:t>
            </a:r>
            <a:r>
              <a:rPr lang="en-US" dirty="0" err="1"/>
              <a:t>entitas</a:t>
            </a:r>
            <a:r>
              <a:rPr lang="en-US" dirty="0"/>
              <a:t> </a:t>
            </a:r>
            <a:r>
              <a:rPr lang="en-US" dirty="0" err="1"/>
              <a:t>boleh</a:t>
            </a:r>
            <a:r>
              <a:rPr lang="en-US" dirty="0"/>
              <a:t> </a:t>
            </a:r>
            <a:r>
              <a:rPr lang="en-US" dirty="0" err="1"/>
              <a:t>berhubungan</a:t>
            </a:r>
            <a:r>
              <a:rPr lang="en-US" dirty="0"/>
              <a:t> </a:t>
            </a:r>
            <a:r>
              <a:rPr lang="en-US" dirty="0" err="1"/>
              <a:t>dengan</a:t>
            </a:r>
            <a:r>
              <a:rPr lang="en-US" dirty="0"/>
              <a:t> </a:t>
            </a:r>
            <a:r>
              <a:rPr lang="en-US" dirty="0" err="1"/>
              <a:t>banyak</a:t>
            </a:r>
            <a:r>
              <a:rPr lang="en-US" dirty="0"/>
              <a:t> </a:t>
            </a:r>
            <a:r>
              <a:rPr lang="en-US" dirty="0" err="1"/>
              <a:t>himpunan</a:t>
            </a:r>
            <a:r>
              <a:rPr lang="en-US" dirty="0"/>
              <a:t> </a:t>
            </a:r>
            <a:r>
              <a:rPr lang="en-US" dirty="0" err="1"/>
              <a:t>entitas</a:t>
            </a:r>
            <a:r>
              <a:rPr lang="en-US" dirty="0"/>
              <a:t> </a:t>
            </a:r>
            <a:r>
              <a:rPr lang="en-US" dirty="0" err="1" smtClean="0"/>
              <a:t>lainnya.Sebagai</a:t>
            </a:r>
            <a:r>
              <a:rPr lang="en-US" dirty="0" smtClean="0"/>
              <a:t> </a:t>
            </a:r>
            <a:r>
              <a:rPr lang="en-US" dirty="0" err="1"/>
              <a:t>contoh</a:t>
            </a:r>
            <a:r>
              <a:rPr lang="en-US" dirty="0"/>
              <a:t> </a:t>
            </a:r>
            <a:r>
              <a:rPr lang="en-US" dirty="0" err="1"/>
              <a:t>himpunan</a:t>
            </a:r>
            <a:r>
              <a:rPr lang="en-US" dirty="0"/>
              <a:t> </a:t>
            </a:r>
            <a:r>
              <a:rPr lang="en-US" dirty="0" err="1"/>
              <a:t>ibu</a:t>
            </a:r>
            <a:r>
              <a:rPr lang="en-US" dirty="0"/>
              <a:t> </a:t>
            </a:r>
            <a:r>
              <a:rPr lang="en-US" dirty="0" err="1"/>
              <a:t>dan</a:t>
            </a:r>
            <a:r>
              <a:rPr lang="en-US" dirty="0"/>
              <a:t> </a:t>
            </a:r>
            <a:r>
              <a:rPr lang="en-US" dirty="0" err="1"/>
              <a:t>anak</a:t>
            </a:r>
            <a:r>
              <a:rPr lang="en-US" dirty="0"/>
              <a:t> </a:t>
            </a:r>
            <a:r>
              <a:rPr lang="en-US" dirty="0" err="1"/>
              <a:t>berikut</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err="1" smtClean="0"/>
              <a:t>Pada</a:t>
            </a:r>
            <a:r>
              <a:rPr lang="en-US" dirty="0" smtClean="0"/>
              <a:t> </a:t>
            </a:r>
            <a:r>
              <a:rPr lang="en-US" dirty="0" err="1"/>
              <a:t>gambar</a:t>
            </a:r>
            <a:r>
              <a:rPr lang="en-US" dirty="0"/>
              <a:t> </a:t>
            </a:r>
            <a:r>
              <a:rPr lang="en-US" dirty="0" err="1"/>
              <a:t>diatas</a:t>
            </a:r>
            <a:r>
              <a:rPr lang="en-US" dirty="0"/>
              <a:t> </a:t>
            </a:r>
            <a:r>
              <a:rPr lang="en-US" dirty="0" err="1"/>
              <a:t>dapat</a:t>
            </a:r>
            <a:r>
              <a:rPr lang="en-US" dirty="0"/>
              <a:t> </a:t>
            </a:r>
            <a:r>
              <a:rPr lang="en-US" dirty="0" err="1"/>
              <a:t>dilihat</a:t>
            </a:r>
            <a:r>
              <a:rPr lang="en-US" dirty="0"/>
              <a:t> </a:t>
            </a:r>
            <a:r>
              <a:rPr lang="en-US" dirty="0" err="1"/>
              <a:t>bahwa</a:t>
            </a:r>
            <a:r>
              <a:rPr lang="en-US" dirty="0"/>
              <a:t> </a:t>
            </a:r>
            <a:r>
              <a:rPr lang="en-US" dirty="0" err="1"/>
              <a:t>satu</a:t>
            </a:r>
            <a:r>
              <a:rPr lang="en-US" dirty="0"/>
              <a:t> </a:t>
            </a:r>
            <a:r>
              <a:rPr lang="en-US" dirty="0" err="1"/>
              <a:t>himpunan</a:t>
            </a:r>
            <a:r>
              <a:rPr lang="en-US" dirty="0"/>
              <a:t> </a:t>
            </a:r>
            <a:r>
              <a:rPr lang="en-US" dirty="0" err="1"/>
              <a:t>ibu</a:t>
            </a:r>
            <a:r>
              <a:rPr lang="en-US" dirty="0"/>
              <a:t> </a:t>
            </a:r>
            <a:r>
              <a:rPr lang="en-US" dirty="0" err="1"/>
              <a:t>memiliki</a:t>
            </a:r>
            <a:r>
              <a:rPr lang="en-US" dirty="0"/>
              <a:t> </a:t>
            </a:r>
            <a:r>
              <a:rPr lang="en-US" dirty="0" err="1"/>
              <a:t>banyak</a:t>
            </a:r>
            <a:r>
              <a:rPr lang="en-US" dirty="0"/>
              <a:t> </a:t>
            </a:r>
            <a:r>
              <a:rPr lang="en-US" dirty="0" err="1"/>
              <a:t>hubungan</a:t>
            </a:r>
            <a:r>
              <a:rPr lang="en-US" dirty="0"/>
              <a:t> </a:t>
            </a:r>
            <a:r>
              <a:rPr lang="en-US" dirty="0" err="1"/>
              <a:t>ke</a:t>
            </a:r>
            <a:r>
              <a:rPr lang="en-US" dirty="0"/>
              <a:t> </a:t>
            </a:r>
            <a:r>
              <a:rPr lang="en-US" dirty="0" err="1"/>
              <a:t>himpunan</a:t>
            </a:r>
            <a:r>
              <a:rPr lang="en-US" dirty="0"/>
              <a:t> </a:t>
            </a:r>
            <a:r>
              <a:rPr lang="en-US" dirty="0" err="1"/>
              <a:t>entitas</a:t>
            </a:r>
            <a:r>
              <a:rPr lang="en-US" dirty="0"/>
              <a:t> </a:t>
            </a:r>
            <a:r>
              <a:rPr lang="en-US" dirty="0" err="1" smtClean="0"/>
              <a:t>anak.Dalam</a:t>
            </a:r>
            <a:r>
              <a:rPr lang="en-US" dirty="0" smtClean="0"/>
              <a:t> </a:t>
            </a:r>
            <a:r>
              <a:rPr lang="en-US" dirty="0" err="1"/>
              <a:t>arti</a:t>
            </a:r>
            <a:r>
              <a:rPr lang="en-US" dirty="0"/>
              <a:t> kata </a:t>
            </a:r>
            <a:r>
              <a:rPr lang="en-US" dirty="0" err="1"/>
              <a:t>satu</a:t>
            </a:r>
            <a:r>
              <a:rPr lang="en-US" dirty="0"/>
              <a:t> </a:t>
            </a:r>
            <a:r>
              <a:rPr lang="en-US" dirty="0" err="1"/>
              <a:t>ibu</a:t>
            </a:r>
            <a:r>
              <a:rPr lang="en-US" dirty="0"/>
              <a:t> </a:t>
            </a:r>
            <a:r>
              <a:rPr lang="en-US" dirty="0" err="1"/>
              <a:t>bisa</a:t>
            </a:r>
            <a:r>
              <a:rPr lang="en-US" dirty="0"/>
              <a:t> </a:t>
            </a:r>
            <a:r>
              <a:rPr lang="en-US" dirty="0" err="1"/>
              <a:t>memiliki</a:t>
            </a:r>
            <a:r>
              <a:rPr lang="en-US" dirty="0"/>
              <a:t> </a:t>
            </a:r>
            <a:r>
              <a:rPr lang="en-US" dirty="0" err="1"/>
              <a:t>banyak</a:t>
            </a:r>
            <a:r>
              <a:rPr lang="en-US" dirty="0"/>
              <a:t> </a:t>
            </a:r>
            <a:r>
              <a:rPr lang="en-US" dirty="0" err="1"/>
              <a:t>anak</a:t>
            </a:r>
            <a:r>
              <a:rPr lang="en-US" dirty="0"/>
              <a:t> </a:t>
            </a:r>
            <a:r>
              <a:rPr lang="en-US" dirty="0" err="1"/>
              <a:t>dan</a:t>
            </a:r>
            <a:r>
              <a:rPr lang="en-US" dirty="0"/>
              <a:t> </a:t>
            </a:r>
            <a:r>
              <a:rPr lang="en-US" dirty="0" err="1"/>
              <a:t>satu</a:t>
            </a:r>
            <a:r>
              <a:rPr lang="en-US" dirty="0"/>
              <a:t> </a:t>
            </a:r>
            <a:r>
              <a:rPr lang="en-US" dirty="0" err="1"/>
              <a:t>anak</a:t>
            </a:r>
            <a:r>
              <a:rPr lang="en-US" dirty="0"/>
              <a:t> </a:t>
            </a:r>
            <a:r>
              <a:rPr lang="en-US" dirty="0" err="1"/>
              <a:t>hanya</a:t>
            </a:r>
            <a:r>
              <a:rPr lang="en-US" dirty="0"/>
              <a:t> </a:t>
            </a:r>
            <a:r>
              <a:rPr lang="en-US" dirty="0" err="1"/>
              <a:t>dimiliki</a:t>
            </a:r>
            <a:r>
              <a:rPr lang="en-US" dirty="0"/>
              <a:t> </a:t>
            </a:r>
            <a:r>
              <a:rPr lang="en-US" dirty="0" err="1"/>
              <a:t>oleh</a:t>
            </a:r>
            <a:r>
              <a:rPr lang="en-US" dirty="0"/>
              <a:t> </a:t>
            </a:r>
            <a:r>
              <a:rPr lang="en-US" dirty="0" err="1"/>
              <a:t>satu</a:t>
            </a:r>
            <a:r>
              <a:rPr lang="en-US" dirty="0"/>
              <a:t> </a:t>
            </a:r>
            <a:r>
              <a:rPr lang="en-US" dirty="0" err="1"/>
              <a:t>ibu</a:t>
            </a:r>
            <a:r>
              <a:rPr lang="en-US" dirty="0"/>
              <a:t>.</a:t>
            </a:r>
          </a:p>
          <a:p>
            <a:pPr marL="0" indent="0">
              <a:buNone/>
            </a:pPr>
            <a:endParaRPr lang="en-US" dirty="0"/>
          </a:p>
        </p:txBody>
      </p:sp>
      <p:pic>
        <p:nvPicPr>
          <p:cNvPr id="4" name="Picture 3"/>
          <p:cNvPicPr>
            <a:picLocks noChangeAspect="1"/>
          </p:cNvPicPr>
          <p:nvPr/>
        </p:nvPicPr>
        <p:blipFill>
          <a:blip r:embed="rId2"/>
          <a:stretch>
            <a:fillRect/>
          </a:stretch>
        </p:blipFill>
        <p:spPr>
          <a:xfrm>
            <a:off x="2301666" y="2596924"/>
            <a:ext cx="4116313" cy="1994383"/>
          </a:xfrm>
          <a:prstGeom prst="rect">
            <a:avLst/>
          </a:prstGeom>
        </p:spPr>
      </p:pic>
    </p:spTree>
    <p:extLst>
      <p:ext uri="{BB962C8B-B14F-4D97-AF65-F5344CB8AC3E}">
        <p14:creationId xmlns:p14="http://schemas.microsoft.com/office/powerpoint/2010/main" val="3751248466"/>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32656"/>
            <a:ext cx="7200900" cy="1485900"/>
          </a:xfrm>
        </p:spPr>
        <p:txBody>
          <a:bodyPr/>
          <a:lstStyle/>
          <a:p>
            <a:r>
              <a:rPr lang="en-US" b="1" dirty="0" err="1"/>
              <a:t>Banyak</a:t>
            </a:r>
            <a:r>
              <a:rPr lang="en-US" b="1" dirty="0"/>
              <a:t> </a:t>
            </a:r>
            <a:r>
              <a:rPr lang="en-US" b="1" dirty="0" err="1"/>
              <a:t>ke</a:t>
            </a:r>
            <a:r>
              <a:rPr lang="en-US" b="1" dirty="0"/>
              <a:t> </a:t>
            </a:r>
            <a:r>
              <a:rPr lang="en-US" b="1" dirty="0" err="1"/>
              <a:t>Banyak</a:t>
            </a:r>
            <a:r>
              <a:rPr lang="en-US" b="1" dirty="0"/>
              <a:t> (</a:t>
            </a:r>
            <a:r>
              <a:rPr lang="en-US" b="1" i="1" dirty="0"/>
              <a:t>Many to Many</a:t>
            </a:r>
            <a:r>
              <a:rPr lang="en-US" b="1" dirty="0"/>
              <a:t>)</a:t>
            </a:r>
            <a:endParaRPr lang="en-US" dirty="0"/>
          </a:p>
        </p:txBody>
      </p:sp>
      <p:sp>
        <p:nvSpPr>
          <p:cNvPr id="3" name="Content Placeholder 2"/>
          <p:cNvSpPr>
            <a:spLocks noGrp="1"/>
          </p:cNvSpPr>
          <p:nvPr>
            <p:ph idx="1"/>
          </p:nvPr>
        </p:nvSpPr>
        <p:spPr>
          <a:xfrm>
            <a:off x="457200" y="1600200"/>
            <a:ext cx="8136904" cy="5040560"/>
          </a:xfrm>
        </p:spPr>
        <p:txBody>
          <a:bodyPr>
            <a:normAutofit fontScale="70000" lnSpcReduction="20000"/>
          </a:bodyPr>
          <a:lstStyle/>
          <a:p>
            <a:pPr marL="0" indent="0">
              <a:buNone/>
            </a:pPr>
            <a:r>
              <a:rPr lang="en-US" dirty="0" err="1"/>
              <a:t>Hubungan</a:t>
            </a:r>
            <a:r>
              <a:rPr lang="en-US" dirty="0"/>
              <a:t> </a:t>
            </a:r>
            <a:r>
              <a:rPr lang="en-US" dirty="0" err="1"/>
              <a:t>banyak</a:t>
            </a:r>
            <a:r>
              <a:rPr lang="en-US" dirty="0"/>
              <a:t> </a:t>
            </a:r>
            <a:r>
              <a:rPr lang="en-US" dirty="0" err="1"/>
              <a:t>ke</a:t>
            </a:r>
            <a:r>
              <a:rPr lang="en-US" dirty="0"/>
              <a:t> </a:t>
            </a:r>
            <a:r>
              <a:rPr lang="en-US" dirty="0" err="1"/>
              <a:t>banyak</a:t>
            </a:r>
            <a:r>
              <a:rPr lang="en-US" dirty="0"/>
              <a:t> (many to many) </a:t>
            </a:r>
            <a:r>
              <a:rPr lang="en-US" dirty="0" err="1"/>
              <a:t>berarti</a:t>
            </a:r>
            <a:r>
              <a:rPr lang="en-US" dirty="0"/>
              <a:t> </a:t>
            </a:r>
            <a:r>
              <a:rPr lang="en-US" dirty="0" err="1"/>
              <a:t>setiap</a:t>
            </a:r>
            <a:r>
              <a:rPr lang="en-US" dirty="0"/>
              <a:t> </a:t>
            </a:r>
            <a:r>
              <a:rPr lang="en-US" dirty="0" err="1"/>
              <a:t>himpunan</a:t>
            </a:r>
            <a:r>
              <a:rPr lang="en-US" dirty="0"/>
              <a:t> </a:t>
            </a:r>
            <a:r>
              <a:rPr lang="en-US" dirty="0" err="1"/>
              <a:t>entitas</a:t>
            </a:r>
            <a:r>
              <a:rPr lang="en-US" dirty="0"/>
              <a:t> </a:t>
            </a:r>
            <a:r>
              <a:rPr lang="en-US" dirty="0" err="1"/>
              <a:t>boleh</a:t>
            </a:r>
            <a:r>
              <a:rPr lang="en-US" dirty="0"/>
              <a:t> </a:t>
            </a:r>
            <a:r>
              <a:rPr lang="en-US" dirty="0" err="1"/>
              <a:t>berhubungan</a:t>
            </a:r>
            <a:r>
              <a:rPr lang="en-US" dirty="0"/>
              <a:t> </a:t>
            </a:r>
            <a:r>
              <a:rPr lang="en-US" dirty="0" err="1"/>
              <a:t>dengan</a:t>
            </a:r>
            <a:r>
              <a:rPr lang="en-US" dirty="0"/>
              <a:t> </a:t>
            </a:r>
            <a:r>
              <a:rPr lang="en-US" dirty="0" err="1"/>
              <a:t>banyak</a:t>
            </a:r>
            <a:r>
              <a:rPr lang="en-US" dirty="0"/>
              <a:t> </a:t>
            </a:r>
            <a:r>
              <a:rPr lang="en-US" dirty="0" err="1"/>
              <a:t>himpunan</a:t>
            </a:r>
            <a:r>
              <a:rPr lang="en-US" dirty="0"/>
              <a:t> </a:t>
            </a:r>
            <a:r>
              <a:rPr lang="en-US" dirty="0" err="1"/>
              <a:t>entitas</a:t>
            </a:r>
            <a:r>
              <a:rPr lang="en-US" dirty="0"/>
              <a:t> </a:t>
            </a:r>
            <a:r>
              <a:rPr lang="en-US" dirty="0" err="1"/>
              <a:t>lainnya</a:t>
            </a:r>
            <a:r>
              <a:rPr lang="en-US" dirty="0"/>
              <a:t> </a:t>
            </a:r>
            <a:r>
              <a:rPr lang="en-US" dirty="0" err="1"/>
              <a:t>dan</a:t>
            </a:r>
            <a:r>
              <a:rPr lang="en-US" dirty="0"/>
              <a:t> </a:t>
            </a:r>
            <a:r>
              <a:rPr lang="en-US" dirty="0" err="1" smtClean="0"/>
              <a:t>sebaikanya.Sebagai</a:t>
            </a:r>
            <a:r>
              <a:rPr lang="en-US" dirty="0" smtClean="0"/>
              <a:t> </a:t>
            </a:r>
            <a:r>
              <a:rPr lang="en-US" dirty="0" err="1"/>
              <a:t>contoh</a:t>
            </a:r>
            <a:r>
              <a:rPr lang="en-US" dirty="0"/>
              <a:t> </a:t>
            </a:r>
            <a:r>
              <a:rPr lang="en-US" dirty="0" err="1"/>
              <a:t>himpunan</a:t>
            </a:r>
            <a:r>
              <a:rPr lang="en-US" dirty="0"/>
              <a:t> </a:t>
            </a:r>
            <a:r>
              <a:rPr lang="en-US" dirty="0" err="1"/>
              <a:t>matakuliah</a:t>
            </a:r>
            <a:r>
              <a:rPr lang="en-US" dirty="0"/>
              <a:t> </a:t>
            </a:r>
            <a:r>
              <a:rPr lang="en-US" dirty="0" err="1"/>
              <a:t>dan</a:t>
            </a:r>
            <a:r>
              <a:rPr lang="en-US" dirty="0"/>
              <a:t> </a:t>
            </a:r>
            <a:r>
              <a:rPr lang="en-US" dirty="0" err="1"/>
              <a:t>mahasiswa</a:t>
            </a:r>
            <a:r>
              <a:rPr lang="en-US" dirty="0"/>
              <a:t> </a:t>
            </a:r>
            <a:r>
              <a:rPr lang="en-US" dirty="0" err="1"/>
              <a:t>berikut</a:t>
            </a:r>
            <a:r>
              <a:rPr lang="en-US"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err="1" smtClean="0"/>
              <a:t>Pada</a:t>
            </a:r>
            <a:r>
              <a:rPr lang="en-US" dirty="0" smtClean="0"/>
              <a:t> </a:t>
            </a:r>
            <a:r>
              <a:rPr lang="en-US" dirty="0" err="1"/>
              <a:t>gambar</a:t>
            </a:r>
            <a:r>
              <a:rPr lang="en-US" dirty="0"/>
              <a:t> </a:t>
            </a:r>
            <a:r>
              <a:rPr lang="en-US" dirty="0" err="1"/>
              <a:t>diatas</a:t>
            </a:r>
            <a:r>
              <a:rPr lang="en-US" dirty="0"/>
              <a:t> </a:t>
            </a:r>
            <a:r>
              <a:rPr lang="en-US" dirty="0" err="1"/>
              <a:t>dapat</a:t>
            </a:r>
            <a:r>
              <a:rPr lang="en-US" dirty="0"/>
              <a:t> </a:t>
            </a:r>
            <a:r>
              <a:rPr lang="en-US" dirty="0" err="1"/>
              <a:t>dilihat</a:t>
            </a:r>
            <a:r>
              <a:rPr lang="en-US" dirty="0"/>
              <a:t> </a:t>
            </a:r>
            <a:r>
              <a:rPr lang="en-US" dirty="0" err="1"/>
              <a:t>bahwa</a:t>
            </a:r>
            <a:r>
              <a:rPr lang="en-US" dirty="0"/>
              <a:t> </a:t>
            </a:r>
            <a:r>
              <a:rPr lang="en-US" dirty="0" err="1"/>
              <a:t>satu</a:t>
            </a:r>
            <a:r>
              <a:rPr lang="en-US" dirty="0"/>
              <a:t> </a:t>
            </a:r>
            <a:r>
              <a:rPr lang="en-US" dirty="0" err="1"/>
              <a:t>himpunan</a:t>
            </a:r>
            <a:r>
              <a:rPr lang="en-US" dirty="0"/>
              <a:t> </a:t>
            </a:r>
            <a:r>
              <a:rPr lang="en-US" dirty="0" err="1"/>
              <a:t>mahasiswa</a:t>
            </a:r>
            <a:r>
              <a:rPr lang="en-US" dirty="0"/>
              <a:t> </a:t>
            </a:r>
            <a:r>
              <a:rPr lang="en-US" dirty="0" err="1"/>
              <a:t>memiliki</a:t>
            </a:r>
            <a:r>
              <a:rPr lang="en-US" dirty="0"/>
              <a:t> </a:t>
            </a:r>
            <a:r>
              <a:rPr lang="en-US" dirty="0" err="1"/>
              <a:t>banyak</a:t>
            </a:r>
            <a:r>
              <a:rPr lang="en-US" dirty="0"/>
              <a:t> </a:t>
            </a:r>
            <a:r>
              <a:rPr lang="en-US" dirty="0" err="1"/>
              <a:t>hubungan</a:t>
            </a:r>
            <a:r>
              <a:rPr lang="en-US" dirty="0"/>
              <a:t> </a:t>
            </a:r>
            <a:r>
              <a:rPr lang="en-US" dirty="0" err="1"/>
              <a:t>ke</a:t>
            </a:r>
            <a:r>
              <a:rPr lang="en-US" dirty="0"/>
              <a:t> </a:t>
            </a:r>
            <a:r>
              <a:rPr lang="en-US" dirty="0" err="1"/>
              <a:t>himpunan</a:t>
            </a:r>
            <a:r>
              <a:rPr lang="en-US" dirty="0"/>
              <a:t> </a:t>
            </a:r>
            <a:r>
              <a:rPr lang="en-US" dirty="0" err="1"/>
              <a:t>entitas</a:t>
            </a:r>
            <a:r>
              <a:rPr lang="en-US" dirty="0"/>
              <a:t> </a:t>
            </a:r>
            <a:r>
              <a:rPr lang="en-US" dirty="0" err="1"/>
              <a:t>matakuliah</a:t>
            </a:r>
            <a:r>
              <a:rPr lang="en-US" dirty="0"/>
              <a:t> </a:t>
            </a:r>
            <a:r>
              <a:rPr lang="en-US" dirty="0" err="1"/>
              <a:t>dan</a:t>
            </a:r>
            <a:r>
              <a:rPr lang="en-US" dirty="0"/>
              <a:t> </a:t>
            </a:r>
            <a:r>
              <a:rPr lang="en-US" dirty="0" err="1"/>
              <a:t>satu</a:t>
            </a:r>
            <a:r>
              <a:rPr lang="en-US" dirty="0"/>
              <a:t> </a:t>
            </a:r>
            <a:r>
              <a:rPr lang="en-US" dirty="0" err="1"/>
              <a:t>dari</a:t>
            </a:r>
            <a:r>
              <a:rPr lang="en-US" dirty="0"/>
              <a:t> </a:t>
            </a:r>
            <a:r>
              <a:rPr lang="en-US" dirty="0" err="1"/>
              <a:t>himpunan</a:t>
            </a:r>
            <a:r>
              <a:rPr lang="en-US" dirty="0"/>
              <a:t> </a:t>
            </a:r>
            <a:r>
              <a:rPr lang="en-US" dirty="0" err="1"/>
              <a:t>matakuliah</a:t>
            </a:r>
            <a:r>
              <a:rPr lang="en-US" dirty="0"/>
              <a:t> </a:t>
            </a:r>
            <a:r>
              <a:rPr lang="en-US" dirty="0" err="1"/>
              <a:t>memiliki</a:t>
            </a:r>
            <a:r>
              <a:rPr lang="en-US" dirty="0"/>
              <a:t> </a:t>
            </a:r>
            <a:r>
              <a:rPr lang="en-US" dirty="0" err="1"/>
              <a:t>banyak</a:t>
            </a:r>
            <a:r>
              <a:rPr lang="en-US" dirty="0"/>
              <a:t> </a:t>
            </a:r>
            <a:r>
              <a:rPr lang="en-US" dirty="0" err="1"/>
              <a:t>hubungan</a:t>
            </a:r>
            <a:r>
              <a:rPr lang="en-US" dirty="0"/>
              <a:t> </a:t>
            </a:r>
            <a:r>
              <a:rPr lang="en-US" dirty="0" err="1"/>
              <a:t>ke</a:t>
            </a:r>
            <a:r>
              <a:rPr lang="en-US" dirty="0"/>
              <a:t> </a:t>
            </a:r>
            <a:r>
              <a:rPr lang="en-US" dirty="0" err="1"/>
              <a:t>himpunan</a:t>
            </a:r>
            <a:r>
              <a:rPr lang="en-US" dirty="0"/>
              <a:t> </a:t>
            </a:r>
            <a:r>
              <a:rPr lang="en-US" dirty="0" err="1"/>
              <a:t>entitas</a:t>
            </a:r>
            <a:r>
              <a:rPr lang="en-US" dirty="0"/>
              <a:t> </a:t>
            </a:r>
            <a:r>
              <a:rPr lang="en-US" dirty="0" err="1"/>
              <a:t>mahasiswa</a:t>
            </a:r>
            <a:r>
              <a:rPr lang="en-US" dirty="0"/>
              <a:t>.</a:t>
            </a:r>
          </a:p>
          <a:p>
            <a:pPr marL="0" indent="0">
              <a:buNone/>
            </a:pPr>
            <a:r>
              <a:rPr lang="en-US" dirty="0" err="1"/>
              <a:t>Dalam</a:t>
            </a:r>
            <a:r>
              <a:rPr lang="en-US" dirty="0"/>
              <a:t> </a:t>
            </a:r>
            <a:r>
              <a:rPr lang="en-US" dirty="0" err="1"/>
              <a:t>arti</a:t>
            </a:r>
            <a:r>
              <a:rPr lang="en-US" dirty="0"/>
              <a:t> kata </a:t>
            </a:r>
            <a:r>
              <a:rPr lang="en-US" dirty="0" err="1"/>
              <a:t>satu</a:t>
            </a:r>
            <a:r>
              <a:rPr lang="en-US" dirty="0"/>
              <a:t> </a:t>
            </a:r>
            <a:r>
              <a:rPr lang="en-US" dirty="0" err="1"/>
              <a:t>mahasiswa</a:t>
            </a:r>
            <a:r>
              <a:rPr lang="en-US" dirty="0"/>
              <a:t> </a:t>
            </a:r>
            <a:r>
              <a:rPr lang="en-US" dirty="0" err="1"/>
              <a:t>bisa</a:t>
            </a:r>
            <a:r>
              <a:rPr lang="en-US" dirty="0"/>
              <a:t> </a:t>
            </a:r>
            <a:r>
              <a:rPr lang="en-US" dirty="0" err="1"/>
              <a:t>memiliki</a:t>
            </a:r>
            <a:r>
              <a:rPr lang="en-US" dirty="0"/>
              <a:t> </a:t>
            </a:r>
            <a:r>
              <a:rPr lang="en-US" dirty="0" err="1"/>
              <a:t>banyak</a:t>
            </a:r>
            <a:r>
              <a:rPr lang="en-US" dirty="0"/>
              <a:t> </a:t>
            </a:r>
            <a:r>
              <a:rPr lang="en-US" dirty="0" err="1"/>
              <a:t>matakuliah</a:t>
            </a:r>
            <a:r>
              <a:rPr lang="en-US" dirty="0"/>
              <a:t> </a:t>
            </a:r>
            <a:r>
              <a:rPr lang="en-US" dirty="0" err="1"/>
              <a:t>dan</a:t>
            </a:r>
            <a:r>
              <a:rPr lang="en-US" dirty="0"/>
              <a:t> </a:t>
            </a:r>
            <a:r>
              <a:rPr lang="en-US" dirty="0" err="1"/>
              <a:t>satu</a:t>
            </a:r>
            <a:r>
              <a:rPr lang="en-US" dirty="0"/>
              <a:t> </a:t>
            </a:r>
            <a:r>
              <a:rPr lang="en-US" dirty="0" err="1"/>
              <a:t>matakuliah</a:t>
            </a:r>
            <a:r>
              <a:rPr lang="en-US" dirty="0"/>
              <a:t> </a:t>
            </a:r>
            <a:r>
              <a:rPr lang="en-US" dirty="0" err="1"/>
              <a:t>bisa</a:t>
            </a:r>
            <a:r>
              <a:rPr lang="en-US" dirty="0"/>
              <a:t> </a:t>
            </a:r>
            <a:r>
              <a:rPr lang="en-US" dirty="0" err="1"/>
              <a:t>dimiliki</a:t>
            </a:r>
            <a:r>
              <a:rPr lang="en-US" dirty="0"/>
              <a:t> </a:t>
            </a:r>
            <a:r>
              <a:rPr lang="en-US" dirty="0" err="1"/>
              <a:t>oleh</a:t>
            </a:r>
            <a:r>
              <a:rPr lang="en-US" dirty="0"/>
              <a:t> </a:t>
            </a:r>
            <a:r>
              <a:rPr lang="en-US" dirty="0" err="1"/>
              <a:t>banyak</a:t>
            </a:r>
            <a:r>
              <a:rPr lang="en-US" dirty="0"/>
              <a:t> </a:t>
            </a:r>
            <a:r>
              <a:rPr lang="en-US" dirty="0" err="1"/>
              <a:t>mahasiswa</a:t>
            </a:r>
            <a:r>
              <a:rPr lang="en-US" dirty="0"/>
              <a:t>.</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2576922" y="2667000"/>
            <a:ext cx="4104456" cy="1988638"/>
          </a:xfrm>
          <a:prstGeom prst="rect">
            <a:avLst/>
          </a:prstGeom>
        </p:spPr>
      </p:pic>
    </p:spTree>
    <p:extLst>
      <p:ext uri="{BB962C8B-B14F-4D97-AF65-F5344CB8AC3E}">
        <p14:creationId xmlns:p14="http://schemas.microsoft.com/office/powerpoint/2010/main" val="982071208"/>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Tahap</a:t>
            </a:r>
            <a:r>
              <a:rPr lang="en-US" dirty="0" smtClean="0"/>
              <a:t> </a:t>
            </a:r>
            <a:r>
              <a:rPr lang="en-US" dirty="0" err="1" smtClean="0"/>
              <a:t>pembuatan</a:t>
            </a:r>
            <a:r>
              <a:rPr lang="en-US" dirty="0" smtClean="0"/>
              <a:t> </a:t>
            </a:r>
            <a:r>
              <a:rPr lang="en-US" dirty="0" err="1" smtClean="0"/>
              <a:t>erd</a:t>
            </a:r>
            <a:endParaRPr lang="en-US" dirty="0"/>
          </a:p>
        </p:txBody>
      </p:sp>
    </p:spTree>
    <p:extLst>
      <p:ext uri="{BB962C8B-B14F-4D97-AF65-F5344CB8AC3E}">
        <p14:creationId xmlns:p14="http://schemas.microsoft.com/office/powerpoint/2010/main" val="647633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762000"/>
            <a:ext cx="7235865" cy="5535985"/>
          </a:xfrm>
        </p:spPr>
      </p:pic>
    </p:spTree>
    <p:extLst>
      <p:ext uri="{BB962C8B-B14F-4D97-AF65-F5344CB8AC3E}">
        <p14:creationId xmlns:p14="http://schemas.microsoft.com/office/powerpoint/2010/main" val="85785705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Apa</a:t>
            </a:r>
            <a:r>
              <a:rPr lang="en-US" dirty="0" smtClean="0"/>
              <a:t> </a:t>
            </a:r>
            <a:r>
              <a:rPr lang="en-US" dirty="0" err="1" smtClean="0"/>
              <a:t>itu</a:t>
            </a:r>
            <a:r>
              <a:rPr lang="en-US" dirty="0" smtClean="0"/>
              <a:t> </a:t>
            </a:r>
            <a:r>
              <a:rPr lang="id-ID" smtClean="0"/>
              <a:t>ERD</a:t>
            </a:r>
            <a:r>
              <a:rPr lang="en-US" smtClean="0"/>
              <a:t>?</a:t>
            </a:r>
            <a:endParaRPr lang="en-US" dirty="0"/>
          </a:p>
        </p:txBody>
      </p:sp>
    </p:spTree>
    <p:extLst>
      <p:ext uri="{BB962C8B-B14F-4D97-AF65-F5344CB8AC3E}">
        <p14:creationId xmlns:p14="http://schemas.microsoft.com/office/powerpoint/2010/main" val="33379656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Tahap</a:t>
            </a:r>
            <a:r>
              <a:rPr lang="en-US" b="1" dirty="0"/>
              <a:t> 1: </a:t>
            </a:r>
            <a:r>
              <a:rPr lang="en-US" b="1" dirty="0" err="1"/>
              <a:t>Penentuan</a:t>
            </a:r>
            <a:r>
              <a:rPr lang="en-US" b="1" dirty="0"/>
              <a:t> Entities</a:t>
            </a:r>
            <a:r>
              <a:rPr lang="en-US" dirty="0"/>
              <a:t> </a:t>
            </a:r>
          </a:p>
        </p:txBody>
      </p:sp>
      <p:pic>
        <p:nvPicPr>
          <p:cNvPr id="4" name="Content Placeholder 3"/>
          <p:cNvPicPr>
            <a:picLocks noGrp="1" noChangeAspect="1"/>
          </p:cNvPicPr>
          <p:nvPr>
            <p:ph idx="1"/>
          </p:nvPr>
        </p:nvPicPr>
        <p:blipFill>
          <a:blip r:embed="rId2"/>
          <a:stretch>
            <a:fillRect/>
          </a:stretch>
        </p:blipFill>
        <p:spPr>
          <a:xfrm>
            <a:off x="1719385" y="2057400"/>
            <a:ext cx="5705230" cy="2781300"/>
          </a:xfrm>
          <a:prstGeom prst="rect">
            <a:avLst/>
          </a:prstGeom>
        </p:spPr>
      </p:pic>
    </p:spTree>
    <p:extLst>
      <p:ext uri="{BB962C8B-B14F-4D97-AF65-F5344CB8AC3E}">
        <p14:creationId xmlns:p14="http://schemas.microsoft.com/office/powerpoint/2010/main" val="480574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64704"/>
            <a:ext cx="7330008" cy="5606752"/>
          </a:xfrm>
        </p:spPr>
        <p:txBody>
          <a:bodyPr>
            <a:normAutofit fontScale="62500" lnSpcReduction="20000"/>
          </a:bodyPr>
          <a:lstStyle/>
          <a:p>
            <a:pPr marL="0" indent="0">
              <a:buNone/>
            </a:pPr>
            <a:r>
              <a:rPr lang="en-US" b="1" dirty="0" err="1"/>
              <a:t>Mahasiswa</a:t>
            </a:r>
            <a:r>
              <a:rPr lang="en-US" dirty="0"/>
              <a:t>:</a:t>
            </a:r>
          </a:p>
          <a:p>
            <a:r>
              <a:rPr lang="en-US" dirty="0" err="1" smtClean="0"/>
              <a:t>nim</a:t>
            </a:r>
            <a:r>
              <a:rPr lang="en-US" dirty="0"/>
              <a:t>: </a:t>
            </a:r>
            <a:r>
              <a:rPr lang="en-US" dirty="0" err="1"/>
              <a:t>nomor</a:t>
            </a:r>
            <a:r>
              <a:rPr lang="en-US" dirty="0"/>
              <a:t> </a:t>
            </a:r>
            <a:r>
              <a:rPr lang="en-US" dirty="0" err="1"/>
              <a:t>induk</a:t>
            </a:r>
            <a:r>
              <a:rPr lang="en-US" dirty="0"/>
              <a:t> </a:t>
            </a:r>
            <a:r>
              <a:rPr lang="en-US" dirty="0" err="1"/>
              <a:t>mahasiswa</a:t>
            </a:r>
            <a:r>
              <a:rPr lang="en-US" dirty="0"/>
              <a:t> (integer) PK</a:t>
            </a:r>
          </a:p>
          <a:p>
            <a:r>
              <a:rPr lang="en-US" dirty="0" err="1" smtClean="0"/>
              <a:t>nama_mhs</a:t>
            </a:r>
            <a:r>
              <a:rPr lang="en-US" dirty="0"/>
              <a:t>: </a:t>
            </a:r>
            <a:r>
              <a:rPr lang="en-US" dirty="0" err="1"/>
              <a:t>nama</a:t>
            </a:r>
            <a:r>
              <a:rPr lang="en-US" dirty="0"/>
              <a:t> </a:t>
            </a:r>
            <a:r>
              <a:rPr lang="en-US" dirty="0" err="1"/>
              <a:t>lengkap</a:t>
            </a:r>
            <a:r>
              <a:rPr lang="en-US" dirty="0"/>
              <a:t> </a:t>
            </a:r>
            <a:r>
              <a:rPr lang="en-US" dirty="0" err="1"/>
              <a:t>mahasiswa</a:t>
            </a:r>
            <a:r>
              <a:rPr lang="en-US" dirty="0"/>
              <a:t> (string)</a:t>
            </a:r>
          </a:p>
          <a:p>
            <a:r>
              <a:rPr lang="en-US" dirty="0" err="1" smtClean="0"/>
              <a:t>alamat_mhs</a:t>
            </a:r>
            <a:r>
              <a:rPr lang="en-US" dirty="0"/>
              <a:t>: </a:t>
            </a:r>
            <a:r>
              <a:rPr lang="en-US" dirty="0" err="1"/>
              <a:t>alamat</a:t>
            </a:r>
            <a:r>
              <a:rPr lang="en-US" dirty="0"/>
              <a:t> </a:t>
            </a:r>
            <a:r>
              <a:rPr lang="en-US" dirty="0" err="1"/>
              <a:t>lengkap</a:t>
            </a:r>
            <a:r>
              <a:rPr lang="en-US" dirty="0"/>
              <a:t> </a:t>
            </a:r>
            <a:r>
              <a:rPr lang="en-US" dirty="0" err="1"/>
              <a:t>mahasiswa</a:t>
            </a:r>
            <a:r>
              <a:rPr lang="en-US" dirty="0"/>
              <a:t> (string)</a:t>
            </a:r>
          </a:p>
          <a:p>
            <a:pPr marL="0" indent="0">
              <a:buNone/>
            </a:pPr>
            <a:r>
              <a:rPr lang="en-US" b="1" dirty="0" err="1"/>
              <a:t>Dosen</a:t>
            </a:r>
            <a:r>
              <a:rPr lang="en-US" dirty="0"/>
              <a:t>:</a:t>
            </a:r>
          </a:p>
          <a:p>
            <a:r>
              <a:rPr lang="en-US" dirty="0" smtClean="0"/>
              <a:t>nip</a:t>
            </a:r>
            <a:r>
              <a:rPr lang="en-US" dirty="0"/>
              <a:t>: </a:t>
            </a:r>
            <a:r>
              <a:rPr lang="en-US" dirty="0" err="1"/>
              <a:t>nomor</a:t>
            </a:r>
            <a:r>
              <a:rPr lang="en-US" dirty="0"/>
              <a:t> </a:t>
            </a:r>
            <a:r>
              <a:rPr lang="en-US" dirty="0" err="1"/>
              <a:t>induk</a:t>
            </a:r>
            <a:r>
              <a:rPr lang="en-US" dirty="0"/>
              <a:t> </a:t>
            </a:r>
            <a:r>
              <a:rPr lang="en-US" dirty="0" err="1"/>
              <a:t>pegawai</a:t>
            </a:r>
            <a:r>
              <a:rPr lang="en-US" dirty="0"/>
              <a:t> (integer) PK</a:t>
            </a:r>
          </a:p>
          <a:p>
            <a:r>
              <a:rPr lang="en-US" dirty="0" err="1" smtClean="0"/>
              <a:t>nama_dosen</a:t>
            </a:r>
            <a:r>
              <a:rPr lang="en-US" dirty="0"/>
              <a:t>: </a:t>
            </a:r>
            <a:r>
              <a:rPr lang="en-US" dirty="0" err="1"/>
              <a:t>nama</a:t>
            </a:r>
            <a:r>
              <a:rPr lang="en-US" dirty="0"/>
              <a:t> </a:t>
            </a:r>
            <a:r>
              <a:rPr lang="en-US" dirty="0" err="1"/>
              <a:t>lengkap</a:t>
            </a:r>
            <a:r>
              <a:rPr lang="en-US" dirty="0"/>
              <a:t> </a:t>
            </a:r>
            <a:r>
              <a:rPr lang="en-US" dirty="0" err="1"/>
              <a:t>dosen</a:t>
            </a:r>
            <a:r>
              <a:rPr lang="en-US" dirty="0"/>
              <a:t> (string)</a:t>
            </a:r>
          </a:p>
          <a:p>
            <a:r>
              <a:rPr lang="en-US" dirty="0" err="1" smtClean="0"/>
              <a:t>alamat_dosen</a:t>
            </a:r>
            <a:r>
              <a:rPr lang="en-US" dirty="0"/>
              <a:t>: </a:t>
            </a:r>
            <a:r>
              <a:rPr lang="en-US" dirty="0" err="1"/>
              <a:t>alamat</a:t>
            </a:r>
            <a:r>
              <a:rPr lang="en-US" dirty="0"/>
              <a:t> </a:t>
            </a:r>
            <a:r>
              <a:rPr lang="en-US" dirty="0" err="1"/>
              <a:t>lengkap</a:t>
            </a:r>
            <a:r>
              <a:rPr lang="en-US" dirty="0"/>
              <a:t> </a:t>
            </a:r>
            <a:r>
              <a:rPr lang="en-US" dirty="0" err="1"/>
              <a:t>dosen</a:t>
            </a:r>
            <a:r>
              <a:rPr lang="en-US" dirty="0"/>
              <a:t> (string)</a:t>
            </a:r>
          </a:p>
          <a:p>
            <a:pPr marL="0" indent="0">
              <a:buNone/>
            </a:pPr>
            <a:r>
              <a:rPr lang="en-US" b="1" dirty="0" err="1"/>
              <a:t>Mata_kuliah</a:t>
            </a:r>
            <a:r>
              <a:rPr lang="en-US" dirty="0"/>
              <a:t>:</a:t>
            </a:r>
          </a:p>
          <a:p>
            <a:r>
              <a:rPr lang="en-US" dirty="0" err="1" smtClean="0"/>
              <a:t>kode_mk</a:t>
            </a:r>
            <a:r>
              <a:rPr lang="en-US" dirty="0"/>
              <a:t>: </a:t>
            </a:r>
            <a:r>
              <a:rPr lang="en-US" dirty="0" err="1"/>
              <a:t>kode</a:t>
            </a:r>
            <a:r>
              <a:rPr lang="en-US" dirty="0"/>
              <a:t> </a:t>
            </a:r>
            <a:r>
              <a:rPr lang="en-US" dirty="0" err="1"/>
              <a:t>untuk</a:t>
            </a:r>
            <a:r>
              <a:rPr lang="en-US" dirty="0"/>
              <a:t> </a:t>
            </a:r>
            <a:r>
              <a:rPr lang="en-US" dirty="0" err="1"/>
              <a:t>mata</a:t>
            </a:r>
            <a:r>
              <a:rPr lang="en-US" dirty="0"/>
              <a:t> </a:t>
            </a:r>
            <a:r>
              <a:rPr lang="en-US" dirty="0" err="1"/>
              <a:t>kuliah</a:t>
            </a:r>
            <a:r>
              <a:rPr lang="en-US" dirty="0"/>
              <a:t> (integer) PK</a:t>
            </a:r>
          </a:p>
          <a:p>
            <a:r>
              <a:rPr lang="en-US" dirty="0" err="1" smtClean="0"/>
              <a:t>nama_mk</a:t>
            </a:r>
            <a:r>
              <a:rPr lang="en-US" dirty="0"/>
              <a:t>: </a:t>
            </a:r>
            <a:r>
              <a:rPr lang="en-US" dirty="0" err="1"/>
              <a:t>nama</a:t>
            </a:r>
            <a:r>
              <a:rPr lang="en-US" dirty="0"/>
              <a:t> </a:t>
            </a:r>
            <a:r>
              <a:rPr lang="en-US" dirty="0" err="1"/>
              <a:t>lengkap</a:t>
            </a:r>
            <a:r>
              <a:rPr lang="en-US" dirty="0"/>
              <a:t> </a:t>
            </a:r>
            <a:r>
              <a:rPr lang="en-US" dirty="0" err="1"/>
              <a:t>mata</a:t>
            </a:r>
            <a:r>
              <a:rPr lang="en-US" dirty="0"/>
              <a:t> </a:t>
            </a:r>
            <a:r>
              <a:rPr lang="en-US" dirty="0" err="1"/>
              <a:t>kuliah</a:t>
            </a:r>
            <a:r>
              <a:rPr lang="en-US" dirty="0"/>
              <a:t> (string)</a:t>
            </a:r>
          </a:p>
          <a:p>
            <a:r>
              <a:rPr lang="en-US" dirty="0" err="1" smtClean="0"/>
              <a:t>deskripsi_mk</a:t>
            </a:r>
            <a:r>
              <a:rPr lang="en-US" dirty="0"/>
              <a:t>: </a:t>
            </a:r>
            <a:r>
              <a:rPr lang="en-US" dirty="0" err="1"/>
              <a:t>deskripsi</a:t>
            </a:r>
            <a:r>
              <a:rPr lang="en-US" dirty="0"/>
              <a:t> </a:t>
            </a:r>
            <a:r>
              <a:rPr lang="en-US" dirty="0" err="1"/>
              <a:t>singkat</a:t>
            </a:r>
            <a:r>
              <a:rPr lang="en-US" dirty="0"/>
              <a:t> </a:t>
            </a:r>
            <a:r>
              <a:rPr lang="en-US" dirty="0" err="1"/>
              <a:t>mengenai</a:t>
            </a:r>
            <a:r>
              <a:rPr lang="en-US" dirty="0"/>
              <a:t> </a:t>
            </a:r>
            <a:r>
              <a:rPr lang="en-US" dirty="0" err="1"/>
              <a:t>mata</a:t>
            </a:r>
            <a:r>
              <a:rPr lang="en-US" dirty="0"/>
              <a:t> </a:t>
            </a:r>
            <a:r>
              <a:rPr lang="en-US" dirty="0" err="1"/>
              <a:t>kuliah</a:t>
            </a:r>
            <a:r>
              <a:rPr lang="en-US" dirty="0"/>
              <a:t> (string)</a:t>
            </a:r>
          </a:p>
          <a:p>
            <a:pPr marL="0" indent="0">
              <a:buNone/>
            </a:pPr>
            <a:r>
              <a:rPr lang="en-US" b="1" dirty="0" err="1"/>
              <a:t>Ruang</a:t>
            </a:r>
            <a:r>
              <a:rPr lang="en-US" dirty="0"/>
              <a:t>:</a:t>
            </a:r>
          </a:p>
          <a:p>
            <a:r>
              <a:rPr lang="en-US" dirty="0" err="1" smtClean="0"/>
              <a:t>kode_ruang</a:t>
            </a:r>
            <a:r>
              <a:rPr lang="en-US" dirty="0"/>
              <a:t>: </a:t>
            </a:r>
            <a:r>
              <a:rPr lang="en-US" dirty="0" err="1"/>
              <a:t>kode</a:t>
            </a:r>
            <a:r>
              <a:rPr lang="en-US" dirty="0"/>
              <a:t> </a:t>
            </a:r>
            <a:r>
              <a:rPr lang="en-US" dirty="0" err="1"/>
              <a:t>untuk</a:t>
            </a:r>
            <a:r>
              <a:rPr lang="en-US" dirty="0"/>
              <a:t> </a:t>
            </a:r>
            <a:r>
              <a:rPr lang="en-US" dirty="0" err="1"/>
              <a:t>ruang</a:t>
            </a:r>
            <a:r>
              <a:rPr lang="en-US" dirty="0"/>
              <a:t> </a:t>
            </a:r>
            <a:r>
              <a:rPr lang="en-US" dirty="0" err="1"/>
              <a:t>kelas</a:t>
            </a:r>
            <a:r>
              <a:rPr lang="en-US" dirty="0"/>
              <a:t> (string) PK</a:t>
            </a:r>
          </a:p>
          <a:p>
            <a:r>
              <a:rPr lang="en-US" dirty="0" err="1" smtClean="0"/>
              <a:t>lokasi_ruang</a:t>
            </a:r>
            <a:r>
              <a:rPr lang="en-US" dirty="0"/>
              <a:t>: </a:t>
            </a:r>
            <a:r>
              <a:rPr lang="en-US" dirty="0" err="1"/>
              <a:t>deskripsi</a:t>
            </a:r>
            <a:r>
              <a:rPr lang="en-US" dirty="0"/>
              <a:t> </a:t>
            </a:r>
            <a:r>
              <a:rPr lang="en-US" dirty="0" err="1"/>
              <a:t>singkat</a:t>
            </a:r>
            <a:r>
              <a:rPr lang="en-US" dirty="0"/>
              <a:t> </a:t>
            </a:r>
            <a:r>
              <a:rPr lang="en-US" dirty="0" err="1"/>
              <a:t>mengenai</a:t>
            </a:r>
            <a:r>
              <a:rPr lang="en-US" dirty="0"/>
              <a:t> </a:t>
            </a:r>
            <a:r>
              <a:rPr lang="en-US" dirty="0" err="1"/>
              <a:t>lokasi</a:t>
            </a:r>
            <a:r>
              <a:rPr lang="en-US" dirty="0"/>
              <a:t> </a:t>
            </a:r>
            <a:r>
              <a:rPr lang="en-US" dirty="0" err="1"/>
              <a:t>ruang</a:t>
            </a:r>
            <a:r>
              <a:rPr lang="en-US" dirty="0"/>
              <a:t> </a:t>
            </a:r>
            <a:r>
              <a:rPr lang="en-US" dirty="0" err="1"/>
              <a:t>kelas</a:t>
            </a:r>
            <a:r>
              <a:rPr lang="en-US" dirty="0"/>
              <a:t> (string)</a:t>
            </a:r>
          </a:p>
          <a:p>
            <a:r>
              <a:rPr lang="en-US" dirty="0" err="1" smtClean="0"/>
              <a:t>kapasitas_ruang</a:t>
            </a:r>
            <a:r>
              <a:rPr lang="en-US" dirty="0"/>
              <a:t>: </a:t>
            </a:r>
            <a:r>
              <a:rPr lang="en-US" dirty="0" err="1"/>
              <a:t>banyaknya</a:t>
            </a:r>
            <a:r>
              <a:rPr lang="en-US" dirty="0"/>
              <a:t> </a:t>
            </a:r>
            <a:r>
              <a:rPr lang="en-US" dirty="0" err="1"/>
              <a:t>mahasiswa</a:t>
            </a:r>
            <a:r>
              <a:rPr lang="en-US" dirty="0"/>
              <a:t> yang </a:t>
            </a:r>
            <a:r>
              <a:rPr lang="en-US" dirty="0" err="1"/>
              <a:t>dapat</a:t>
            </a:r>
            <a:r>
              <a:rPr lang="en-US" dirty="0"/>
              <a:t> </a:t>
            </a:r>
            <a:r>
              <a:rPr lang="en-US" dirty="0" err="1"/>
              <a:t>ditampung</a:t>
            </a:r>
            <a:r>
              <a:rPr lang="en-US" dirty="0"/>
              <a:t> (integer)</a:t>
            </a:r>
          </a:p>
          <a:p>
            <a:pPr marL="0" indent="0">
              <a:buNone/>
            </a:pPr>
            <a:endParaRPr lang="en-US" dirty="0"/>
          </a:p>
        </p:txBody>
      </p:sp>
    </p:spTree>
    <p:extLst>
      <p:ext uri="{BB962C8B-B14F-4D97-AF65-F5344CB8AC3E}">
        <p14:creationId xmlns:p14="http://schemas.microsoft.com/office/powerpoint/2010/main" val="2287917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Tahap</a:t>
            </a:r>
            <a:r>
              <a:rPr lang="en-US" b="1" dirty="0"/>
              <a:t> 2 : </a:t>
            </a:r>
            <a:r>
              <a:rPr lang="en-US" b="1" dirty="0" err="1"/>
              <a:t>Penentuan</a:t>
            </a:r>
            <a:r>
              <a:rPr lang="en-US" b="1" dirty="0"/>
              <a:t> </a:t>
            </a:r>
            <a:r>
              <a:rPr lang="en-US" b="1" dirty="0" err="1"/>
              <a:t>Atribut</a:t>
            </a:r>
            <a:endParaRPr lang="en-US" dirty="0"/>
          </a:p>
        </p:txBody>
      </p:sp>
      <p:pic>
        <p:nvPicPr>
          <p:cNvPr id="4" name="Content Placeholder 3"/>
          <p:cNvPicPr>
            <a:picLocks noGrp="1" noChangeAspect="1"/>
          </p:cNvPicPr>
          <p:nvPr>
            <p:ph idx="1"/>
          </p:nvPr>
        </p:nvPicPr>
        <p:blipFill>
          <a:blip r:embed="rId2"/>
          <a:stretch>
            <a:fillRect/>
          </a:stretch>
        </p:blipFill>
        <p:spPr>
          <a:xfrm>
            <a:off x="1483891" y="2166601"/>
            <a:ext cx="6290518" cy="3098080"/>
          </a:xfrm>
          <a:prstGeom prst="rect">
            <a:avLst/>
          </a:prstGeom>
        </p:spPr>
      </p:pic>
    </p:spTree>
    <p:extLst>
      <p:ext uri="{BB962C8B-B14F-4D97-AF65-F5344CB8AC3E}">
        <p14:creationId xmlns:p14="http://schemas.microsoft.com/office/powerpoint/2010/main" val="752101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32656"/>
            <a:ext cx="7200900" cy="1485900"/>
          </a:xfrm>
        </p:spPr>
        <p:txBody>
          <a:bodyPr>
            <a:normAutofit fontScale="90000"/>
          </a:bodyPr>
          <a:lstStyle/>
          <a:p>
            <a:r>
              <a:rPr lang="fi-FI" dirty="0"/>
              <a:t/>
            </a:r>
            <a:br>
              <a:rPr lang="fi-FI" dirty="0"/>
            </a:br>
            <a:r>
              <a:rPr lang="fi-FI" b="1" dirty="0"/>
              <a:t>Tahap 3 : Penentuan Kardinalitas Relasi</a:t>
            </a:r>
            <a:endParaRPr lang="en-US" dirty="0"/>
          </a:p>
        </p:txBody>
      </p:sp>
      <p:pic>
        <p:nvPicPr>
          <p:cNvPr id="4" name="Content Placeholder 3"/>
          <p:cNvPicPr>
            <a:picLocks noGrp="1" noChangeAspect="1"/>
          </p:cNvPicPr>
          <p:nvPr>
            <p:ph idx="1"/>
          </p:nvPr>
        </p:nvPicPr>
        <p:blipFill>
          <a:blip r:embed="rId2"/>
          <a:stretch>
            <a:fillRect/>
          </a:stretch>
        </p:blipFill>
        <p:spPr>
          <a:xfrm>
            <a:off x="1947578" y="2420888"/>
            <a:ext cx="5363143" cy="3486043"/>
          </a:xfrm>
          <a:prstGeom prst="rect">
            <a:avLst/>
          </a:prstGeom>
        </p:spPr>
      </p:pic>
    </p:spTree>
    <p:extLst>
      <p:ext uri="{BB962C8B-B14F-4D97-AF65-F5344CB8AC3E}">
        <p14:creationId xmlns:p14="http://schemas.microsoft.com/office/powerpoint/2010/main" val="3172368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49288"/>
            <a:ext cx="8208912" cy="6408712"/>
          </a:xfrm>
        </p:spPr>
        <p:txBody>
          <a:bodyPr>
            <a:noAutofit/>
          </a:bodyPr>
          <a:lstStyle/>
          <a:p>
            <a:pPr marL="0" indent="0">
              <a:buNone/>
            </a:pPr>
            <a:r>
              <a:rPr lang="en-US" sz="1600" dirty="0" err="1"/>
              <a:t>Hubungan</a:t>
            </a:r>
            <a:r>
              <a:rPr lang="en-US" sz="1600" dirty="0"/>
              <a:t> </a:t>
            </a:r>
            <a:r>
              <a:rPr lang="en-US" sz="1600" dirty="0" smtClean="0"/>
              <a:t>:</a:t>
            </a:r>
          </a:p>
          <a:p>
            <a:pPr marL="0" indent="0">
              <a:buNone/>
            </a:pPr>
            <a:r>
              <a:rPr lang="en-US" sz="1600" b="1" dirty="0" smtClean="0"/>
              <a:t>a</a:t>
            </a:r>
            <a:r>
              <a:rPr lang="en-US" sz="1600" b="1" dirty="0"/>
              <a:t>.  </a:t>
            </a:r>
            <a:r>
              <a:rPr lang="en-US" sz="1600" b="1" dirty="0" err="1"/>
              <a:t>ruang</a:t>
            </a:r>
            <a:r>
              <a:rPr lang="en-US" sz="1600" b="1" dirty="0"/>
              <a:t> </a:t>
            </a:r>
            <a:r>
              <a:rPr lang="en-US" sz="1600" b="1" dirty="0" err="1"/>
              <a:t>digunakan</a:t>
            </a:r>
            <a:r>
              <a:rPr lang="en-US" sz="1600" b="1" dirty="0"/>
              <a:t> </a:t>
            </a:r>
            <a:r>
              <a:rPr lang="en-US" sz="1600" b="1" dirty="0" err="1"/>
              <a:t>untuk</a:t>
            </a:r>
            <a:r>
              <a:rPr lang="en-US" sz="1600" b="1" dirty="0"/>
              <a:t> </a:t>
            </a:r>
            <a:r>
              <a:rPr lang="en-US" sz="1600" b="1" dirty="0" err="1" smtClean="0"/>
              <a:t>mata_kuliah</a:t>
            </a:r>
            <a:r>
              <a:rPr lang="en-US" sz="1600" b="1" dirty="0" smtClean="0"/>
              <a:t>:</a:t>
            </a:r>
          </a:p>
          <a:p>
            <a:pPr marL="0" indent="0">
              <a:buNone/>
            </a:pPr>
            <a:r>
              <a:rPr lang="en-US" sz="1600" dirty="0" err="1" smtClean="0"/>
              <a:t>Tabel</a:t>
            </a:r>
            <a:r>
              <a:rPr lang="en-US" sz="1600" dirty="0" smtClean="0"/>
              <a:t> </a:t>
            </a:r>
            <a:r>
              <a:rPr lang="en-US" sz="1600" dirty="0" err="1"/>
              <a:t>utama</a:t>
            </a:r>
            <a:r>
              <a:rPr lang="en-US" sz="1600" dirty="0"/>
              <a:t>: </a:t>
            </a:r>
            <a:r>
              <a:rPr lang="en-US" sz="1600" dirty="0" err="1" smtClean="0"/>
              <a:t>ruang</a:t>
            </a:r>
            <a:endParaRPr lang="en-US" sz="1600" dirty="0" smtClean="0"/>
          </a:p>
          <a:p>
            <a:pPr marL="0" indent="0">
              <a:buNone/>
            </a:pPr>
            <a:r>
              <a:rPr lang="en-US" sz="1600" dirty="0" err="1" smtClean="0"/>
              <a:t>Tabel</a:t>
            </a:r>
            <a:r>
              <a:rPr lang="en-US" sz="1600" dirty="0" smtClean="0"/>
              <a:t> </a:t>
            </a:r>
            <a:r>
              <a:rPr lang="en-US" sz="1600" dirty="0" err="1"/>
              <a:t>kedua</a:t>
            </a:r>
            <a:r>
              <a:rPr lang="en-US" sz="1600" dirty="0"/>
              <a:t>: </a:t>
            </a:r>
            <a:r>
              <a:rPr lang="en-US" sz="1600" dirty="0" err="1" smtClean="0"/>
              <a:t>mata_kuliah</a:t>
            </a:r>
            <a:endParaRPr lang="en-US" sz="1600" dirty="0" smtClean="0"/>
          </a:p>
          <a:p>
            <a:pPr marL="0" indent="0">
              <a:buNone/>
            </a:pPr>
            <a:r>
              <a:rPr lang="en-US" sz="1600" dirty="0" smtClean="0"/>
              <a:t>Relationship</a:t>
            </a:r>
            <a:r>
              <a:rPr lang="en-US" sz="1600" dirty="0"/>
              <a:t>: One-to-one (</a:t>
            </a:r>
            <a:r>
              <a:rPr lang="en-US" sz="1600" dirty="0" smtClean="0"/>
              <a:t>1:1)</a:t>
            </a:r>
          </a:p>
          <a:p>
            <a:pPr marL="0" indent="0">
              <a:buNone/>
            </a:pPr>
            <a:r>
              <a:rPr lang="en-US" sz="1600" dirty="0" smtClean="0"/>
              <a:t>Attribute </a:t>
            </a:r>
            <a:r>
              <a:rPr lang="en-US" sz="1600" dirty="0" err="1"/>
              <a:t>penghubung</a:t>
            </a:r>
            <a:r>
              <a:rPr lang="en-US" sz="1600" dirty="0"/>
              <a:t>: </a:t>
            </a:r>
            <a:r>
              <a:rPr lang="en-US" sz="1600" dirty="0" err="1"/>
              <a:t>kode_ruang</a:t>
            </a:r>
            <a:r>
              <a:rPr lang="en-US" sz="1600" dirty="0"/>
              <a:t> (FK </a:t>
            </a:r>
            <a:r>
              <a:rPr lang="en-US" sz="1600" dirty="0" err="1"/>
              <a:t>kode_ruang</a:t>
            </a:r>
            <a:r>
              <a:rPr lang="en-US" sz="1600" dirty="0"/>
              <a:t> di </a:t>
            </a:r>
            <a:r>
              <a:rPr lang="en-US" sz="1600" dirty="0" err="1"/>
              <a:t>mata_kuliah</a:t>
            </a:r>
            <a:r>
              <a:rPr lang="en-US" sz="1600" dirty="0"/>
              <a:t>)</a:t>
            </a:r>
          </a:p>
          <a:p>
            <a:pPr marL="0" indent="0">
              <a:buNone/>
            </a:pPr>
            <a:r>
              <a:rPr lang="en-US" sz="1600" b="1" dirty="0" smtClean="0"/>
              <a:t>b. </a:t>
            </a:r>
            <a:r>
              <a:rPr lang="en-US" sz="1600" b="1" dirty="0" err="1" smtClean="0"/>
              <a:t>dosen</a:t>
            </a:r>
            <a:r>
              <a:rPr lang="en-US" sz="1600" b="1" dirty="0" smtClean="0"/>
              <a:t> </a:t>
            </a:r>
            <a:r>
              <a:rPr lang="en-US" sz="1600" b="1" dirty="0" err="1"/>
              <a:t>mengajar</a:t>
            </a:r>
            <a:r>
              <a:rPr lang="en-US" sz="1600" b="1" dirty="0"/>
              <a:t> </a:t>
            </a:r>
            <a:r>
              <a:rPr lang="en-US" sz="1600" b="1" dirty="0" err="1" smtClean="0"/>
              <a:t>mata_kuliah</a:t>
            </a:r>
            <a:r>
              <a:rPr lang="en-US" sz="1600" b="1" dirty="0" smtClean="0"/>
              <a:t>:</a:t>
            </a:r>
          </a:p>
          <a:p>
            <a:pPr marL="0" indent="0">
              <a:buNone/>
            </a:pPr>
            <a:r>
              <a:rPr lang="en-US" sz="1600" dirty="0" err="1" smtClean="0"/>
              <a:t>Tabel</a:t>
            </a:r>
            <a:r>
              <a:rPr lang="en-US" sz="1600" dirty="0" smtClean="0"/>
              <a:t> </a:t>
            </a:r>
            <a:r>
              <a:rPr lang="en-US" sz="1600" dirty="0" err="1"/>
              <a:t>utama</a:t>
            </a:r>
            <a:r>
              <a:rPr lang="en-US" sz="1600" dirty="0"/>
              <a:t>: </a:t>
            </a:r>
            <a:r>
              <a:rPr lang="en-US" sz="1600" dirty="0" err="1" smtClean="0"/>
              <a:t>dosen</a:t>
            </a:r>
            <a:endParaRPr lang="en-US" sz="1600" dirty="0" smtClean="0"/>
          </a:p>
          <a:p>
            <a:pPr marL="0" indent="0">
              <a:buNone/>
            </a:pPr>
            <a:r>
              <a:rPr lang="en-US" sz="1600" dirty="0" err="1" smtClean="0"/>
              <a:t>Tabel</a:t>
            </a:r>
            <a:r>
              <a:rPr lang="en-US" sz="1600" dirty="0" smtClean="0"/>
              <a:t> </a:t>
            </a:r>
            <a:r>
              <a:rPr lang="en-US" sz="1600" dirty="0" err="1"/>
              <a:t>kedua</a:t>
            </a:r>
            <a:r>
              <a:rPr lang="en-US" sz="1600" dirty="0"/>
              <a:t>: </a:t>
            </a:r>
            <a:r>
              <a:rPr lang="en-US" sz="1600" dirty="0" err="1"/>
              <a:t>mata_kuliah</a:t>
            </a:r>
            <a:endParaRPr lang="en-US" sz="1600" dirty="0"/>
          </a:p>
          <a:p>
            <a:pPr marL="0" indent="0">
              <a:buNone/>
            </a:pPr>
            <a:r>
              <a:rPr lang="en-US" sz="1600" dirty="0" smtClean="0"/>
              <a:t>Relationship</a:t>
            </a:r>
            <a:r>
              <a:rPr lang="en-US" sz="1600" dirty="0"/>
              <a:t>: One-to-many (1:n) </a:t>
            </a:r>
            <a:endParaRPr lang="en-US" sz="1600" dirty="0" smtClean="0"/>
          </a:p>
          <a:p>
            <a:pPr marL="0" indent="0">
              <a:buNone/>
            </a:pPr>
            <a:r>
              <a:rPr lang="en-US" sz="1600" dirty="0" smtClean="0"/>
              <a:t>Attribute </a:t>
            </a:r>
            <a:r>
              <a:rPr lang="en-US" sz="1600" dirty="0" err="1"/>
              <a:t>penghubung</a:t>
            </a:r>
            <a:r>
              <a:rPr lang="en-US" sz="1600" dirty="0"/>
              <a:t>: nip (FK nip di </a:t>
            </a:r>
            <a:r>
              <a:rPr lang="en-US" sz="1600" dirty="0" err="1"/>
              <a:t>mata_kuliah</a:t>
            </a:r>
            <a:r>
              <a:rPr lang="en-US" sz="1600" dirty="0"/>
              <a:t>) </a:t>
            </a:r>
          </a:p>
          <a:p>
            <a:pPr marL="0" indent="0">
              <a:buNone/>
            </a:pPr>
            <a:r>
              <a:rPr lang="en-US" sz="1600" b="1" dirty="0" smtClean="0"/>
              <a:t>C. </a:t>
            </a:r>
            <a:r>
              <a:rPr lang="en-US" sz="1600" b="1" dirty="0" err="1" smtClean="0"/>
              <a:t>dosen</a:t>
            </a:r>
            <a:r>
              <a:rPr lang="en-US" sz="1600" b="1" dirty="0" smtClean="0"/>
              <a:t> </a:t>
            </a:r>
            <a:r>
              <a:rPr lang="en-US" sz="1600" b="1" dirty="0" err="1"/>
              <a:t>membimbing</a:t>
            </a:r>
            <a:r>
              <a:rPr lang="en-US" sz="1600" b="1" dirty="0"/>
              <a:t> </a:t>
            </a:r>
            <a:r>
              <a:rPr lang="en-US" sz="1600" b="1" dirty="0" err="1" smtClean="0"/>
              <a:t>mahasiswa</a:t>
            </a:r>
            <a:r>
              <a:rPr lang="en-US" sz="1600" b="1" dirty="0" smtClean="0"/>
              <a:t>:</a:t>
            </a:r>
          </a:p>
          <a:p>
            <a:pPr marL="0" indent="0">
              <a:buNone/>
            </a:pPr>
            <a:r>
              <a:rPr lang="en-US" sz="1600" dirty="0" err="1" smtClean="0"/>
              <a:t>Tabel</a:t>
            </a:r>
            <a:r>
              <a:rPr lang="en-US" sz="1600" dirty="0" smtClean="0"/>
              <a:t> </a:t>
            </a:r>
            <a:r>
              <a:rPr lang="en-US" sz="1600" dirty="0" err="1"/>
              <a:t>utama</a:t>
            </a:r>
            <a:r>
              <a:rPr lang="en-US" sz="1600" dirty="0"/>
              <a:t>: </a:t>
            </a:r>
            <a:r>
              <a:rPr lang="en-US" sz="1600" dirty="0" err="1"/>
              <a:t>dosen</a:t>
            </a:r>
            <a:endParaRPr lang="en-US" sz="1600" dirty="0"/>
          </a:p>
          <a:p>
            <a:pPr marL="0" indent="0">
              <a:buNone/>
            </a:pPr>
            <a:r>
              <a:rPr lang="en-US" sz="1600" dirty="0" err="1" smtClean="0"/>
              <a:t>Tabel</a:t>
            </a:r>
            <a:r>
              <a:rPr lang="en-US" sz="1600" dirty="0" smtClean="0"/>
              <a:t> </a:t>
            </a:r>
            <a:r>
              <a:rPr lang="en-US" sz="1600" dirty="0" err="1"/>
              <a:t>kedua</a:t>
            </a:r>
            <a:r>
              <a:rPr lang="en-US" sz="1600" dirty="0"/>
              <a:t>: </a:t>
            </a:r>
            <a:r>
              <a:rPr lang="en-US" sz="1600" dirty="0" err="1"/>
              <a:t>mahasiswa</a:t>
            </a:r>
            <a:endParaRPr lang="en-US" sz="1600" dirty="0"/>
          </a:p>
          <a:p>
            <a:pPr marL="0" indent="0">
              <a:buNone/>
            </a:pPr>
            <a:r>
              <a:rPr lang="en-US" sz="1600" dirty="0" smtClean="0"/>
              <a:t>Relationship</a:t>
            </a:r>
            <a:r>
              <a:rPr lang="en-US" sz="1600" dirty="0"/>
              <a:t>: One-to-many (1:n)</a:t>
            </a:r>
          </a:p>
          <a:p>
            <a:pPr marL="0" indent="0">
              <a:buNone/>
            </a:pPr>
            <a:r>
              <a:rPr lang="en-US" sz="1600" dirty="0" smtClean="0"/>
              <a:t>Attribute </a:t>
            </a:r>
            <a:r>
              <a:rPr lang="en-US" sz="1600" dirty="0" err="1"/>
              <a:t>penghubung</a:t>
            </a:r>
            <a:r>
              <a:rPr lang="en-US" sz="1600" dirty="0"/>
              <a:t>: nip (FK nip di </a:t>
            </a:r>
            <a:r>
              <a:rPr lang="en-US" sz="1600" dirty="0" err="1"/>
              <a:t>mahasiswa</a:t>
            </a:r>
            <a:r>
              <a:rPr lang="en-US" sz="1600" dirty="0"/>
              <a:t>)</a:t>
            </a:r>
          </a:p>
          <a:p>
            <a:pPr marL="0" indent="0">
              <a:buNone/>
            </a:pPr>
            <a:r>
              <a:rPr lang="en-US" sz="1600" b="1" dirty="0"/>
              <a:t>d.  </a:t>
            </a:r>
            <a:r>
              <a:rPr lang="en-US" sz="1600" b="1" dirty="0" err="1"/>
              <a:t>mahasiswa</a:t>
            </a:r>
            <a:r>
              <a:rPr lang="en-US" sz="1600" b="1" dirty="0"/>
              <a:t> </a:t>
            </a:r>
            <a:r>
              <a:rPr lang="en-US" sz="1600" b="1" dirty="0" err="1"/>
              <a:t>mengambil</a:t>
            </a:r>
            <a:r>
              <a:rPr lang="en-US" sz="1600" b="1" dirty="0"/>
              <a:t> </a:t>
            </a:r>
            <a:r>
              <a:rPr lang="en-US" sz="1600" b="1" dirty="0" err="1"/>
              <a:t>mata_kuliah</a:t>
            </a:r>
            <a:r>
              <a:rPr lang="en-US" sz="1600" b="1" dirty="0"/>
              <a:t>:</a:t>
            </a:r>
          </a:p>
          <a:p>
            <a:pPr marL="0" indent="0">
              <a:buNone/>
            </a:pPr>
            <a:r>
              <a:rPr lang="en-US" sz="1600" dirty="0" err="1" smtClean="0"/>
              <a:t>Tabel</a:t>
            </a:r>
            <a:r>
              <a:rPr lang="en-US" sz="1600" dirty="0" smtClean="0"/>
              <a:t> </a:t>
            </a:r>
            <a:r>
              <a:rPr lang="en-US" sz="1600" dirty="0" err="1"/>
              <a:t>utama</a:t>
            </a:r>
            <a:r>
              <a:rPr lang="en-US" sz="1600" dirty="0"/>
              <a:t>: </a:t>
            </a:r>
            <a:r>
              <a:rPr lang="en-US" sz="1600" dirty="0" err="1"/>
              <a:t>mahasiswa</a:t>
            </a:r>
            <a:r>
              <a:rPr lang="en-US" sz="1600" dirty="0"/>
              <a:t>, </a:t>
            </a:r>
            <a:r>
              <a:rPr lang="en-US" sz="1600" dirty="0" err="1"/>
              <a:t>mata_kuliah</a:t>
            </a:r>
            <a:endParaRPr lang="en-US" sz="1600" dirty="0"/>
          </a:p>
          <a:p>
            <a:pPr marL="0" indent="0">
              <a:buNone/>
            </a:pPr>
            <a:r>
              <a:rPr lang="en-US" sz="1600" dirty="0" err="1" smtClean="0"/>
              <a:t>Tabel</a:t>
            </a:r>
            <a:r>
              <a:rPr lang="en-US" sz="1600" dirty="0" smtClean="0"/>
              <a:t> </a:t>
            </a:r>
            <a:r>
              <a:rPr lang="en-US" sz="1600" dirty="0" err="1"/>
              <a:t>kedua</a:t>
            </a:r>
            <a:r>
              <a:rPr lang="en-US" sz="1600" dirty="0"/>
              <a:t>: </a:t>
            </a:r>
            <a:r>
              <a:rPr lang="en-US" sz="1600" dirty="0" err="1"/>
              <a:t>mhs_ambil_mk</a:t>
            </a:r>
            <a:endParaRPr lang="en-US" sz="1600" dirty="0"/>
          </a:p>
          <a:p>
            <a:pPr marL="0" indent="0">
              <a:buNone/>
            </a:pPr>
            <a:r>
              <a:rPr lang="en-US" sz="1600" dirty="0" smtClean="0"/>
              <a:t>Attribute </a:t>
            </a:r>
            <a:r>
              <a:rPr lang="en-US" sz="1600" dirty="0" err="1"/>
              <a:t>penghubung</a:t>
            </a:r>
            <a:r>
              <a:rPr lang="en-US" sz="1600" dirty="0"/>
              <a:t>: </a:t>
            </a:r>
            <a:r>
              <a:rPr lang="en-US" sz="1600" dirty="0" err="1"/>
              <a:t>nim</a:t>
            </a:r>
            <a:r>
              <a:rPr lang="en-US" sz="1600" dirty="0"/>
              <a:t>, </a:t>
            </a:r>
            <a:r>
              <a:rPr lang="en-US" sz="1600" dirty="0" err="1"/>
              <a:t>kode_mk</a:t>
            </a:r>
            <a:r>
              <a:rPr lang="en-US" sz="1600" dirty="0"/>
              <a:t> (FK </a:t>
            </a:r>
            <a:r>
              <a:rPr lang="en-US" sz="1600" dirty="0" err="1"/>
              <a:t>nim</a:t>
            </a:r>
            <a:r>
              <a:rPr lang="en-US" sz="1600" dirty="0"/>
              <a:t>, </a:t>
            </a:r>
            <a:r>
              <a:rPr lang="en-US" sz="1600" dirty="0" err="1"/>
              <a:t>kode_mk</a:t>
            </a:r>
            <a:r>
              <a:rPr lang="en-US" sz="1600" dirty="0"/>
              <a:t> di </a:t>
            </a:r>
            <a:r>
              <a:rPr lang="en-US" sz="1600" dirty="0" err="1"/>
              <a:t>mhs_ambil_mk</a:t>
            </a:r>
            <a:r>
              <a:rPr lang="en-US" sz="1600" dirty="0"/>
              <a:t>)</a:t>
            </a:r>
          </a:p>
        </p:txBody>
      </p:sp>
    </p:spTree>
    <p:extLst>
      <p:ext uri="{BB962C8B-B14F-4D97-AF65-F5344CB8AC3E}">
        <p14:creationId xmlns:p14="http://schemas.microsoft.com/office/powerpoint/2010/main" val="26717293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Tahap</a:t>
            </a:r>
            <a:r>
              <a:rPr lang="en-US" dirty="0"/>
              <a:t> 4 : </a:t>
            </a:r>
            <a:r>
              <a:rPr lang="en-US" dirty="0" err="1"/>
              <a:t>Pembuaatan</a:t>
            </a:r>
            <a:r>
              <a:rPr lang="en-US" dirty="0"/>
              <a:t> ERD</a:t>
            </a:r>
          </a:p>
        </p:txBody>
      </p:sp>
      <p:pic>
        <p:nvPicPr>
          <p:cNvPr id="4" name="Content Placeholder 3"/>
          <p:cNvPicPr>
            <a:picLocks noGrp="1" noChangeAspect="1"/>
          </p:cNvPicPr>
          <p:nvPr>
            <p:ph idx="1"/>
          </p:nvPr>
        </p:nvPicPr>
        <p:blipFill>
          <a:blip r:embed="rId2"/>
          <a:stretch>
            <a:fillRect/>
          </a:stretch>
        </p:blipFill>
        <p:spPr>
          <a:xfrm>
            <a:off x="2207915" y="1988840"/>
            <a:ext cx="4842470" cy="3643959"/>
          </a:xfrm>
          <a:prstGeom prst="rect">
            <a:avLst/>
          </a:prstGeom>
        </p:spPr>
      </p:pic>
    </p:spTree>
    <p:extLst>
      <p:ext uri="{BB962C8B-B14F-4D97-AF65-F5344CB8AC3E}">
        <p14:creationId xmlns:p14="http://schemas.microsoft.com/office/powerpoint/2010/main" val="3813742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76672"/>
            <a:ext cx="7200900" cy="1485900"/>
          </a:xfrm>
        </p:spPr>
        <p:txBody>
          <a:bodyPr>
            <a:normAutofit fontScale="90000"/>
          </a:bodyPr>
          <a:lstStyle/>
          <a:p>
            <a:r>
              <a:rPr lang="en-US" dirty="0"/>
              <a:t/>
            </a:r>
            <a:br>
              <a:rPr lang="en-US" dirty="0"/>
            </a:br>
            <a:r>
              <a:rPr lang="en-US" u="sng" dirty="0"/>
              <a:t>EER (Enhanced Entity Relationship) Diagram:</a:t>
            </a:r>
            <a:endParaRPr lang="en-US" dirty="0"/>
          </a:p>
        </p:txBody>
      </p:sp>
      <p:pic>
        <p:nvPicPr>
          <p:cNvPr id="4" name="Content Placeholder 3"/>
          <p:cNvPicPr>
            <a:picLocks noGrp="1" noChangeAspect="1"/>
          </p:cNvPicPr>
          <p:nvPr>
            <p:ph idx="1"/>
          </p:nvPr>
        </p:nvPicPr>
        <p:blipFill>
          <a:blip r:embed="rId2"/>
          <a:stretch>
            <a:fillRect/>
          </a:stretch>
        </p:blipFill>
        <p:spPr>
          <a:xfrm>
            <a:off x="2184090" y="2348880"/>
            <a:ext cx="4890120" cy="3692041"/>
          </a:xfrm>
          <a:prstGeom prst="rect">
            <a:avLst/>
          </a:prstGeom>
        </p:spPr>
      </p:pic>
    </p:spTree>
    <p:extLst>
      <p:ext uri="{BB962C8B-B14F-4D97-AF65-F5344CB8AC3E}">
        <p14:creationId xmlns:p14="http://schemas.microsoft.com/office/powerpoint/2010/main" val="1737428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200900" cy="3581400"/>
          </a:xfrm>
        </p:spPr>
        <p:txBody>
          <a:bodyPr>
            <a:normAutofit fontScale="70000" lnSpcReduction="20000"/>
          </a:bodyPr>
          <a:lstStyle/>
          <a:p>
            <a:pPr marL="0" indent="0">
              <a:buNone/>
            </a:pPr>
            <a:r>
              <a:rPr lang="en-US" dirty="0" err="1" smtClean="0"/>
              <a:t>Relasi</a:t>
            </a:r>
            <a:r>
              <a:rPr lang="en-US" dirty="0" smtClean="0"/>
              <a:t> </a:t>
            </a:r>
            <a:r>
              <a:rPr lang="en-US" dirty="0"/>
              <a:t>many to many </a:t>
            </a:r>
            <a:r>
              <a:rPr lang="en-US" dirty="0" err="1"/>
              <a:t>antar</a:t>
            </a:r>
            <a:r>
              <a:rPr lang="en-US" dirty="0"/>
              <a:t> entity </a:t>
            </a:r>
            <a:r>
              <a:rPr lang="en-US" dirty="0" err="1"/>
              <a:t>perlu</a:t>
            </a:r>
            <a:r>
              <a:rPr lang="en-US" dirty="0"/>
              <a:t> </a:t>
            </a:r>
            <a:r>
              <a:rPr lang="en-US" dirty="0" err="1"/>
              <a:t>dihilangkan</a:t>
            </a:r>
            <a:r>
              <a:rPr lang="en-US" dirty="0"/>
              <a:t> </a:t>
            </a:r>
            <a:r>
              <a:rPr lang="en-US" dirty="0" err="1"/>
              <a:t>dengan</a:t>
            </a:r>
            <a:r>
              <a:rPr lang="en-US" dirty="0"/>
              <a:t> </a:t>
            </a:r>
            <a:r>
              <a:rPr lang="en-US" dirty="0" err="1"/>
              <a:t>cara</a:t>
            </a:r>
            <a:r>
              <a:rPr lang="en-US" dirty="0"/>
              <a:t> </a:t>
            </a:r>
            <a:r>
              <a:rPr lang="en-US" dirty="0" err="1"/>
              <a:t>menambah</a:t>
            </a:r>
            <a:r>
              <a:rPr lang="en-US" dirty="0"/>
              <a:t> </a:t>
            </a:r>
            <a:r>
              <a:rPr lang="en-US" dirty="0" err="1"/>
              <a:t>atribut</a:t>
            </a:r>
            <a:r>
              <a:rPr lang="en-US" dirty="0"/>
              <a:t> </a:t>
            </a:r>
            <a:r>
              <a:rPr lang="en-US" dirty="0" err="1"/>
              <a:t>baru</a:t>
            </a:r>
            <a:r>
              <a:rPr lang="en-US" dirty="0"/>
              <a:t> </a:t>
            </a:r>
            <a:r>
              <a:rPr lang="en-US" dirty="0" err="1"/>
              <a:t>antara</a:t>
            </a:r>
            <a:r>
              <a:rPr lang="en-US" dirty="0"/>
              <a:t> 2 entity yang </a:t>
            </a:r>
            <a:r>
              <a:rPr lang="en-US" dirty="0" err="1"/>
              <a:t>memiliki</a:t>
            </a:r>
            <a:r>
              <a:rPr lang="en-US" dirty="0"/>
              <a:t> </a:t>
            </a:r>
            <a:r>
              <a:rPr lang="en-US" dirty="0" err="1"/>
              <a:t>relasi</a:t>
            </a:r>
            <a:r>
              <a:rPr lang="en-US" dirty="0"/>
              <a:t> many to many. </a:t>
            </a:r>
            <a:r>
              <a:rPr lang="en-US" dirty="0" err="1"/>
              <a:t>Pada</a:t>
            </a:r>
            <a:r>
              <a:rPr lang="en-US" dirty="0"/>
              <a:t> diagram </a:t>
            </a:r>
            <a:r>
              <a:rPr lang="en-US" dirty="0" err="1"/>
              <a:t>diatas</a:t>
            </a:r>
            <a:r>
              <a:rPr lang="en-US" dirty="0"/>
              <a:t>, </a:t>
            </a:r>
            <a:r>
              <a:rPr lang="en-US" dirty="0" err="1"/>
              <a:t>terdapat</a:t>
            </a:r>
            <a:r>
              <a:rPr lang="en-US" dirty="0"/>
              <a:t> </a:t>
            </a:r>
            <a:r>
              <a:rPr lang="en-US" dirty="0" err="1"/>
              <a:t>relasi</a:t>
            </a:r>
            <a:r>
              <a:rPr lang="en-US" dirty="0"/>
              <a:t> </a:t>
            </a:r>
            <a:r>
              <a:rPr lang="en-US" dirty="0" err="1"/>
              <a:t>mahasiswa</a:t>
            </a:r>
            <a:r>
              <a:rPr lang="en-US" dirty="0"/>
              <a:t> </a:t>
            </a:r>
            <a:r>
              <a:rPr lang="en-US" dirty="0" err="1"/>
              <a:t>mengambil</a:t>
            </a:r>
            <a:r>
              <a:rPr lang="en-US" dirty="0"/>
              <a:t> </a:t>
            </a:r>
            <a:r>
              <a:rPr lang="en-US" dirty="0" err="1"/>
              <a:t>matakuliah</a:t>
            </a:r>
            <a:r>
              <a:rPr lang="en-US" dirty="0"/>
              <a:t> </a:t>
            </a:r>
            <a:r>
              <a:rPr lang="en-US" dirty="0" err="1"/>
              <a:t>dimana</a:t>
            </a:r>
            <a:r>
              <a:rPr lang="en-US" dirty="0"/>
              <a:t> </a:t>
            </a:r>
            <a:r>
              <a:rPr lang="en-US" dirty="0" err="1"/>
              <a:t>mempunyai</a:t>
            </a:r>
            <a:r>
              <a:rPr lang="en-US" dirty="0"/>
              <a:t> </a:t>
            </a:r>
            <a:r>
              <a:rPr lang="en-US" dirty="0" err="1"/>
              <a:t>kardinalitas</a:t>
            </a:r>
            <a:r>
              <a:rPr lang="en-US" dirty="0"/>
              <a:t> many to many. </a:t>
            </a:r>
            <a:r>
              <a:rPr lang="en-US" dirty="0" err="1"/>
              <a:t>Maka</a:t>
            </a:r>
            <a:r>
              <a:rPr lang="en-US" dirty="0"/>
              <a:t> </a:t>
            </a:r>
            <a:r>
              <a:rPr lang="en-US" dirty="0" err="1"/>
              <a:t>dari</a:t>
            </a:r>
            <a:r>
              <a:rPr lang="en-US" dirty="0"/>
              <a:t> </a:t>
            </a:r>
            <a:r>
              <a:rPr lang="en-US" dirty="0" err="1"/>
              <a:t>itu</a:t>
            </a:r>
            <a:r>
              <a:rPr lang="en-US" dirty="0"/>
              <a:t> </a:t>
            </a:r>
            <a:r>
              <a:rPr lang="en-US" dirty="0" err="1"/>
              <a:t>perlu</a:t>
            </a:r>
            <a:r>
              <a:rPr lang="en-US" dirty="0"/>
              <a:t> </a:t>
            </a:r>
            <a:r>
              <a:rPr lang="en-US" dirty="0" err="1"/>
              <a:t>dibuat</a:t>
            </a:r>
            <a:r>
              <a:rPr lang="en-US" dirty="0"/>
              <a:t> </a:t>
            </a:r>
            <a:r>
              <a:rPr lang="en-US" dirty="0" err="1"/>
              <a:t>satu</a:t>
            </a:r>
            <a:r>
              <a:rPr lang="en-US" dirty="0"/>
              <a:t> entity </a:t>
            </a:r>
            <a:r>
              <a:rPr lang="en-US" dirty="0" err="1"/>
              <a:t>baru</a:t>
            </a:r>
            <a:r>
              <a:rPr lang="en-US" dirty="0"/>
              <a:t> yang </a:t>
            </a:r>
            <a:r>
              <a:rPr lang="en-US" dirty="0" err="1"/>
              <a:t>didalamnya</a:t>
            </a:r>
            <a:r>
              <a:rPr lang="en-US" dirty="0"/>
              <a:t> </a:t>
            </a:r>
            <a:r>
              <a:rPr lang="en-US" dirty="0" err="1"/>
              <a:t>menampung</a:t>
            </a:r>
            <a:r>
              <a:rPr lang="en-US" dirty="0"/>
              <a:t> primary key </a:t>
            </a:r>
            <a:r>
              <a:rPr lang="en-US" dirty="0" err="1"/>
              <a:t>dari</a:t>
            </a:r>
            <a:r>
              <a:rPr lang="en-US" dirty="0"/>
              <a:t> entity </a:t>
            </a:r>
            <a:r>
              <a:rPr lang="en-US" dirty="0" err="1"/>
              <a:t>mahasiswa</a:t>
            </a:r>
            <a:r>
              <a:rPr lang="en-US" dirty="0"/>
              <a:t> </a:t>
            </a:r>
            <a:r>
              <a:rPr lang="en-US" dirty="0" err="1"/>
              <a:t>dan</a:t>
            </a:r>
            <a:r>
              <a:rPr lang="en-US" dirty="0"/>
              <a:t> entity </a:t>
            </a:r>
            <a:r>
              <a:rPr lang="en-US" dirty="0" err="1"/>
              <a:t>mata</a:t>
            </a:r>
            <a:r>
              <a:rPr lang="en-US" dirty="0"/>
              <a:t> </a:t>
            </a:r>
            <a:r>
              <a:rPr lang="en-US" dirty="0" err="1"/>
              <a:t>kuliah</a:t>
            </a:r>
            <a:r>
              <a:rPr lang="en-US" dirty="0"/>
              <a:t> yang </a:t>
            </a:r>
            <a:r>
              <a:rPr lang="en-US" dirty="0" err="1"/>
              <a:t>nantinya</a:t>
            </a:r>
            <a:r>
              <a:rPr lang="en-US" dirty="0"/>
              <a:t> </a:t>
            </a:r>
            <a:r>
              <a:rPr lang="en-US" dirty="0" err="1"/>
              <a:t>dapat</a:t>
            </a:r>
            <a:r>
              <a:rPr lang="en-US" dirty="0"/>
              <a:t> </a:t>
            </a:r>
            <a:r>
              <a:rPr lang="en-US" dirty="0" err="1"/>
              <a:t>dijadikan</a:t>
            </a:r>
            <a:r>
              <a:rPr lang="en-US" dirty="0"/>
              <a:t> foreign key </a:t>
            </a:r>
            <a:r>
              <a:rPr lang="en-US" dirty="0" err="1"/>
              <a:t>pada</a:t>
            </a:r>
            <a:r>
              <a:rPr lang="en-US" dirty="0"/>
              <a:t> entity </a:t>
            </a:r>
            <a:r>
              <a:rPr lang="en-US" dirty="0" err="1"/>
              <a:t>mhs_ambl_mk</a:t>
            </a:r>
            <a:r>
              <a:rPr lang="en-US" dirty="0"/>
              <a:t> , </a:t>
            </a:r>
            <a:r>
              <a:rPr lang="en-US" dirty="0" err="1"/>
              <a:t>sedang</a:t>
            </a:r>
            <a:r>
              <a:rPr lang="en-US" dirty="0"/>
              <a:t> yang </a:t>
            </a:r>
            <a:r>
              <a:rPr lang="en-US" dirty="0" err="1"/>
              <a:t>dijadikan</a:t>
            </a:r>
            <a:r>
              <a:rPr lang="en-US" dirty="0"/>
              <a:t> primary key </a:t>
            </a:r>
            <a:r>
              <a:rPr lang="en-US" dirty="0" err="1"/>
              <a:t>disini</a:t>
            </a:r>
            <a:r>
              <a:rPr lang="en-US" dirty="0"/>
              <a:t> </a:t>
            </a:r>
            <a:r>
              <a:rPr lang="en-US" dirty="0" err="1"/>
              <a:t>kita</a:t>
            </a:r>
            <a:r>
              <a:rPr lang="en-US" dirty="0"/>
              <a:t> </a:t>
            </a:r>
            <a:r>
              <a:rPr lang="en-US" dirty="0" err="1"/>
              <a:t>ambil</a:t>
            </a:r>
            <a:r>
              <a:rPr lang="en-US" dirty="0"/>
              <a:t> password portal </a:t>
            </a:r>
            <a:r>
              <a:rPr lang="en-US" dirty="0" err="1"/>
              <a:t>akademik</a:t>
            </a:r>
            <a:r>
              <a:rPr lang="en-US" dirty="0"/>
              <a:t> yang </a:t>
            </a:r>
            <a:r>
              <a:rPr lang="en-US" dirty="0" err="1"/>
              <a:t>sifatnya</a:t>
            </a:r>
            <a:r>
              <a:rPr lang="en-US" dirty="0"/>
              <a:t> </a:t>
            </a:r>
            <a:r>
              <a:rPr lang="en-US" dirty="0" err="1"/>
              <a:t>unik</a:t>
            </a:r>
            <a:r>
              <a:rPr lang="en-US" dirty="0"/>
              <a:t> ( </a:t>
            </a:r>
            <a:r>
              <a:rPr lang="en-US" dirty="0" err="1"/>
              <a:t>satu</a:t>
            </a:r>
            <a:r>
              <a:rPr lang="en-US" dirty="0"/>
              <a:t> </a:t>
            </a:r>
            <a:r>
              <a:rPr lang="en-US" dirty="0" err="1"/>
              <a:t>mahasiswa</a:t>
            </a:r>
            <a:r>
              <a:rPr lang="en-US" dirty="0"/>
              <a:t> </a:t>
            </a:r>
            <a:r>
              <a:rPr lang="en-US" dirty="0" err="1"/>
              <a:t>mempunyai</a:t>
            </a:r>
            <a:r>
              <a:rPr lang="en-US" dirty="0"/>
              <a:t> password yang </a:t>
            </a:r>
            <a:r>
              <a:rPr lang="en-US" dirty="0" err="1"/>
              <a:t>berbeda</a:t>
            </a:r>
            <a:r>
              <a:rPr lang="en-US" dirty="0"/>
              <a:t> </a:t>
            </a:r>
            <a:r>
              <a:rPr lang="en-US" dirty="0" err="1"/>
              <a:t>dengan</a:t>
            </a:r>
            <a:r>
              <a:rPr lang="en-US" dirty="0"/>
              <a:t> </a:t>
            </a:r>
            <a:r>
              <a:rPr lang="en-US" dirty="0" err="1"/>
              <a:t>mahasiswa</a:t>
            </a:r>
            <a:r>
              <a:rPr lang="en-US" dirty="0"/>
              <a:t> lain )</a:t>
            </a:r>
          </a:p>
          <a:p>
            <a:endParaRPr lang="en-US" dirty="0"/>
          </a:p>
          <a:p>
            <a:pPr marL="0" indent="0">
              <a:buNone/>
            </a:pPr>
            <a:endParaRPr lang="en-US" dirty="0"/>
          </a:p>
        </p:txBody>
      </p:sp>
    </p:spTree>
    <p:extLst>
      <p:ext uri="{BB962C8B-B14F-4D97-AF65-F5344CB8AC3E}">
        <p14:creationId xmlns:p14="http://schemas.microsoft.com/office/powerpoint/2010/main" val="6015199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077200" cy="2212975"/>
          </a:xfrm>
        </p:spPr>
        <p:txBody>
          <a:bodyPr>
            <a:normAutofit/>
          </a:bodyPr>
          <a:lstStyle/>
          <a:p>
            <a:r>
              <a:rPr lang="en-US" sz="5400" dirty="0" err="1" smtClean="0">
                <a:latin typeface="Baskerville Old Face" panose="02020602080505020303" pitchFamily="18" charset="0"/>
              </a:rPr>
              <a:t>Terimakasih</a:t>
            </a:r>
            <a:endParaRPr lang="en-US" sz="5400" dirty="0">
              <a:latin typeface="Baskerville Old Face" panose="02020602080505020303" pitchFamily="18" charset="0"/>
            </a:endParaRPr>
          </a:p>
        </p:txBody>
      </p:sp>
    </p:spTree>
    <p:extLst>
      <p:ext uri="{BB962C8B-B14F-4D97-AF65-F5344CB8AC3E}">
        <p14:creationId xmlns:p14="http://schemas.microsoft.com/office/powerpoint/2010/main" val="19302556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84784"/>
            <a:ext cx="7200900" cy="3581400"/>
          </a:xfrm>
        </p:spPr>
        <p:txBody>
          <a:bodyPr>
            <a:normAutofit fontScale="77500" lnSpcReduction="20000"/>
          </a:bodyPr>
          <a:lstStyle/>
          <a:p>
            <a:pPr marL="0" indent="0" fontAlgn="base">
              <a:buNone/>
            </a:pPr>
            <a:r>
              <a:rPr lang="id-ID" sz="2800" dirty="0" smtClean="0"/>
              <a:t>Menurut salah satu para ahli, Brady dan Loonam (2010), Entity Relationship Diagram (ERD) merupakan teknik yang digunakan untuk memodelkan kebutuhan data dari suatu organisasi, biasanya oleh System Analys dalam tahap analisis persyaratan proyek pengembangan system. </a:t>
            </a:r>
          </a:p>
          <a:p>
            <a:pPr marL="0" indent="0" fontAlgn="base">
              <a:buNone/>
            </a:pPr>
            <a:r>
              <a:rPr lang="id-ID" sz="2800" dirty="0" smtClean="0"/>
              <a:t>Atau pengertian sempitnya adalah sebuah konsep yang mendeskripsikan hubungan antara penyimpanan (database) dan didasarkan pada persepsi dari sebuah dunia nyata yang terdiri dari sekumpulan objek yaitu disebut sebagai entity dan hubungan atau relasi antar objek- objek tersebut.</a:t>
            </a:r>
          </a:p>
          <a:p>
            <a:endParaRPr lang="id-ID" dirty="0"/>
          </a:p>
        </p:txBody>
      </p:sp>
    </p:spTree>
    <p:extLst>
      <p:ext uri="{BB962C8B-B14F-4D97-AF65-F5344CB8AC3E}">
        <p14:creationId xmlns:p14="http://schemas.microsoft.com/office/powerpoint/2010/main" val="300620321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204864"/>
            <a:ext cx="7200900" cy="1485900"/>
          </a:xfrm>
        </p:spPr>
        <p:txBody>
          <a:bodyPr>
            <a:normAutofit fontScale="90000"/>
          </a:bodyPr>
          <a:lstStyle/>
          <a:p>
            <a:r>
              <a:rPr lang="id-ID" dirty="0"/>
              <a:t>Dalam pembentukan ERD terdapat 3 komponen yang akan dibentuk yaitu :</a:t>
            </a:r>
            <a:br>
              <a:rPr lang="id-ID" dirty="0"/>
            </a:br>
            <a:endParaRPr lang="en-US" dirty="0"/>
          </a:p>
        </p:txBody>
      </p:sp>
    </p:spTree>
    <p:extLst>
      <p:ext uri="{BB962C8B-B14F-4D97-AF65-F5344CB8AC3E}">
        <p14:creationId xmlns:p14="http://schemas.microsoft.com/office/powerpoint/2010/main" val="40239435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fontAlgn="base">
              <a:buNone/>
            </a:pPr>
            <a:r>
              <a:rPr lang="id-ID" sz="2400" dirty="0"/>
              <a:t>	</a:t>
            </a:r>
            <a:r>
              <a:rPr lang="id-ID" sz="2400" dirty="0" smtClean="0"/>
              <a:t>	</a:t>
            </a:r>
            <a:endParaRPr lang="en-US" sz="2400" dirty="0" smtClean="0"/>
          </a:p>
          <a:p>
            <a:pPr marL="0" indent="0" fontAlgn="base">
              <a:buNone/>
            </a:pPr>
            <a:endParaRPr lang="en-US" sz="2800" dirty="0" smtClean="0"/>
          </a:p>
          <a:p>
            <a:pPr marL="0" indent="0" fontAlgn="base">
              <a:buNone/>
            </a:pPr>
            <a:r>
              <a:rPr lang="id-ID" sz="2800" dirty="0" smtClean="0"/>
              <a:t>Penjelasan </a:t>
            </a:r>
            <a:r>
              <a:rPr lang="id-ID" sz="2800" dirty="0"/>
              <a:t>Komponen ERD Beserta Simbolnya</a:t>
            </a:r>
          </a:p>
          <a:p>
            <a:pPr marL="0" indent="0" fontAlgn="base">
              <a:buNone/>
            </a:pPr>
            <a:endParaRPr lang="id-ID" sz="2800" dirty="0"/>
          </a:p>
          <a:p>
            <a:endParaRPr lang="id-ID"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371600"/>
            <a:ext cx="4267200" cy="4780039"/>
          </a:xfrm>
          <a:prstGeom prst="rect">
            <a:avLst/>
          </a:prstGeom>
        </p:spPr>
      </p:pic>
    </p:spTree>
    <p:extLst>
      <p:ext uri="{BB962C8B-B14F-4D97-AF65-F5344CB8AC3E}">
        <p14:creationId xmlns:p14="http://schemas.microsoft.com/office/powerpoint/2010/main" val="225385431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250" y="685800"/>
            <a:ext cx="7200900" cy="1485900"/>
          </a:xfrm>
        </p:spPr>
        <p:txBody>
          <a:bodyPr/>
          <a:lstStyle/>
          <a:p>
            <a:r>
              <a:rPr lang="en-US" b="1" dirty="0"/>
              <a:t>ENTITAS (</a:t>
            </a:r>
            <a:r>
              <a:rPr lang="en-US" b="1" i="1" dirty="0"/>
              <a:t>entity</a:t>
            </a:r>
            <a:r>
              <a:rPr lang="en-US" b="1" dirty="0"/>
              <a:t>)</a:t>
            </a:r>
            <a:br>
              <a:rPr lang="en-US" b="1" dirty="0"/>
            </a:br>
            <a:endParaRPr lang="en-US" dirty="0"/>
          </a:p>
        </p:txBody>
      </p:sp>
      <p:sp>
        <p:nvSpPr>
          <p:cNvPr id="3" name="Content Placeholder 2"/>
          <p:cNvSpPr>
            <a:spLocks noGrp="1"/>
          </p:cNvSpPr>
          <p:nvPr>
            <p:ph idx="1"/>
          </p:nvPr>
        </p:nvSpPr>
        <p:spPr>
          <a:xfrm>
            <a:off x="890107" y="1818556"/>
            <a:ext cx="7200900" cy="3581400"/>
          </a:xfrm>
        </p:spPr>
        <p:txBody>
          <a:bodyPr>
            <a:normAutofit fontScale="70000" lnSpcReduction="20000"/>
          </a:bodyPr>
          <a:lstStyle/>
          <a:p>
            <a:pPr marL="0" indent="0">
              <a:buNone/>
            </a:pPr>
            <a:r>
              <a:rPr lang="en-US" dirty="0" err="1"/>
              <a:t>Entitas</a:t>
            </a:r>
            <a:r>
              <a:rPr lang="en-US" dirty="0"/>
              <a:t> </a:t>
            </a:r>
            <a:r>
              <a:rPr lang="en-US" dirty="0" err="1"/>
              <a:t>menunjukkan</a:t>
            </a:r>
            <a:r>
              <a:rPr lang="en-US" dirty="0"/>
              <a:t> </a:t>
            </a:r>
            <a:r>
              <a:rPr lang="en-US" dirty="0" err="1"/>
              <a:t>objek-objek</a:t>
            </a:r>
            <a:r>
              <a:rPr lang="en-US" dirty="0"/>
              <a:t> </a:t>
            </a:r>
            <a:r>
              <a:rPr lang="en-US" dirty="0" err="1"/>
              <a:t>dasar</a:t>
            </a:r>
            <a:r>
              <a:rPr lang="en-US" dirty="0"/>
              <a:t> yang </a:t>
            </a:r>
            <a:r>
              <a:rPr lang="en-US" dirty="0" err="1"/>
              <a:t>terkait</a:t>
            </a:r>
            <a:r>
              <a:rPr lang="en-US" dirty="0"/>
              <a:t> di </a:t>
            </a:r>
            <a:r>
              <a:rPr lang="en-US" dirty="0" err="1"/>
              <a:t>dalam</a:t>
            </a:r>
            <a:r>
              <a:rPr lang="en-US" dirty="0"/>
              <a:t> </a:t>
            </a:r>
            <a:r>
              <a:rPr lang="en-US" dirty="0" err="1"/>
              <a:t>sistem</a:t>
            </a:r>
            <a:r>
              <a:rPr lang="en-US" dirty="0"/>
              <a:t>. </a:t>
            </a:r>
            <a:r>
              <a:rPr lang="en-US" dirty="0" err="1"/>
              <a:t>Objek</a:t>
            </a:r>
            <a:r>
              <a:rPr lang="en-US" dirty="0"/>
              <a:t> </a:t>
            </a:r>
            <a:r>
              <a:rPr lang="en-US" dirty="0" err="1"/>
              <a:t>dasar</a:t>
            </a:r>
            <a:r>
              <a:rPr lang="en-US" dirty="0"/>
              <a:t> </a:t>
            </a:r>
            <a:r>
              <a:rPr lang="en-US" dirty="0" err="1"/>
              <a:t>dapat</a:t>
            </a:r>
            <a:r>
              <a:rPr lang="en-US" dirty="0"/>
              <a:t> </a:t>
            </a:r>
            <a:r>
              <a:rPr lang="en-US" dirty="0" err="1"/>
              <a:t>berupa</a:t>
            </a:r>
            <a:r>
              <a:rPr lang="en-US" dirty="0"/>
              <a:t> orang, </a:t>
            </a:r>
            <a:r>
              <a:rPr lang="en-US" dirty="0" err="1"/>
              <a:t>benda</a:t>
            </a:r>
            <a:r>
              <a:rPr lang="en-US" dirty="0"/>
              <a:t>, </a:t>
            </a:r>
            <a:r>
              <a:rPr lang="en-US" dirty="0" err="1"/>
              <a:t>atau</a:t>
            </a:r>
            <a:r>
              <a:rPr lang="en-US" dirty="0"/>
              <a:t> </a:t>
            </a:r>
            <a:r>
              <a:rPr lang="en-US" dirty="0" err="1"/>
              <a:t>hal</a:t>
            </a:r>
            <a:r>
              <a:rPr lang="en-US" dirty="0"/>
              <a:t> lain yang </a:t>
            </a:r>
            <a:r>
              <a:rPr lang="en-US" dirty="0" err="1"/>
              <a:t>keterangannya</a:t>
            </a:r>
            <a:r>
              <a:rPr lang="en-US" dirty="0"/>
              <a:t> </a:t>
            </a:r>
            <a:r>
              <a:rPr lang="en-US" dirty="0" err="1"/>
              <a:t>perlu</a:t>
            </a:r>
            <a:r>
              <a:rPr lang="en-US" dirty="0"/>
              <a:t> </a:t>
            </a:r>
            <a:r>
              <a:rPr lang="en-US" dirty="0" err="1"/>
              <a:t>disimpan</a:t>
            </a:r>
            <a:r>
              <a:rPr lang="en-US" dirty="0"/>
              <a:t> </a:t>
            </a:r>
            <a:r>
              <a:rPr lang="en-US" dirty="0" err="1"/>
              <a:t>dalam</a:t>
            </a:r>
            <a:r>
              <a:rPr lang="en-US" dirty="0"/>
              <a:t> database.</a:t>
            </a:r>
          </a:p>
          <a:p>
            <a:pPr marL="0" indent="0">
              <a:buNone/>
            </a:pPr>
            <a:r>
              <a:rPr lang="en-US" dirty="0" err="1"/>
              <a:t>Untuk</a:t>
            </a:r>
            <a:r>
              <a:rPr lang="en-US" dirty="0"/>
              <a:t> </a:t>
            </a:r>
            <a:r>
              <a:rPr lang="en-US" dirty="0" err="1"/>
              <a:t>menggambarkan</a:t>
            </a:r>
            <a:r>
              <a:rPr lang="en-US" dirty="0"/>
              <a:t> </a:t>
            </a:r>
            <a:r>
              <a:rPr lang="en-US" dirty="0" err="1"/>
              <a:t>entitas</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mengikuti</a:t>
            </a:r>
            <a:r>
              <a:rPr lang="en-US" dirty="0"/>
              <a:t> </a:t>
            </a:r>
            <a:r>
              <a:rPr lang="en-US" dirty="0" err="1"/>
              <a:t>aturan</a:t>
            </a:r>
            <a:r>
              <a:rPr lang="en-US" dirty="0"/>
              <a:t> </a:t>
            </a:r>
            <a:r>
              <a:rPr lang="en-US" dirty="0" err="1"/>
              <a:t>berikut</a:t>
            </a:r>
            <a:r>
              <a:rPr lang="en-US" dirty="0"/>
              <a:t>:</a:t>
            </a:r>
          </a:p>
          <a:p>
            <a:r>
              <a:rPr lang="en-US" dirty="0" err="1" smtClean="0"/>
              <a:t>Entitas</a:t>
            </a:r>
            <a:r>
              <a:rPr lang="en-US" dirty="0" smtClean="0"/>
              <a:t> </a:t>
            </a:r>
            <a:r>
              <a:rPr lang="en-US" dirty="0" err="1"/>
              <a:t>dinyatakan</a:t>
            </a:r>
            <a:r>
              <a:rPr lang="en-US" dirty="0"/>
              <a:t> </a:t>
            </a:r>
            <a:r>
              <a:rPr lang="en-US" dirty="0" err="1"/>
              <a:t>dengan</a:t>
            </a:r>
            <a:r>
              <a:rPr lang="en-US" dirty="0"/>
              <a:t> </a:t>
            </a:r>
            <a:r>
              <a:rPr lang="en-US" dirty="0" err="1"/>
              <a:t>simbol</a:t>
            </a:r>
            <a:r>
              <a:rPr lang="en-US" dirty="0"/>
              <a:t> </a:t>
            </a:r>
            <a:r>
              <a:rPr lang="en-US" dirty="0" err="1"/>
              <a:t>persegi</a:t>
            </a:r>
            <a:r>
              <a:rPr lang="en-US" dirty="0"/>
              <a:t> </a:t>
            </a:r>
            <a:r>
              <a:rPr lang="en-US" dirty="0" err="1"/>
              <a:t>panjang</a:t>
            </a:r>
            <a:r>
              <a:rPr lang="en-US" dirty="0"/>
              <a:t>.</a:t>
            </a:r>
          </a:p>
          <a:p>
            <a:r>
              <a:rPr lang="en-US" dirty="0" smtClean="0"/>
              <a:t>Nama </a:t>
            </a:r>
            <a:r>
              <a:rPr lang="en-US" dirty="0" err="1"/>
              <a:t>entitas</a:t>
            </a:r>
            <a:r>
              <a:rPr lang="en-US" dirty="0"/>
              <a:t> </a:t>
            </a:r>
            <a:r>
              <a:rPr lang="en-US" dirty="0" err="1"/>
              <a:t>berupa</a:t>
            </a:r>
            <a:r>
              <a:rPr lang="en-US" dirty="0"/>
              <a:t> kata </a:t>
            </a:r>
            <a:r>
              <a:rPr lang="en-US" dirty="0" err="1"/>
              <a:t>benda</a:t>
            </a:r>
            <a:r>
              <a:rPr lang="en-US" dirty="0"/>
              <a:t> </a:t>
            </a:r>
            <a:r>
              <a:rPr lang="en-US" dirty="0" err="1"/>
              <a:t>tinggal</a:t>
            </a:r>
            <a:endParaRPr lang="en-US" dirty="0"/>
          </a:p>
          <a:p>
            <a:r>
              <a:rPr lang="en-US" dirty="0" smtClean="0"/>
              <a:t>Nama </a:t>
            </a:r>
            <a:r>
              <a:rPr lang="en-US" dirty="0" err="1"/>
              <a:t>entitas</a:t>
            </a:r>
            <a:r>
              <a:rPr lang="en-US" dirty="0"/>
              <a:t> </a:t>
            </a:r>
            <a:r>
              <a:rPr lang="en-US" dirty="0" err="1"/>
              <a:t>sebisa</a:t>
            </a:r>
            <a:r>
              <a:rPr lang="en-US" dirty="0"/>
              <a:t> </a:t>
            </a:r>
            <a:r>
              <a:rPr lang="en-US" dirty="0" err="1"/>
              <a:t>mungkin</a:t>
            </a:r>
            <a:r>
              <a:rPr lang="en-US" dirty="0"/>
              <a:t> </a:t>
            </a:r>
            <a:r>
              <a:rPr lang="en-US" dirty="0" err="1"/>
              <a:t>menggunakan</a:t>
            </a:r>
            <a:r>
              <a:rPr lang="en-US" dirty="0"/>
              <a:t> </a:t>
            </a:r>
            <a:r>
              <a:rPr lang="en-US" dirty="0" err="1"/>
              <a:t>nama</a:t>
            </a:r>
            <a:r>
              <a:rPr lang="en-US" dirty="0"/>
              <a:t> yang </a:t>
            </a:r>
            <a:r>
              <a:rPr lang="en-US" dirty="0" err="1"/>
              <a:t>mudah</a:t>
            </a:r>
            <a:r>
              <a:rPr lang="en-US" dirty="0"/>
              <a:t> </a:t>
            </a:r>
            <a:r>
              <a:rPr lang="en-US" dirty="0" err="1"/>
              <a:t>dipahami</a:t>
            </a:r>
            <a:r>
              <a:rPr lang="en-US" dirty="0"/>
              <a:t> </a:t>
            </a:r>
            <a:r>
              <a:rPr lang="en-US" dirty="0" err="1"/>
              <a:t>dan</a:t>
            </a:r>
            <a:r>
              <a:rPr lang="en-US" dirty="0"/>
              <a:t> </a:t>
            </a:r>
            <a:r>
              <a:rPr lang="en-US" dirty="0" err="1"/>
              <a:t>menyatakan</a:t>
            </a:r>
            <a:r>
              <a:rPr lang="en-US" dirty="0"/>
              <a:t> </a:t>
            </a:r>
            <a:r>
              <a:rPr lang="en-US" dirty="0" err="1"/>
              <a:t>maknanya</a:t>
            </a:r>
            <a:r>
              <a:rPr lang="en-US" dirty="0"/>
              <a:t> </a:t>
            </a:r>
            <a:r>
              <a:rPr lang="en-US" dirty="0" err="1"/>
              <a:t>dengan</a:t>
            </a:r>
            <a:r>
              <a:rPr lang="en-US" dirty="0"/>
              <a:t> </a:t>
            </a:r>
            <a:r>
              <a:rPr lang="en-US" dirty="0" err="1"/>
              <a:t>jelas</a:t>
            </a:r>
            <a:r>
              <a:rPr lang="en-US" dirty="0"/>
              <a:t>.</a:t>
            </a:r>
          </a:p>
          <a:p>
            <a:endParaRPr lang="en-US" dirty="0"/>
          </a:p>
        </p:txBody>
      </p:sp>
    </p:spTree>
    <p:extLst>
      <p:ext uri="{BB962C8B-B14F-4D97-AF65-F5344CB8AC3E}">
        <p14:creationId xmlns:p14="http://schemas.microsoft.com/office/powerpoint/2010/main" val="3710882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ATRIBUT (</a:t>
            </a:r>
            <a:r>
              <a:rPr lang="en-US" b="1" i="1" dirty="0"/>
              <a:t>attribute</a:t>
            </a:r>
            <a:r>
              <a:rPr lang="en-US" b="1" dirty="0"/>
              <a:t>)</a:t>
            </a:r>
            <a:br>
              <a:rPr lang="en-US" b="1" dirty="0"/>
            </a:br>
            <a:endParaRPr lang="en-US" dirty="0"/>
          </a:p>
        </p:txBody>
      </p:sp>
      <p:sp>
        <p:nvSpPr>
          <p:cNvPr id="3" name="Content Placeholder 2"/>
          <p:cNvSpPr>
            <a:spLocks noGrp="1"/>
          </p:cNvSpPr>
          <p:nvPr>
            <p:ph idx="1"/>
          </p:nvPr>
        </p:nvSpPr>
        <p:spPr>
          <a:xfrm>
            <a:off x="899592" y="1844824"/>
            <a:ext cx="7330008" cy="4022576"/>
          </a:xfrm>
        </p:spPr>
        <p:txBody>
          <a:bodyPr>
            <a:normAutofit fontScale="62500" lnSpcReduction="20000"/>
          </a:bodyPr>
          <a:lstStyle/>
          <a:p>
            <a:pPr marL="0" indent="0">
              <a:buNone/>
            </a:pPr>
            <a:r>
              <a:rPr lang="en-US" dirty="0" err="1"/>
              <a:t>Atribut</a:t>
            </a:r>
            <a:r>
              <a:rPr lang="en-US" dirty="0"/>
              <a:t> </a:t>
            </a:r>
            <a:r>
              <a:rPr lang="en-US" dirty="0" err="1"/>
              <a:t>sering</a:t>
            </a:r>
            <a:r>
              <a:rPr lang="en-US" dirty="0"/>
              <a:t> juga </a:t>
            </a:r>
            <a:r>
              <a:rPr lang="en-US" dirty="0" err="1"/>
              <a:t>disebut</a:t>
            </a:r>
            <a:r>
              <a:rPr lang="en-US" dirty="0"/>
              <a:t> </a:t>
            </a:r>
            <a:r>
              <a:rPr lang="en-US" dirty="0" err="1"/>
              <a:t>sebagai</a:t>
            </a:r>
            <a:r>
              <a:rPr lang="en-US" dirty="0"/>
              <a:t> </a:t>
            </a:r>
            <a:r>
              <a:rPr lang="en-US" dirty="0" err="1"/>
              <a:t>properti</a:t>
            </a:r>
            <a:r>
              <a:rPr lang="en-US" dirty="0"/>
              <a:t>, </a:t>
            </a:r>
            <a:r>
              <a:rPr lang="en-US" dirty="0" err="1"/>
              <a:t>merupakan</a:t>
            </a:r>
            <a:r>
              <a:rPr lang="en-US" dirty="0"/>
              <a:t> </a:t>
            </a:r>
            <a:r>
              <a:rPr lang="en-US" dirty="0" err="1"/>
              <a:t>keterangan-keterangan</a:t>
            </a:r>
            <a:r>
              <a:rPr lang="en-US" dirty="0"/>
              <a:t> yang </a:t>
            </a:r>
            <a:r>
              <a:rPr lang="en-US" dirty="0" err="1"/>
              <a:t>terkait</a:t>
            </a:r>
            <a:r>
              <a:rPr lang="en-US" dirty="0"/>
              <a:t> </a:t>
            </a:r>
            <a:r>
              <a:rPr lang="en-US" dirty="0" err="1"/>
              <a:t>pada</a:t>
            </a:r>
            <a:r>
              <a:rPr lang="en-US" dirty="0"/>
              <a:t> </a:t>
            </a:r>
            <a:r>
              <a:rPr lang="en-US" dirty="0" err="1"/>
              <a:t>sebuah</a:t>
            </a:r>
            <a:r>
              <a:rPr lang="en-US" dirty="0"/>
              <a:t> </a:t>
            </a:r>
            <a:r>
              <a:rPr lang="en-US" dirty="0" err="1"/>
              <a:t>entitas</a:t>
            </a:r>
            <a:r>
              <a:rPr lang="en-US" dirty="0"/>
              <a:t> yang </a:t>
            </a:r>
            <a:r>
              <a:rPr lang="en-US" dirty="0" err="1"/>
              <a:t>perlu</a:t>
            </a:r>
            <a:r>
              <a:rPr lang="en-US" dirty="0"/>
              <a:t> </a:t>
            </a:r>
            <a:r>
              <a:rPr lang="en-US" dirty="0" err="1"/>
              <a:t>dsimpan</a:t>
            </a:r>
            <a:r>
              <a:rPr lang="en-US" dirty="0"/>
              <a:t> </a:t>
            </a:r>
            <a:r>
              <a:rPr lang="en-US" dirty="0" err="1"/>
              <a:t>sebagai</a:t>
            </a:r>
            <a:r>
              <a:rPr lang="en-US" dirty="0"/>
              <a:t> database.</a:t>
            </a:r>
          </a:p>
          <a:p>
            <a:pPr marL="0" indent="0">
              <a:buNone/>
            </a:pPr>
            <a:r>
              <a:rPr lang="en-US" dirty="0" err="1"/>
              <a:t>Atribut</a:t>
            </a:r>
            <a:r>
              <a:rPr lang="en-US" dirty="0"/>
              <a:t> </a:t>
            </a:r>
            <a:r>
              <a:rPr lang="en-US" dirty="0" err="1"/>
              <a:t>berfungsi</a:t>
            </a:r>
            <a:r>
              <a:rPr lang="en-US" dirty="0"/>
              <a:t> </a:t>
            </a:r>
            <a:r>
              <a:rPr lang="en-US" dirty="0" err="1"/>
              <a:t>sebagai</a:t>
            </a:r>
            <a:r>
              <a:rPr lang="en-US" dirty="0"/>
              <a:t> </a:t>
            </a:r>
            <a:r>
              <a:rPr lang="en-US" dirty="0" err="1"/>
              <a:t>penjelas</a:t>
            </a:r>
            <a:r>
              <a:rPr lang="en-US" dirty="0"/>
              <a:t> </a:t>
            </a:r>
            <a:r>
              <a:rPr lang="en-US" dirty="0" err="1"/>
              <a:t>sebuah</a:t>
            </a:r>
            <a:r>
              <a:rPr lang="en-US" dirty="0"/>
              <a:t> </a:t>
            </a:r>
            <a:r>
              <a:rPr lang="en-US" dirty="0" err="1"/>
              <a:t>entitas</a:t>
            </a:r>
            <a:r>
              <a:rPr lang="en-US" dirty="0"/>
              <a:t> </a:t>
            </a:r>
            <a:r>
              <a:rPr lang="en-US" dirty="0" err="1"/>
              <a:t>untuk</a:t>
            </a:r>
            <a:r>
              <a:rPr lang="en-US" dirty="0"/>
              <a:t> </a:t>
            </a:r>
            <a:r>
              <a:rPr lang="en-US" dirty="0" err="1"/>
              <a:t>mengambarkan</a:t>
            </a:r>
            <a:r>
              <a:rPr lang="en-US" dirty="0"/>
              <a:t> </a:t>
            </a:r>
            <a:r>
              <a:rPr lang="en-US" dirty="0" err="1"/>
              <a:t>atribut</a:t>
            </a:r>
            <a:r>
              <a:rPr lang="en-US" dirty="0"/>
              <a:t> yang </a:t>
            </a:r>
            <a:r>
              <a:rPr lang="en-US" dirty="0" err="1"/>
              <a:t>dilakukan</a:t>
            </a:r>
            <a:r>
              <a:rPr lang="en-US" dirty="0"/>
              <a:t>  </a:t>
            </a:r>
            <a:r>
              <a:rPr lang="en-US" dirty="0" err="1"/>
              <a:t>dengan</a:t>
            </a:r>
            <a:r>
              <a:rPr lang="en-US" dirty="0"/>
              <a:t> </a:t>
            </a:r>
            <a:r>
              <a:rPr lang="en-US" dirty="0" err="1"/>
              <a:t>mengikuti</a:t>
            </a:r>
            <a:r>
              <a:rPr lang="en-US" dirty="0"/>
              <a:t> </a:t>
            </a:r>
            <a:r>
              <a:rPr lang="en-US" dirty="0" err="1"/>
              <a:t>aturan</a:t>
            </a:r>
            <a:r>
              <a:rPr lang="en-US" dirty="0"/>
              <a:t> </a:t>
            </a:r>
            <a:r>
              <a:rPr lang="en-US" dirty="0" err="1"/>
              <a:t>sebagai</a:t>
            </a:r>
            <a:r>
              <a:rPr lang="en-US" dirty="0"/>
              <a:t> </a:t>
            </a:r>
            <a:r>
              <a:rPr lang="en-US" dirty="0" err="1"/>
              <a:t>berikut</a:t>
            </a:r>
            <a:r>
              <a:rPr lang="en-US" dirty="0"/>
              <a:t>:</a:t>
            </a:r>
          </a:p>
          <a:p>
            <a:r>
              <a:rPr lang="en-US" dirty="0" err="1" smtClean="0"/>
              <a:t>Atribut</a:t>
            </a:r>
            <a:r>
              <a:rPr lang="en-US" dirty="0" smtClean="0"/>
              <a:t> </a:t>
            </a:r>
            <a:r>
              <a:rPr lang="en-US" dirty="0" err="1"/>
              <a:t>dinyatakan</a:t>
            </a:r>
            <a:r>
              <a:rPr lang="en-US" dirty="0"/>
              <a:t> </a:t>
            </a:r>
            <a:r>
              <a:rPr lang="en-US" dirty="0" err="1"/>
              <a:t>dengan</a:t>
            </a:r>
            <a:r>
              <a:rPr lang="en-US" dirty="0"/>
              <a:t> </a:t>
            </a:r>
            <a:r>
              <a:rPr lang="en-US" dirty="0" err="1"/>
              <a:t>simbol</a:t>
            </a:r>
            <a:r>
              <a:rPr lang="en-US" dirty="0"/>
              <a:t> ellipse.</a:t>
            </a:r>
          </a:p>
          <a:p>
            <a:r>
              <a:rPr lang="en-US" dirty="0" smtClean="0"/>
              <a:t>Nama </a:t>
            </a:r>
            <a:r>
              <a:rPr lang="en-US" dirty="0" err="1"/>
              <a:t>atribut</a:t>
            </a:r>
            <a:r>
              <a:rPr lang="en-US" dirty="0"/>
              <a:t> </a:t>
            </a:r>
            <a:r>
              <a:rPr lang="en-US" dirty="0" err="1"/>
              <a:t>ditulis</a:t>
            </a:r>
            <a:r>
              <a:rPr lang="en-US" dirty="0"/>
              <a:t> </a:t>
            </a:r>
            <a:r>
              <a:rPr lang="en-US" dirty="0" err="1"/>
              <a:t>dalam</a:t>
            </a:r>
            <a:r>
              <a:rPr lang="en-US" dirty="0"/>
              <a:t> </a:t>
            </a:r>
            <a:r>
              <a:rPr lang="en-US" dirty="0" err="1"/>
              <a:t>simbol</a:t>
            </a:r>
            <a:r>
              <a:rPr lang="en-US" dirty="0"/>
              <a:t> ellipse.</a:t>
            </a:r>
          </a:p>
          <a:p>
            <a:r>
              <a:rPr lang="en-US" dirty="0" smtClean="0"/>
              <a:t>Nama </a:t>
            </a:r>
            <a:r>
              <a:rPr lang="en-US" dirty="0" err="1"/>
              <a:t>atribut</a:t>
            </a:r>
            <a:r>
              <a:rPr lang="en-US" dirty="0"/>
              <a:t> </a:t>
            </a:r>
            <a:r>
              <a:rPr lang="en-US" dirty="0" err="1"/>
              <a:t>berupa</a:t>
            </a:r>
            <a:r>
              <a:rPr lang="en-US" dirty="0"/>
              <a:t> kata </a:t>
            </a:r>
            <a:r>
              <a:rPr lang="en-US" dirty="0" err="1"/>
              <a:t>benda</a:t>
            </a:r>
            <a:r>
              <a:rPr lang="en-US" dirty="0"/>
              <a:t> </a:t>
            </a:r>
            <a:r>
              <a:rPr lang="en-US" dirty="0" err="1"/>
              <a:t>tunggal</a:t>
            </a:r>
            <a:r>
              <a:rPr lang="en-US" dirty="0"/>
              <a:t>.</a:t>
            </a:r>
          </a:p>
          <a:p>
            <a:r>
              <a:rPr lang="en-US" dirty="0" smtClean="0"/>
              <a:t>Nama </a:t>
            </a:r>
            <a:r>
              <a:rPr lang="en-US" dirty="0" err="1"/>
              <a:t>atribut</a:t>
            </a:r>
            <a:r>
              <a:rPr lang="en-US" dirty="0"/>
              <a:t> </a:t>
            </a:r>
            <a:r>
              <a:rPr lang="en-US" dirty="0" err="1"/>
              <a:t>sebisa</a:t>
            </a:r>
            <a:r>
              <a:rPr lang="en-US" dirty="0"/>
              <a:t> </a:t>
            </a:r>
            <a:r>
              <a:rPr lang="en-US" dirty="0" err="1"/>
              <a:t>mungkin</a:t>
            </a:r>
            <a:r>
              <a:rPr lang="en-US" dirty="0"/>
              <a:t> </a:t>
            </a:r>
            <a:r>
              <a:rPr lang="en-US" dirty="0" err="1"/>
              <a:t>menggunakan</a:t>
            </a:r>
            <a:r>
              <a:rPr lang="en-US" dirty="0"/>
              <a:t> </a:t>
            </a:r>
            <a:r>
              <a:rPr lang="en-US" dirty="0" err="1"/>
              <a:t>nama</a:t>
            </a:r>
            <a:r>
              <a:rPr lang="en-US" dirty="0"/>
              <a:t> yang </a:t>
            </a:r>
            <a:r>
              <a:rPr lang="en-US" dirty="0" err="1"/>
              <a:t>mudah</a:t>
            </a:r>
            <a:r>
              <a:rPr lang="en-US" dirty="0"/>
              <a:t> </a:t>
            </a:r>
            <a:r>
              <a:rPr lang="en-US" dirty="0" err="1"/>
              <a:t>dipahami</a:t>
            </a:r>
            <a:r>
              <a:rPr lang="en-US" dirty="0"/>
              <a:t> </a:t>
            </a:r>
            <a:r>
              <a:rPr lang="en-US" dirty="0" err="1"/>
              <a:t>dan</a:t>
            </a:r>
            <a:r>
              <a:rPr lang="en-US" dirty="0"/>
              <a:t> </a:t>
            </a:r>
            <a:r>
              <a:rPr lang="en-US" dirty="0" err="1"/>
              <a:t>padat</a:t>
            </a:r>
            <a:r>
              <a:rPr lang="en-US" dirty="0"/>
              <a:t> </a:t>
            </a:r>
            <a:r>
              <a:rPr lang="en-US" dirty="0" err="1"/>
              <a:t>menyatakan</a:t>
            </a:r>
            <a:r>
              <a:rPr lang="en-US" dirty="0"/>
              <a:t> </a:t>
            </a:r>
            <a:r>
              <a:rPr lang="en-US" dirty="0" err="1"/>
              <a:t>maknanya</a:t>
            </a:r>
            <a:r>
              <a:rPr lang="en-US" dirty="0"/>
              <a:t> </a:t>
            </a:r>
            <a:r>
              <a:rPr lang="en-US" dirty="0" err="1"/>
              <a:t>dengan</a:t>
            </a:r>
            <a:r>
              <a:rPr lang="en-US" dirty="0"/>
              <a:t> </a:t>
            </a:r>
            <a:r>
              <a:rPr lang="en-US" dirty="0" err="1"/>
              <a:t>jelas</a:t>
            </a:r>
            <a:r>
              <a:rPr lang="en-US" dirty="0"/>
              <a:t>.</a:t>
            </a:r>
          </a:p>
          <a:p>
            <a:r>
              <a:rPr lang="en-US" dirty="0" err="1" smtClean="0"/>
              <a:t>Atribut</a:t>
            </a:r>
            <a:r>
              <a:rPr lang="en-US" dirty="0" smtClean="0"/>
              <a:t> </a:t>
            </a:r>
            <a:r>
              <a:rPr lang="en-US" dirty="0" err="1"/>
              <a:t>dihubungkan</a:t>
            </a:r>
            <a:r>
              <a:rPr lang="en-US" dirty="0"/>
              <a:t> </a:t>
            </a:r>
            <a:r>
              <a:rPr lang="en-US" dirty="0" err="1"/>
              <a:t>dengan</a:t>
            </a:r>
            <a:r>
              <a:rPr lang="en-US" dirty="0"/>
              <a:t> </a:t>
            </a:r>
            <a:r>
              <a:rPr lang="en-US" dirty="0" err="1"/>
              <a:t>entitas</a:t>
            </a:r>
            <a:r>
              <a:rPr lang="en-US" dirty="0"/>
              <a:t> yang </a:t>
            </a:r>
            <a:r>
              <a:rPr lang="en-US" dirty="0" err="1"/>
              <a:t>sesuai</a:t>
            </a:r>
            <a:r>
              <a:rPr lang="en-US" dirty="0"/>
              <a:t> </a:t>
            </a:r>
            <a:r>
              <a:rPr lang="en-US" dirty="0" err="1"/>
              <a:t>dengan</a:t>
            </a:r>
            <a:r>
              <a:rPr lang="en-US" dirty="0"/>
              <a:t> </a:t>
            </a:r>
            <a:r>
              <a:rPr lang="en-US" dirty="0" err="1"/>
              <a:t>menggunakan</a:t>
            </a:r>
            <a:r>
              <a:rPr lang="en-US" dirty="0"/>
              <a:t> </a:t>
            </a:r>
            <a:r>
              <a:rPr lang="en-US" dirty="0" err="1"/>
              <a:t>garis</a:t>
            </a:r>
            <a:r>
              <a:rPr lang="en-US" dirty="0"/>
              <a:t>.</a:t>
            </a:r>
          </a:p>
          <a:p>
            <a:endParaRPr lang="en-US" dirty="0"/>
          </a:p>
        </p:txBody>
      </p:sp>
    </p:spTree>
    <p:extLst>
      <p:ext uri="{BB962C8B-B14F-4D97-AF65-F5344CB8AC3E}">
        <p14:creationId xmlns:p14="http://schemas.microsoft.com/office/powerpoint/2010/main" val="2857869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b="1" dirty="0"/>
              <a:t>RELASI (</a:t>
            </a:r>
            <a:r>
              <a:rPr lang="en-US" b="1" i="1" dirty="0"/>
              <a:t>relation</a:t>
            </a:r>
            <a:r>
              <a:rPr lang="en-US" b="1" dirty="0"/>
              <a:t>)</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Relasi</a:t>
            </a:r>
            <a:r>
              <a:rPr lang="en-US" dirty="0"/>
              <a:t> </a:t>
            </a:r>
            <a:r>
              <a:rPr lang="en-US" dirty="0" err="1"/>
              <a:t>atau</a:t>
            </a:r>
            <a:r>
              <a:rPr lang="en-US" dirty="0"/>
              <a:t> </a:t>
            </a:r>
            <a:r>
              <a:rPr lang="en-US" dirty="0" err="1"/>
              <a:t>hubungan</a:t>
            </a:r>
            <a:r>
              <a:rPr lang="en-US" dirty="0"/>
              <a:t> </a:t>
            </a:r>
            <a:r>
              <a:rPr lang="en-US" dirty="0" err="1"/>
              <a:t>adalah</a:t>
            </a:r>
            <a:r>
              <a:rPr lang="en-US" dirty="0"/>
              <a:t> </a:t>
            </a:r>
            <a:r>
              <a:rPr lang="en-US" dirty="0" err="1"/>
              <a:t>kejadian</a:t>
            </a:r>
            <a:r>
              <a:rPr lang="en-US" dirty="0"/>
              <a:t> </a:t>
            </a:r>
            <a:r>
              <a:rPr lang="en-US" dirty="0" err="1"/>
              <a:t>atau</a:t>
            </a:r>
            <a:r>
              <a:rPr lang="en-US" dirty="0"/>
              <a:t> </a:t>
            </a:r>
            <a:r>
              <a:rPr lang="en-US" dirty="0" err="1"/>
              <a:t>transaksi</a:t>
            </a:r>
            <a:r>
              <a:rPr lang="en-US" dirty="0"/>
              <a:t> yang </a:t>
            </a:r>
            <a:r>
              <a:rPr lang="en-US" dirty="0" err="1"/>
              <a:t>terjadi</a:t>
            </a:r>
            <a:r>
              <a:rPr lang="en-US" dirty="0"/>
              <a:t> di </a:t>
            </a:r>
            <a:r>
              <a:rPr lang="en-US" dirty="0" err="1"/>
              <a:t>antara</a:t>
            </a:r>
            <a:r>
              <a:rPr lang="en-US" dirty="0"/>
              <a:t> </a:t>
            </a:r>
            <a:r>
              <a:rPr lang="en-US" dirty="0" err="1"/>
              <a:t>dua</a:t>
            </a:r>
            <a:r>
              <a:rPr lang="en-US" dirty="0"/>
              <a:t> </a:t>
            </a:r>
            <a:r>
              <a:rPr lang="en-US" dirty="0" err="1"/>
              <a:t>entitas</a:t>
            </a:r>
            <a:r>
              <a:rPr lang="en-US" dirty="0"/>
              <a:t> yang </a:t>
            </a:r>
            <a:r>
              <a:rPr lang="en-US" dirty="0" err="1"/>
              <a:t>keterangannya</a:t>
            </a:r>
            <a:r>
              <a:rPr lang="en-US" dirty="0"/>
              <a:t> </a:t>
            </a:r>
            <a:r>
              <a:rPr lang="en-US" dirty="0" err="1"/>
              <a:t>perlu</a:t>
            </a:r>
            <a:r>
              <a:rPr lang="en-US" dirty="0"/>
              <a:t> </a:t>
            </a:r>
            <a:r>
              <a:rPr lang="en-US" dirty="0" err="1"/>
              <a:t>disimpan</a:t>
            </a:r>
            <a:r>
              <a:rPr lang="en-US" dirty="0"/>
              <a:t> </a:t>
            </a:r>
            <a:r>
              <a:rPr lang="en-US" dirty="0" err="1"/>
              <a:t>dalam</a:t>
            </a:r>
            <a:r>
              <a:rPr lang="en-US" dirty="0"/>
              <a:t> </a:t>
            </a:r>
            <a:r>
              <a:rPr lang="en-US" dirty="0" err="1" smtClean="0"/>
              <a:t>database.Aturan</a:t>
            </a:r>
            <a:r>
              <a:rPr lang="en-US" dirty="0" smtClean="0"/>
              <a:t> </a:t>
            </a:r>
            <a:r>
              <a:rPr lang="en-US" dirty="0" err="1"/>
              <a:t>penggambaran</a:t>
            </a:r>
            <a:r>
              <a:rPr lang="en-US" dirty="0"/>
              <a:t> </a:t>
            </a:r>
            <a:r>
              <a:rPr lang="en-US" dirty="0" err="1"/>
              <a:t>relasi</a:t>
            </a:r>
            <a:r>
              <a:rPr lang="en-US" dirty="0"/>
              <a:t> </a:t>
            </a:r>
            <a:r>
              <a:rPr lang="en-US" dirty="0" err="1"/>
              <a:t>antar</a:t>
            </a:r>
            <a:r>
              <a:rPr lang="en-US" dirty="0"/>
              <a:t> </a:t>
            </a:r>
            <a:r>
              <a:rPr lang="en-US" dirty="0" err="1"/>
              <a:t>entitas</a:t>
            </a:r>
            <a:r>
              <a:rPr lang="en-US" dirty="0"/>
              <a:t> </a:t>
            </a:r>
            <a:r>
              <a:rPr lang="en-US" dirty="0" err="1"/>
              <a:t>adalah</a:t>
            </a:r>
            <a:r>
              <a:rPr lang="en-US" dirty="0"/>
              <a:t>:</a:t>
            </a:r>
          </a:p>
          <a:p>
            <a:r>
              <a:rPr lang="en-US" dirty="0" err="1" smtClean="0"/>
              <a:t>Relasi</a:t>
            </a:r>
            <a:r>
              <a:rPr lang="en-US" dirty="0" smtClean="0"/>
              <a:t> </a:t>
            </a:r>
            <a:r>
              <a:rPr lang="en-US" dirty="0" err="1"/>
              <a:t>dinyatakan</a:t>
            </a:r>
            <a:r>
              <a:rPr lang="en-US" dirty="0"/>
              <a:t> </a:t>
            </a:r>
            <a:r>
              <a:rPr lang="en-US" dirty="0" err="1"/>
              <a:t>dengan</a:t>
            </a:r>
            <a:r>
              <a:rPr lang="en-US" dirty="0"/>
              <a:t> </a:t>
            </a:r>
            <a:r>
              <a:rPr lang="en-US" dirty="0" err="1"/>
              <a:t>simbol</a:t>
            </a:r>
            <a:r>
              <a:rPr lang="en-US" dirty="0"/>
              <a:t> </a:t>
            </a:r>
            <a:r>
              <a:rPr lang="en-US" dirty="0" err="1"/>
              <a:t>belah</a:t>
            </a:r>
            <a:r>
              <a:rPr lang="en-US" dirty="0"/>
              <a:t> </a:t>
            </a:r>
            <a:r>
              <a:rPr lang="en-US" dirty="0" err="1"/>
              <a:t>ketupat</a:t>
            </a:r>
            <a:r>
              <a:rPr lang="en-US" dirty="0"/>
              <a:t>.</a:t>
            </a:r>
          </a:p>
          <a:p>
            <a:r>
              <a:rPr lang="en-US" dirty="0" smtClean="0"/>
              <a:t>Nama </a:t>
            </a:r>
            <a:r>
              <a:rPr lang="en-US" dirty="0" err="1"/>
              <a:t>relasi</a:t>
            </a:r>
            <a:r>
              <a:rPr lang="en-US" dirty="0"/>
              <a:t> </a:t>
            </a:r>
            <a:r>
              <a:rPr lang="en-US" dirty="0" err="1"/>
              <a:t>dituliskan</a:t>
            </a:r>
            <a:r>
              <a:rPr lang="en-US" dirty="0"/>
              <a:t> di </a:t>
            </a:r>
            <a:r>
              <a:rPr lang="en-US" dirty="0" err="1"/>
              <a:t>dalam</a:t>
            </a:r>
            <a:r>
              <a:rPr lang="en-US" dirty="0"/>
              <a:t> </a:t>
            </a:r>
            <a:r>
              <a:rPr lang="en-US" dirty="0" err="1"/>
              <a:t>simbol</a:t>
            </a:r>
            <a:r>
              <a:rPr lang="en-US" dirty="0"/>
              <a:t> </a:t>
            </a:r>
            <a:r>
              <a:rPr lang="en-US" dirty="0" err="1"/>
              <a:t>belah</a:t>
            </a:r>
            <a:r>
              <a:rPr lang="en-US" dirty="0"/>
              <a:t> </a:t>
            </a:r>
            <a:r>
              <a:rPr lang="en-US" dirty="0" err="1"/>
              <a:t>ketupat</a:t>
            </a:r>
            <a:r>
              <a:rPr lang="en-US" dirty="0"/>
              <a:t>.</a:t>
            </a:r>
          </a:p>
          <a:p>
            <a:r>
              <a:rPr lang="en-US" dirty="0" err="1" smtClean="0"/>
              <a:t>Relasi</a:t>
            </a:r>
            <a:r>
              <a:rPr lang="en-US" dirty="0" smtClean="0"/>
              <a:t> </a:t>
            </a:r>
            <a:r>
              <a:rPr lang="en-US" dirty="0" err="1"/>
              <a:t>menghubungkan</a:t>
            </a:r>
            <a:r>
              <a:rPr lang="en-US" dirty="0"/>
              <a:t> </a:t>
            </a:r>
            <a:r>
              <a:rPr lang="en-US" dirty="0" err="1"/>
              <a:t>dua</a:t>
            </a:r>
            <a:r>
              <a:rPr lang="en-US" dirty="0"/>
              <a:t> </a:t>
            </a:r>
            <a:r>
              <a:rPr lang="en-US" dirty="0" err="1"/>
              <a:t>entitas</a:t>
            </a:r>
            <a:r>
              <a:rPr lang="en-US" dirty="0"/>
              <a:t>.</a:t>
            </a:r>
          </a:p>
          <a:p>
            <a:r>
              <a:rPr lang="en-US" dirty="0" smtClean="0"/>
              <a:t>Nama </a:t>
            </a:r>
            <a:r>
              <a:rPr lang="en-US" dirty="0" err="1"/>
              <a:t>relasi</a:t>
            </a:r>
            <a:r>
              <a:rPr lang="en-US" dirty="0"/>
              <a:t> </a:t>
            </a:r>
            <a:r>
              <a:rPr lang="en-US" dirty="0" err="1"/>
              <a:t>menggunakan</a:t>
            </a:r>
            <a:r>
              <a:rPr lang="en-US" dirty="0"/>
              <a:t> kata </a:t>
            </a:r>
            <a:r>
              <a:rPr lang="en-US" dirty="0" err="1"/>
              <a:t>kerja</a:t>
            </a:r>
            <a:r>
              <a:rPr lang="en-US" dirty="0"/>
              <a:t> </a:t>
            </a:r>
            <a:r>
              <a:rPr lang="en-US" dirty="0" err="1"/>
              <a:t>aktif</a:t>
            </a:r>
            <a:r>
              <a:rPr lang="en-US" dirty="0"/>
              <a:t> (</a:t>
            </a:r>
            <a:r>
              <a:rPr lang="en-US" dirty="0" err="1"/>
              <a:t>diawali</a:t>
            </a:r>
            <a:r>
              <a:rPr lang="en-US" dirty="0"/>
              <a:t> </a:t>
            </a:r>
            <a:r>
              <a:rPr lang="en-US" dirty="0" err="1"/>
              <a:t>awalan</a:t>
            </a:r>
            <a:r>
              <a:rPr lang="en-US" dirty="0"/>
              <a:t> me) </a:t>
            </a:r>
            <a:r>
              <a:rPr lang="en-US" dirty="0" err="1"/>
              <a:t>tunggal</a:t>
            </a:r>
            <a:r>
              <a:rPr lang="en-US" dirty="0"/>
              <a:t>.</a:t>
            </a:r>
          </a:p>
          <a:p>
            <a:r>
              <a:rPr lang="en-US" dirty="0" smtClean="0"/>
              <a:t>Nama </a:t>
            </a:r>
            <a:r>
              <a:rPr lang="en-US" dirty="0" err="1"/>
              <a:t>relasi</a:t>
            </a:r>
            <a:r>
              <a:rPr lang="en-US" dirty="0"/>
              <a:t> </a:t>
            </a:r>
            <a:r>
              <a:rPr lang="en-US" dirty="0" err="1"/>
              <a:t>sebisa</a:t>
            </a:r>
            <a:r>
              <a:rPr lang="en-US" dirty="0"/>
              <a:t> </a:t>
            </a:r>
            <a:r>
              <a:rPr lang="en-US" dirty="0" err="1"/>
              <a:t>mungkin</a:t>
            </a:r>
            <a:r>
              <a:rPr lang="en-US" dirty="0"/>
              <a:t> </a:t>
            </a:r>
            <a:r>
              <a:rPr lang="en-US" dirty="0" err="1"/>
              <a:t>menggunakan</a:t>
            </a:r>
            <a:r>
              <a:rPr lang="en-US" dirty="0"/>
              <a:t> </a:t>
            </a:r>
            <a:r>
              <a:rPr lang="en-US" dirty="0" err="1"/>
              <a:t>nama</a:t>
            </a:r>
            <a:r>
              <a:rPr lang="en-US" dirty="0"/>
              <a:t> yang </a:t>
            </a:r>
            <a:r>
              <a:rPr lang="en-US" dirty="0" err="1"/>
              <a:t>mudah</a:t>
            </a:r>
            <a:r>
              <a:rPr lang="en-US" dirty="0"/>
              <a:t> </a:t>
            </a:r>
            <a:r>
              <a:rPr lang="en-US" dirty="0" err="1"/>
              <a:t>dipahami</a:t>
            </a:r>
            <a:r>
              <a:rPr lang="en-US" dirty="0"/>
              <a:t> </a:t>
            </a:r>
            <a:r>
              <a:rPr lang="en-US" dirty="0" err="1"/>
              <a:t>dan</a:t>
            </a:r>
            <a:r>
              <a:rPr lang="en-US" dirty="0"/>
              <a:t> </a:t>
            </a:r>
            <a:r>
              <a:rPr lang="en-US" dirty="0" err="1"/>
              <a:t>dapat</a:t>
            </a:r>
            <a:r>
              <a:rPr lang="en-US" dirty="0"/>
              <a:t> </a:t>
            </a:r>
            <a:r>
              <a:rPr lang="en-US" dirty="0" err="1"/>
              <a:t>menyatakan</a:t>
            </a:r>
            <a:r>
              <a:rPr lang="en-US" dirty="0"/>
              <a:t> </a:t>
            </a:r>
            <a:r>
              <a:rPr lang="en-US" dirty="0" err="1"/>
              <a:t>maknanya</a:t>
            </a:r>
            <a:r>
              <a:rPr lang="en-US" dirty="0"/>
              <a:t> </a:t>
            </a:r>
            <a:r>
              <a:rPr lang="en-US" dirty="0" err="1"/>
              <a:t>dengan</a:t>
            </a:r>
            <a:r>
              <a:rPr lang="en-US" dirty="0"/>
              <a:t> </a:t>
            </a:r>
            <a:r>
              <a:rPr lang="en-US" dirty="0" err="1"/>
              <a:t>jelas</a:t>
            </a:r>
            <a:r>
              <a:rPr lang="en-US" dirty="0"/>
              <a:t>.</a:t>
            </a:r>
          </a:p>
          <a:p>
            <a:endParaRPr lang="en-US" dirty="0"/>
          </a:p>
        </p:txBody>
      </p:sp>
    </p:spTree>
    <p:extLst>
      <p:ext uri="{BB962C8B-B14F-4D97-AF65-F5344CB8AC3E}">
        <p14:creationId xmlns:p14="http://schemas.microsoft.com/office/powerpoint/2010/main" val="24176657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9067800" cy="2289175"/>
          </a:xfrm>
        </p:spPr>
        <p:txBody>
          <a:bodyPr/>
          <a:lstStyle/>
          <a:p>
            <a:r>
              <a:rPr lang="en-US" dirty="0" smtClean="0"/>
              <a:t>Variant </a:t>
            </a:r>
            <a:r>
              <a:rPr lang="en-US" dirty="0" err="1" smtClean="0"/>
              <a:t>relasi</a:t>
            </a:r>
            <a:endParaRPr lang="en-US" dirty="0"/>
          </a:p>
        </p:txBody>
      </p:sp>
    </p:spTree>
    <p:extLst>
      <p:ext uri="{BB962C8B-B14F-4D97-AF65-F5344CB8AC3E}">
        <p14:creationId xmlns:p14="http://schemas.microsoft.com/office/powerpoint/2010/main" val="51759567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1031</Words>
  <Application>Microsoft Office PowerPoint</Application>
  <PresentationFormat>On-screen Show (4:3)</PresentationFormat>
  <Paragraphs>114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Baskerville Old Face</vt:lpstr>
      <vt:lpstr>Calibri</vt:lpstr>
      <vt:lpstr>Office Theme</vt:lpstr>
      <vt:lpstr>PowerPoint Presentation</vt:lpstr>
      <vt:lpstr>Apa itu ERD?</vt:lpstr>
      <vt:lpstr>PowerPoint Presentation</vt:lpstr>
      <vt:lpstr>Dalam pembentukan ERD terdapat 3 komponen yang akan dibentuk yaitu : </vt:lpstr>
      <vt:lpstr>PowerPoint Presentation</vt:lpstr>
      <vt:lpstr>ENTITAS (entity) </vt:lpstr>
      <vt:lpstr>ATRIBUT (attribute) </vt:lpstr>
      <vt:lpstr>RELASI (relation) </vt:lpstr>
      <vt:lpstr>Variant relasi</vt:lpstr>
      <vt:lpstr>Relasi Binery</vt:lpstr>
      <vt:lpstr>Relasi Unary</vt:lpstr>
      <vt:lpstr>Relasi N-ary</vt:lpstr>
      <vt:lpstr>PowerPoint Presentation</vt:lpstr>
      <vt:lpstr>KARDINALITAS (Derajat Relasi)</vt:lpstr>
      <vt:lpstr>Satu ke satu (one to one)</vt:lpstr>
      <vt:lpstr>Satu ke Banyak (one to many)</vt:lpstr>
      <vt:lpstr>Banyak ke Banyak (Many to Many)</vt:lpstr>
      <vt:lpstr>Tahap pembuatan erd</vt:lpstr>
      <vt:lpstr>PowerPoint Presentation</vt:lpstr>
      <vt:lpstr>Tahap 1: Penentuan Entities </vt:lpstr>
      <vt:lpstr>PowerPoint Presentation</vt:lpstr>
      <vt:lpstr>Tahap 2 : Penentuan Atribut</vt:lpstr>
      <vt:lpstr> Tahap 3 : Penentuan Kardinalitas Relasi</vt:lpstr>
      <vt:lpstr>PowerPoint Presentation</vt:lpstr>
      <vt:lpstr>Tahap 4 : Pembuaatan ERD</vt:lpstr>
      <vt:lpstr> EER (Enhanced Entity Relationship) Diagram:</vt:lpstr>
      <vt:lpstr>PowerPoint Presentation</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Mekanisme sistem infeksi</dc:title>
  <dc:creator>YULIA</dc:creator>
  <cp:lastModifiedBy>Windows User</cp:lastModifiedBy>
  <cp:revision>106</cp:revision>
  <dcterms:created xsi:type="dcterms:W3CDTF">2014-12-06T23:43:07Z</dcterms:created>
  <dcterms:modified xsi:type="dcterms:W3CDTF">2018-12-29T07:49:35Z</dcterms:modified>
</cp:coreProperties>
</file>