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316" r:id="rId2"/>
    <p:sldId id="335" r:id="rId3"/>
    <p:sldId id="369" r:id="rId4"/>
    <p:sldId id="378" r:id="rId5"/>
    <p:sldId id="379" r:id="rId6"/>
    <p:sldId id="372" r:id="rId7"/>
    <p:sldId id="388" r:id="rId8"/>
    <p:sldId id="377" r:id="rId9"/>
    <p:sldId id="382" r:id="rId10"/>
    <p:sldId id="389" r:id="rId11"/>
    <p:sldId id="383" r:id="rId12"/>
    <p:sldId id="384" r:id="rId13"/>
    <p:sldId id="380" r:id="rId14"/>
    <p:sldId id="381" r:id="rId15"/>
    <p:sldId id="385" r:id="rId16"/>
    <p:sldId id="387" r:id="rId17"/>
    <p:sldId id="373" r:id="rId18"/>
    <p:sldId id="374" r:id="rId19"/>
    <p:sldId id="375" r:id="rId20"/>
    <p:sldId id="376" r:id="rId21"/>
    <p:sldId id="39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8" d="100"/>
          <a:sy n="68" d="100"/>
        </p:scale>
        <p:origin x="14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t>29/12/2018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8667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6722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0434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5574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0193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7556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4755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6729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839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5758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6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365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9863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4478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5647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9859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9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t>12/29/2018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t>12/29/2018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t>12/29/2018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t>12/29/2018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t>12/29/2018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t>12/29/2018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ID" sz="2000" b="1" dirty="0" smtClean="0">
                <a:solidFill>
                  <a:schemeClr val="bg1"/>
                </a:solidFill>
              </a:rPr>
              <a:t>SQL (1)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7</a:t>
            </a:r>
          </a:p>
          <a:p>
            <a:pPr algn="ctr"/>
            <a:r>
              <a:rPr lang="en-ID" sz="1400" b="1" dirty="0" smtClean="0">
                <a:solidFill>
                  <a:schemeClr val="bg1"/>
                </a:solidFill>
              </a:rPr>
              <a:t>EVICIENNA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ID" sz="1600" b="1" dirty="0" smtClean="0">
                <a:solidFill>
                  <a:schemeClr val="bg1"/>
                </a:solidFill>
              </a:rPr>
              <a:t>FAKULTAS ILMU </a:t>
            </a:r>
            <a:r>
              <a:rPr lang="en-ID" sz="1600" b="1" dirty="0" err="1" smtClean="0">
                <a:solidFill>
                  <a:schemeClr val="bg1"/>
                </a:solidFill>
              </a:rPr>
              <a:t>ILMU</a:t>
            </a:r>
            <a:r>
              <a:rPr lang="en-ID" sz="1600" b="1" dirty="0" smtClean="0">
                <a:solidFill>
                  <a:schemeClr val="bg1"/>
                </a:solidFill>
              </a:rPr>
              <a:t> KESEHATAN JURUSAN RMIK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14400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Kardinalitas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relasi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terjadi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diantara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dua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himpunan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(</a:t>
            </a:r>
            <a:r>
              <a:rPr lang="en-US" sz="2400" dirty="0" err="1">
                <a:latin typeface="+mj-lt"/>
              </a:rPr>
              <a:t>misalnya</a:t>
            </a:r>
            <a:r>
              <a:rPr lang="en-US" sz="2400" dirty="0">
                <a:latin typeface="+mj-lt"/>
              </a:rPr>
              <a:t> A </a:t>
            </a:r>
            <a:r>
              <a:rPr lang="en-US" sz="2400" dirty="0" err="1">
                <a:latin typeface="+mj-lt"/>
              </a:rPr>
              <a:t>dan</a:t>
            </a:r>
            <a:r>
              <a:rPr lang="en-US" sz="2400" dirty="0">
                <a:latin typeface="+mj-lt"/>
              </a:rPr>
              <a:t> B)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berupa</a:t>
            </a:r>
            <a:r>
              <a:rPr lang="en-US" sz="2400" dirty="0">
                <a:latin typeface="+mj-lt"/>
              </a:rPr>
              <a:t> :</a:t>
            </a:r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 err="1">
                <a:latin typeface="+mj-lt"/>
              </a:rPr>
              <a:t>Satu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ke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satu</a:t>
            </a:r>
            <a:r>
              <a:rPr lang="en-US" sz="2400" b="1" dirty="0">
                <a:latin typeface="+mj-lt"/>
              </a:rPr>
              <a:t> (one to one/ 1-1)</a:t>
            </a:r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Setiap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himpunan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A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berelasi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paling </a:t>
            </a:r>
            <a:r>
              <a:rPr lang="en-US" sz="2400" dirty="0" err="1">
                <a:latin typeface="+mj-lt"/>
              </a:rPr>
              <a:t>banyak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himpunan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B, </a:t>
            </a:r>
            <a:r>
              <a:rPr lang="en-US" sz="2400" dirty="0" err="1">
                <a:latin typeface="+mj-lt"/>
              </a:rPr>
              <a:t>demikian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juga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sebaliknya</a:t>
            </a:r>
            <a:r>
              <a:rPr lang="en-US" sz="2400" dirty="0">
                <a:latin typeface="+mj-lt"/>
              </a:rPr>
              <a:t>.</a:t>
            </a:r>
          </a:p>
          <a:p>
            <a:endParaRPr lang="en-ID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710821"/>
            <a:ext cx="42672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2400" b="1" dirty="0" err="1">
                <a:latin typeface="+mj-lt"/>
              </a:rPr>
              <a:t>Satu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ke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banyak</a:t>
            </a:r>
            <a:r>
              <a:rPr lang="en-US" sz="2400" b="1" dirty="0">
                <a:latin typeface="+mj-lt"/>
              </a:rPr>
              <a:t> (one to many/ 1- N ) / N-1</a:t>
            </a:r>
            <a:endParaRPr lang="en-US" sz="2400" dirty="0">
              <a:latin typeface="+mj-lt"/>
            </a:endParaRPr>
          </a:p>
          <a:p>
            <a:endParaRPr lang="en-US" dirty="0" smtClean="0"/>
          </a:p>
          <a:p>
            <a:r>
              <a:rPr lang="en-US" sz="2400" dirty="0" err="1" smtClean="0">
                <a:latin typeface="+mj-lt"/>
              </a:rPr>
              <a:t>Setiap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himpunan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A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berelasi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banyak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himpunan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B, </a:t>
            </a:r>
            <a:r>
              <a:rPr lang="en-US" sz="2400" dirty="0" err="1">
                <a:latin typeface="+mj-lt"/>
              </a:rPr>
              <a:t>tetapi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sebaliknya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Setiap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himpunan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A </a:t>
            </a:r>
            <a:r>
              <a:rPr lang="en-US" sz="2400" dirty="0" err="1">
                <a:latin typeface="+mj-lt"/>
              </a:rPr>
              <a:t>hanya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berelasi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himpunan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B, </a:t>
            </a:r>
            <a:r>
              <a:rPr lang="en-US" sz="2400" dirty="0" err="1">
                <a:latin typeface="+mj-lt"/>
              </a:rPr>
              <a:t>tetapi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sebaliknya</a:t>
            </a:r>
            <a:r>
              <a:rPr lang="en-US" sz="2400" dirty="0" smtClean="0">
                <a:latin typeface="+mj-lt"/>
              </a:rPr>
              <a:t>.</a:t>
            </a:r>
          </a:p>
          <a:p>
            <a:endParaRPr lang="en-ID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389888"/>
            <a:ext cx="4343400" cy="2971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1066800"/>
            <a:ext cx="9144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2400" b="1" dirty="0" err="1">
                <a:latin typeface="+mj-lt"/>
              </a:rPr>
              <a:t>Banyak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ke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banyak</a:t>
            </a:r>
            <a:r>
              <a:rPr lang="en-US" sz="2400" b="1" dirty="0">
                <a:latin typeface="+mj-lt"/>
              </a:rPr>
              <a:t> (many to many/ N –N)</a:t>
            </a:r>
            <a:endParaRPr lang="en-US" sz="2400" dirty="0">
              <a:latin typeface="+mj-lt"/>
            </a:endParaRPr>
          </a:p>
          <a:p>
            <a:endParaRPr lang="en-US" sz="2400" dirty="0" smtClean="0"/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/>
              <a:t>entitas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entitas</a:t>
            </a:r>
            <a:r>
              <a:rPr lang="en-US" sz="2400" dirty="0"/>
              <a:t> 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berelasi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entitas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entitas</a:t>
            </a:r>
            <a:r>
              <a:rPr lang="en-US" sz="2400" dirty="0"/>
              <a:t> B,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sebaliknya</a:t>
            </a:r>
            <a:r>
              <a:rPr lang="en-US" sz="2400" dirty="0" smtClean="0"/>
              <a:t>.</a:t>
            </a:r>
          </a:p>
          <a:p>
            <a:endParaRPr lang="en-ID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124200"/>
            <a:ext cx="5257800" cy="3124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Penggunaan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key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merupakan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membedakan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suatu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himpunan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lain. </a:t>
            </a:r>
            <a:r>
              <a:rPr lang="en-US" sz="2400" i="1" dirty="0">
                <a:latin typeface="+mj-lt"/>
              </a:rPr>
              <a:t>Key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dipilih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karena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unik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setiap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sehingga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bisa</a:t>
            </a:r>
            <a:r>
              <a:rPr lang="en-US" sz="2400" dirty="0">
                <a:latin typeface="+mj-lt"/>
              </a:rPr>
              <a:t> di </a:t>
            </a:r>
            <a:r>
              <a:rPr lang="en-US" sz="2400" dirty="0" err="1">
                <a:latin typeface="+mj-lt"/>
              </a:rPr>
              <a:t>bedakan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entitas</a:t>
            </a:r>
            <a:r>
              <a:rPr lang="en-US" sz="2400" dirty="0">
                <a:latin typeface="+mj-lt"/>
              </a:rPr>
              <a:t> yang lain. Kita </a:t>
            </a:r>
            <a:r>
              <a:rPr lang="en-US" sz="2400" dirty="0" err="1">
                <a:latin typeface="+mj-lt"/>
              </a:rPr>
              <a:t>bisa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mendefinisikan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key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gabungan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beberapa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atribut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membedakan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semua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row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dalam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relasi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unik</a:t>
            </a:r>
            <a:r>
              <a:rPr lang="en-US" sz="2400" dirty="0" smtClean="0">
                <a:latin typeface="+mj-lt"/>
              </a:rPr>
              <a:t>.</a:t>
            </a:r>
          </a:p>
          <a:p>
            <a:endParaRPr lang="en-ID" dirty="0"/>
          </a:p>
          <a:p>
            <a:r>
              <a:rPr lang="en-US" sz="2400" b="1" dirty="0">
                <a:latin typeface="+mj-lt"/>
              </a:rPr>
              <a:t>Ada 3 </a:t>
            </a:r>
            <a:r>
              <a:rPr lang="en-US" sz="2400" b="1" dirty="0" err="1">
                <a:latin typeface="+mj-lt"/>
              </a:rPr>
              <a:t>macam</a:t>
            </a:r>
            <a:r>
              <a:rPr lang="en-US" sz="2400" b="1" dirty="0">
                <a:latin typeface="+mj-lt"/>
              </a:rPr>
              <a:t> key:</a:t>
            </a:r>
            <a:endParaRPr lang="en-US" sz="2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latin typeface="+mj-lt"/>
              </a:rPr>
              <a:t>Super Key</a:t>
            </a:r>
            <a:endParaRPr lang="en-US" sz="2400" dirty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Superkey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yaitu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atau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atribut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dirty="0" err="1" smtClean="0">
                <a:latin typeface="+mj-lt"/>
              </a:rPr>
              <a:t>kumpulan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atribut</a:t>
            </a:r>
            <a:r>
              <a:rPr lang="en-US" sz="2400" dirty="0" smtClean="0">
                <a:latin typeface="+mj-lt"/>
              </a:rPr>
              <a:t>) yang </a:t>
            </a:r>
            <a:r>
              <a:rPr lang="en-US" sz="2400" dirty="0" err="1" smtClean="0">
                <a:latin typeface="+mj-lt"/>
              </a:rPr>
              <a:t>dapat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membedakan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satiap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baris</a:t>
            </a:r>
            <a:r>
              <a:rPr lang="en-US" sz="2400" dirty="0" smtClean="0">
                <a:latin typeface="+mj-lt"/>
              </a:rPr>
              <a:t> data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sebuah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relasi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secara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unik</a:t>
            </a:r>
            <a:r>
              <a:rPr lang="en-US" sz="2400" dirty="0" smtClean="0">
                <a:latin typeface="+mj-lt"/>
              </a:rPr>
              <a:t>.</a:t>
            </a:r>
          </a:p>
          <a:p>
            <a:r>
              <a:rPr lang="en-US" sz="2400" dirty="0" err="1" smtClean="0">
                <a:latin typeface="+mj-lt"/>
              </a:rPr>
              <a:t>Contoh</a:t>
            </a:r>
            <a:r>
              <a:rPr lang="en-US" sz="2400" dirty="0" smtClean="0">
                <a:latin typeface="+mj-lt"/>
              </a:rPr>
              <a:t> super key </a:t>
            </a:r>
            <a:r>
              <a:rPr lang="en-US" sz="2400" dirty="0" err="1" smtClean="0">
                <a:latin typeface="+mj-lt"/>
              </a:rPr>
              <a:t>yaitu</a:t>
            </a:r>
            <a:r>
              <a:rPr lang="en-US" sz="2400" dirty="0" smtClean="0">
                <a:latin typeface="+mj-lt"/>
              </a:rPr>
              <a:t> =</a:t>
            </a:r>
          </a:p>
          <a:p>
            <a:r>
              <a:rPr lang="en-US" sz="2400" dirty="0" err="1" smtClean="0">
                <a:latin typeface="+mj-lt"/>
              </a:rPr>
              <a:t>Nim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nama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alamat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kota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Nim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nama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alamat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Nim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nama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Nim</a:t>
            </a:r>
            <a:endParaRPr lang="en-US" sz="2400" dirty="0" smtClean="0">
              <a:latin typeface="+mj-lt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610136"/>
            <a:ext cx="917257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sz="2000" b="1" dirty="0" err="1">
                <a:latin typeface="+mj-lt"/>
              </a:rPr>
              <a:t>Candidat</a:t>
            </a:r>
            <a:r>
              <a:rPr lang="en-US" sz="2000" b="1" dirty="0">
                <a:latin typeface="+mj-lt"/>
              </a:rPr>
              <a:t> Key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Kumpulan </a:t>
            </a:r>
            <a:r>
              <a:rPr lang="en-US" sz="2000" dirty="0" err="1">
                <a:latin typeface="+mj-lt"/>
              </a:rPr>
              <a:t>atribut</a:t>
            </a:r>
            <a:r>
              <a:rPr lang="en-US" sz="2000" dirty="0">
                <a:latin typeface="+mj-lt"/>
              </a:rPr>
              <a:t> minimal yang </a:t>
            </a:r>
            <a:r>
              <a:rPr lang="en-US" sz="2000" dirty="0" err="1">
                <a:latin typeface="+mj-lt"/>
              </a:rPr>
              <a:t>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membedakan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setiap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baris</a:t>
            </a:r>
            <a:r>
              <a:rPr lang="en-US" sz="2000" dirty="0">
                <a:latin typeface="+mj-lt"/>
              </a:rPr>
              <a:t> data </a:t>
            </a:r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sebuah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relasi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secara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unik</a:t>
            </a:r>
            <a:endParaRPr lang="en-US" sz="2000" dirty="0">
              <a:latin typeface="+mj-lt"/>
            </a:endParaRPr>
          </a:p>
          <a:p>
            <a:r>
              <a:rPr lang="en-US" sz="2000" dirty="0" err="1">
                <a:latin typeface="+mj-lt"/>
              </a:rPr>
              <a:t>Contoh</a:t>
            </a:r>
            <a:r>
              <a:rPr lang="en-US" sz="2000" dirty="0">
                <a:latin typeface="+mj-lt"/>
              </a:rPr>
              <a:t> : </a:t>
            </a:r>
            <a:r>
              <a:rPr lang="en-US" sz="2000" dirty="0" err="1">
                <a:latin typeface="+mj-lt"/>
              </a:rPr>
              <a:t>Nim</a:t>
            </a:r>
            <a:endParaRPr lang="en-US" sz="2000" dirty="0">
              <a:latin typeface="+mj-lt"/>
            </a:endParaRPr>
          </a:p>
          <a:p>
            <a:endParaRPr lang="en-ID" sz="2000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2000" b="1" dirty="0">
                <a:latin typeface="+mj-lt"/>
              </a:rPr>
              <a:t>Primary Key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Primary key </a:t>
            </a:r>
            <a:r>
              <a:rPr lang="en-US" sz="2000" dirty="0" err="1">
                <a:latin typeface="+mj-lt"/>
              </a:rPr>
              <a:t>merupakan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salah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dari</a:t>
            </a:r>
            <a:r>
              <a:rPr lang="en-US" sz="2000" dirty="0">
                <a:latin typeface="+mj-lt"/>
              </a:rPr>
              <a:t> candidate key yang </a:t>
            </a:r>
            <a:r>
              <a:rPr lang="en-US" sz="2000" dirty="0" err="1">
                <a:latin typeface="+mj-lt"/>
              </a:rPr>
              <a:t>terpilih</a:t>
            </a:r>
            <a:r>
              <a:rPr lang="en-US" sz="2000" dirty="0">
                <a:latin typeface="+mj-lt"/>
              </a:rPr>
              <a:t>. </a:t>
            </a:r>
            <a:endParaRPr lang="en-US" sz="2000" dirty="0" smtClean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Alasan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pemilihan</a:t>
            </a:r>
            <a:r>
              <a:rPr lang="en-US" sz="2000" dirty="0">
                <a:latin typeface="+mj-lt"/>
              </a:rPr>
              <a:t> primary key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j-lt"/>
              </a:rPr>
              <a:t>Lebih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sering</a:t>
            </a:r>
            <a:r>
              <a:rPr lang="en-US" sz="2000" dirty="0">
                <a:latin typeface="+mj-lt"/>
              </a:rPr>
              <a:t> di </a:t>
            </a:r>
            <a:r>
              <a:rPr lang="en-US" sz="2000" dirty="0" err="1">
                <a:latin typeface="+mj-lt"/>
              </a:rPr>
              <a:t>jadikan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acuan</a:t>
            </a:r>
            <a:endParaRPr lang="en-US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j-lt"/>
              </a:rPr>
              <a:t>Lebih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ringkas</a:t>
            </a:r>
            <a:endParaRPr lang="en-US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+mj-lt"/>
              </a:rPr>
              <a:t>Jaminan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keunikan</a:t>
            </a:r>
            <a:r>
              <a:rPr lang="en-US" sz="2000" dirty="0">
                <a:latin typeface="+mj-lt"/>
              </a:rPr>
              <a:t> key </a:t>
            </a:r>
            <a:r>
              <a:rPr lang="en-US" sz="2000" dirty="0" err="1">
                <a:latin typeface="+mj-lt"/>
              </a:rPr>
              <a:t>lebih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baik</a:t>
            </a:r>
            <a:endParaRPr lang="en-US" sz="20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Contoh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dari</a:t>
            </a:r>
            <a:r>
              <a:rPr lang="en-US" sz="2000" dirty="0">
                <a:latin typeface="+mj-lt"/>
              </a:rPr>
              <a:t> primary key </a:t>
            </a:r>
            <a:r>
              <a:rPr lang="en-US" sz="2000" dirty="0" err="1">
                <a:latin typeface="+mj-lt"/>
              </a:rPr>
              <a:t>adalah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Nim</a:t>
            </a:r>
            <a:r>
              <a:rPr lang="en-US" sz="2000" dirty="0">
                <a:latin typeface="+mj-lt"/>
              </a:rPr>
              <a:t>.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Jika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sebuah</a:t>
            </a:r>
            <a:r>
              <a:rPr lang="en-US" sz="2000" dirty="0">
                <a:latin typeface="+mj-lt"/>
              </a:rPr>
              <a:t> primary key </a:t>
            </a:r>
            <a:r>
              <a:rPr lang="en-US" sz="2000" dirty="0" err="1">
                <a:latin typeface="+mj-lt"/>
              </a:rPr>
              <a:t>terhubung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</a:t>
            </a:r>
            <a:r>
              <a:rPr lang="en-US" sz="2000" dirty="0">
                <a:latin typeface="+mj-lt"/>
              </a:rPr>
              <a:t> table/entity lain, </a:t>
            </a:r>
            <a:r>
              <a:rPr lang="en-US" sz="2000" dirty="0" err="1">
                <a:latin typeface="+mj-lt"/>
              </a:rPr>
              <a:t>maka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keberadaan</a:t>
            </a:r>
            <a:r>
              <a:rPr lang="en-US" sz="2000" dirty="0">
                <a:latin typeface="+mj-lt"/>
              </a:rPr>
              <a:t> primary key </a:t>
            </a:r>
            <a:r>
              <a:rPr lang="en-US" sz="2000" dirty="0" err="1">
                <a:latin typeface="+mj-lt"/>
              </a:rPr>
              <a:t>pada</a:t>
            </a:r>
            <a:r>
              <a:rPr lang="en-US" sz="2000" dirty="0">
                <a:latin typeface="+mj-lt"/>
              </a:rPr>
              <a:t> entity </a:t>
            </a:r>
            <a:r>
              <a:rPr lang="en-US" sz="2000" dirty="0" err="1">
                <a:latin typeface="+mj-lt"/>
              </a:rPr>
              <a:t>tersebut</a:t>
            </a:r>
            <a:r>
              <a:rPr lang="en-US" sz="2000" dirty="0">
                <a:latin typeface="+mj-lt"/>
              </a:rPr>
              <a:t> di </a:t>
            </a:r>
            <a:r>
              <a:rPr lang="en-US" sz="2000" dirty="0" err="1">
                <a:latin typeface="+mj-lt"/>
              </a:rPr>
              <a:t>sebut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sebagai</a:t>
            </a:r>
            <a:r>
              <a:rPr lang="en-US" sz="2000" dirty="0">
                <a:latin typeface="+mj-lt"/>
              </a:rPr>
              <a:t> foreign key ( </a:t>
            </a:r>
            <a:r>
              <a:rPr lang="en-US" sz="2000" dirty="0" err="1">
                <a:latin typeface="+mj-lt"/>
              </a:rPr>
              <a:t>kunci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tamu</a:t>
            </a:r>
            <a:r>
              <a:rPr lang="en-US" sz="2000" dirty="0">
                <a:latin typeface="+mj-lt"/>
              </a:rPr>
              <a:t> ).</a:t>
            </a:r>
          </a:p>
          <a:p>
            <a:r>
              <a:rPr lang="en-US" sz="2000" dirty="0" err="1" smtClean="0">
                <a:latin typeface="+mj-lt"/>
              </a:rPr>
              <a:t>Misal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: Primary Key </a:t>
            </a:r>
            <a:r>
              <a:rPr lang="en-US" sz="2000" dirty="0" err="1">
                <a:latin typeface="+mj-lt"/>
              </a:rPr>
              <a:t>Kode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Dosen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dari</a:t>
            </a:r>
            <a:r>
              <a:rPr lang="en-US" sz="2000" dirty="0">
                <a:latin typeface="+mj-lt"/>
              </a:rPr>
              <a:t> entity </a:t>
            </a:r>
            <a:r>
              <a:rPr lang="en-US" sz="2000" dirty="0" err="1">
                <a:latin typeface="+mj-lt"/>
              </a:rPr>
              <a:t>Dosen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digunakan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juga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pada</a:t>
            </a:r>
            <a:r>
              <a:rPr lang="en-US" sz="2000" dirty="0">
                <a:latin typeface="+mj-lt"/>
              </a:rPr>
              <a:t> field entity KRS, </a:t>
            </a:r>
            <a:r>
              <a:rPr lang="en-US" sz="2000" dirty="0" err="1">
                <a:latin typeface="+mj-lt"/>
              </a:rPr>
              <a:t>maka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keberadaan</a:t>
            </a:r>
            <a:r>
              <a:rPr lang="en-US" sz="2000" dirty="0">
                <a:latin typeface="+mj-lt"/>
              </a:rPr>
              <a:t> field </a:t>
            </a:r>
            <a:r>
              <a:rPr lang="en-US" sz="2000" dirty="0" err="1">
                <a:latin typeface="+mj-lt"/>
              </a:rPr>
              <a:t>Kode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Dosen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pada</a:t>
            </a:r>
            <a:r>
              <a:rPr lang="en-US" sz="2000" dirty="0">
                <a:latin typeface="+mj-lt"/>
              </a:rPr>
              <a:t> entity KRS </a:t>
            </a:r>
            <a:r>
              <a:rPr lang="en-US" sz="2000" dirty="0" err="1">
                <a:latin typeface="+mj-lt"/>
              </a:rPr>
              <a:t>disebut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sebagai</a:t>
            </a:r>
            <a:r>
              <a:rPr lang="en-US" sz="2000" dirty="0">
                <a:latin typeface="+mj-lt"/>
              </a:rPr>
              <a:t> foreign key.</a:t>
            </a:r>
          </a:p>
          <a:p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90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err="1">
                <a:latin typeface="+mj-lt"/>
              </a:rPr>
              <a:t>Tahapan</a:t>
            </a:r>
            <a:r>
              <a:rPr lang="en-US" sz="2400" b="1" dirty="0">
                <a:latin typeface="+mj-lt"/>
              </a:rPr>
              <a:t> Cara </a:t>
            </a:r>
            <a:r>
              <a:rPr lang="en-US" sz="2400" b="1" dirty="0" err="1">
                <a:latin typeface="+mj-lt"/>
              </a:rPr>
              <a:t>Membuat</a:t>
            </a:r>
            <a:r>
              <a:rPr lang="en-US" sz="2400" b="1" dirty="0">
                <a:latin typeface="+mj-lt"/>
              </a:rPr>
              <a:t> </a:t>
            </a:r>
            <a:r>
              <a:rPr lang="en-US" sz="2400" b="1" dirty="0" smtClean="0">
                <a:latin typeface="+mj-lt"/>
              </a:rPr>
              <a:t>ERD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 err="1">
                <a:latin typeface="+mj-lt"/>
              </a:rPr>
              <a:t>Tahap</a:t>
            </a:r>
            <a:r>
              <a:rPr lang="en-US" sz="2400" b="1" dirty="0">
                <a:latin typeface="+mj-lt"/>
              </a:rPr>
              <a:t> 1: </a:t>
            </a:r>
            <a:r>
              <a:rPr lang="en-US" sz="2400" b="1" dirty="0" err="1">
                <a:latin typeface="+mj-lt"/>
              </a:rPr>
              <a:t>Penentuan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Entitas</a:t>
            </a: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 </a:t>
            </a:r>
            <a:endParaRPr lang="en-US" sz="24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667000"/>
            <a:ext cx="4267200" cy="2143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495800"/>
            <a:ext cx="91440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60960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+mj-lt"/>
              </a:rPr>
              <a:t>Tahap</a:t>
            </a:r>
            <a:r>
              <a:rPr lang="en-US" sz="2000" b="1" dirty="0">
                <a:latin typeface="+mj-lt"/>
              </a:rPr>
              <a:t> 2 : </a:t>
            </a:r>
            <a:r>
              <a:rPr lang="en-US" sz="2000" b="1" dirty="0" err="1">
                <a:latin typeface="+mj-lt"/>
              </a:rPr>
              <a:t>Penentuan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Atribut</a:t>
            </a:r>
            <a:endParaRPr lang="en-US" sz="2000" dirty="0">
              <a:latin typeface="+mj-lt"/>
            </a:endParaRPr>
          </a:p>
          <a:p>
            <a:endParaRPr lang="en-US" sz="2000" b="1" dirty="0" smtClean="0">
              <a:latin typeface="+mj-lt"/>
            </a:endParaRPr>
          </a:p>
          <a:p>
            <a:r>
              <a:rPr lang="en-US" sz="2000" b="1" dirty="0" err="1" smtClean="0">
                <a:latin typeface="+mj-lt"/>
              </a:rPr>
              <a:t>Mahasiswa</a:t>
            </a:r>
            <a:r>
              <a:rPr lang="en-US" sz="2000" dirty="0">
                <a:latin typeface="+mj-lt"/>
              </a:rPr>
              <a:t>:</a:t>
            </a:r>
          </a:p>
          <a:p>
            <a:r>
              <a:rPr lang="en-US" sz="2000" dirty="0" err="1">
                <a:latin typeface="+mj-lt"/>
              </a:rPr>
              <a:t>nim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nomor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induk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mahasiswa</a:t>
            </a:r>
            <a:r>
              <a:rPr lang="en-US" sz="2000" dirty="0">
                <a:latin typeface="+mj-lt"/>
              </a:rPr>
              <a:t> (integer) PK</a:t>
            </a:r>
          </a:p>
          <a:p>
            <a:r>
              <a:rPr lang="en-US" sz="2000" dirty="0" err="1">
                <a:latin typeface="+mj-lt"/>
              </a:rPr>
              <a:t>nama_mhs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nama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lengkap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mahasiswa</a:t>
            </a:r>
            <a:r>
              <a:rPr lang="en-US" sz="2000" dirty="0">
                <a:latin typeface="+mj-lt"/>
              </a:rPr>
              <a:t> (string)</a:t>
            </a:r>
          </a:p>
          <a:p>
            <a:r>
              <a:rPr lang="en-US" sz="2000" dirty="0" err="1">
                <a:latin typeface="+mj-lt"/>
              </a:rPr>
              <a:t>alamat_mhs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alamat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lengkap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mahasiswa</a:t>
            </a:r>
            <a:r>
              <a:rPr lang="en-US" sz="2000" dirty="0">
                <a:latin typeface="+mj-lt"/>
              </a:rPr>
              <a:t> (string)</a:t>
            </a:r>
          </a:p>
          <a:p>
            <a:r>
              <a:rPr lang="en-US" sz="2000" b="1" dirty="0" err="1">
                <a:latin typeface="+mj-lt"/>
              </a:rPr>
              <a:t>Dosen</a:t>
            </a:r>
            <a:r>
              <a:rPr lang="en-US" sz="2000" dirty="0">
                <a:latin typeface="+mj-lt"/>
              </a:rPr>
              <a:t>:</a:t>
            </a:r>
          </a:p>
          <a:p>
            <a:r>
              <a:rPr lang="en-US" sz="2000" dirty="0">
                <a:latin typeface="+mj-lt"/>
              </a:rPr>
              <a:t>nip: </a:t>
            </a:r>
            <a:r>
              <a:rPr lang="en-US" sz="2000" dirty="0" err="1">
                <a:latin typeface="+mj-lt"/>
              </a:rPr>
              <a:t>nomor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induk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pegawai</a:t>
            </a:r>
            <a:r>
              <a:rPr lang="en-US" sz="2000" dirty="0">
                <a:latin typeface="+mj-lt"/>
              </a:rPr>
              <a:t> (integer) PK</a:t>
            </a:r>
          </a:p>
          <a:p>
            <a:r>
              <a:rPr lang="en-US" sz="2000" dirty="0" err="1">
                <a:latin typeface="+mj-lt"/>
              </a:rPr>
              <a:t>nama_dosen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nama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lengkap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dosen</a:t>
            </a:r>
            <a:r>
              <a:rPr lang="en-US" sz="2000" dirty="0">
                <a:latin typeface="+mj-lt"/>
              </a:rPr>
              <a:t> (string)</a:t>
            </a:r>
          </a:p>
          <a:p>
            <a:r>
              <a:rPr lang="en-US" sz="2000" dirty="0" err="1">
                <a:latin typeface="+mj-lt"/>
              </a:rPr>
              <a:t>alamat_dosen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alamat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lengkap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dosen</a:t>
            </a:r>
            <a:r>
              <a:rPr lang="en-US" sz="2000" dirty="0">
                <a:latin typeface="+mj-lt"/>
              </a:rPr>
              <a:t> (string)</a:t>
            </a:r>
          </a:p>
          <a:p>
            <a:r>
              <a:rPr lang="en-US" sz="2000" b="1" dirty="0" err="1">
                <a:latin typeface="+mj-lt"/>
              </a:rPr>
              <a:t>Mata_kuliah</a:t>
            </a:r>
            <a:r>
              <a:rPr lang="en-US" sz="2000" dirty="0">
                <a:latin typeface="+mj-lt"/>
              </a:rPr>
              <a:t>:</a:t>
            </a:r>
          </a:p>
          <a:p>
            <a:r>
              <a:rPr lang="en-US" sz="2000" dirty="0" err="1">
                <a:latin typeface="+mj-lt"/>
              </a:rPr>
              <a:t>kode_mk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kode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untuk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mata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kuliah</a:t>
            </a:r>
            <a:r>
              <a:rPr lang="en-US" sz="2000" dirty="0">
                <a:latin typeface="+mj-lt"/>
              </a:rPr>
              <a:t> (integer) PK</a:t>
            </a:r>
          </a:p>
          <a:p>
            <a:r>
              <a:rPr lang="en-US" sz="2000" dirty="0" err="1">
                <a:latin typeface="+mj-lt"/>
              </a:rPr>
              <a:t>nama_mk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nama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lengkap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mata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kuliah</a:t>
            </a:r>
            <a:r>
              <a:rPr lang="en-US" sz="2000" dirty="0">
                <a:latin typeface="+mj-lt"/>
              </a:rPr>
              <a:t> (string)</a:t>
            </a:r>
          </a:p>
          <a:p>
            <a:r>
              <a:rPr lang="en-US" sz="2000" dirty="0" err="1">
                <a:latin typeface="+mj-lt"/>
              </a:rPr>
              <a:t>deskripsi_mk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deskripsi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singkat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mengenai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mata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kuliah</a:t>
            </a:r>
            <a:r>
              <a:rPr lang="en-US" sz="2000" dirty="0">
                <a:latin typeface="+mj-lt"/>
              </a:rPr>
              <a:t> (string)</a:t>
            </a:r>
          </a:p>
          <a:p>
            <a:r>
              <a:rPr lang="en-US" sz="2000" b="1" dirty="0" err="1">
                <a:latin typeface="+mj-lt"/>
              </a:rPr>
              <a:t>Ruang</a:t>
            </a:r>
            <a:r>
              <a:rPr lang="en-US" sz="2000" dirty="0">
                <a:latin typeface="+mj-lt"/>
              </a:rPr>
              <a:t>:</a:t>
            </a:r>
          </a:p>
          <a:p>
            <a:r>
              <a:rPr lang="en-US" sz="2000" dirty="0" err="1">
                <a:latin typeface="+mj-lt"/>
              </a:rPr>
              <a:t>kode_ruang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kode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untuk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ruang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kelas</a:t>
            </a:r>
            <a:r>
              <a:rPr lang="en-US" sz="2000" dirty="0">
                <a:latin typeface="+mj-lt"/>
              </a:rPr>
              <a:t> (string) PK</a:t>
            </a:r>
          </a:p>
          <a:p>
            <a:r>
              <a:rPr lang="en-US" sz="2000" dirty="0" err="1">
                <a:latin typeface="+mj-lt"/>
              </a:rPr>
              <a:t>lokasi_ruang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deskripsi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singkat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mengenai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lokasi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ruang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kelas</a:t>
            </a:r>
            <a:r>
              <a:rPr lang="en-US" sz="2000" dirty="0">
                <a:latin typeface="+mj-lt"/>
              </a:rPr>
              <a:t> (string)</a:t>
            </a:r>
          </a:p>
          <a:p>
            <a:r>
              <a:rPr lang="en-US" sz="2000" dirty="0" err="1">
                <a:latin typeface="+mj-lt"/>
              </a:rPr>
              <a:t>kapasitas_ruang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banyaknya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mahasiswa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ditampung</a:t>
            </a:r>
            <a:r>
              <a:rPr lang="en-US" sz="2000" dirty="0">
                <a:latin typeface="+mj-lt"/>
              </a:rPr>
              <a:t> (integer)</a:t>
            </a: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5638800" cy="320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7620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Tahap</a:t>
            </a:r>
            <a:r>
              <a:rPr lang="en-US" sz="2400" b="1" dirty="0">
                <a:latin typeface="+mj-lt"/>
              </a:rPr>
              <a:t> 2 : </a:t>
            </a:r>
            <a:r>
              <a:rPr lang="en-US" sz="2400" b="1" dirty="0" err="1">
                <a:latin typeface="+mj-lt"/>
              </a:rPr>
              <a:t>Penentuan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Atribut</a:t>
            </a:r>
            <a:endParaRPr lang="en-US" sz="2400" dirty="0">
              <a:latin typeface="+mj-lt"/>
            </a:endParaRPr>
          </a:p>
          <a:p>
            <a:endParaRPr lang="en-ID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-18143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latin typeface="+mj-lt"/>
              </a:rPr>
              <a:t>Tahap 3 : Penentuan Kardinalitas Relasi</a:t>
            </a:r>
          </a:p>
          <a:p>
            <a:r>
              <a:rPr lang="en-US" sz="2000" dirty="0" err="1" smtClean="0">
                <a:latin typeface="+mj-lt"/>
              </a:rPr>
              <a:t>Hubungan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:</a:t>
            </a:r>
          </a:p>
          <a:p>
            <a:r>
              <a:rPr lang="en-US" sz="2000" b="1" dirty="0">
                <a:latin typeface="+mj-lt"/>
              </a:rPr>
              <a:t>a.  </a:t>
            </a:r>
            <a:r>
              <a:rPr lang="en-US" sz="2000" b="1" dirty="0" err="1">
                <a:latin typeface="+mj-lt"/>
              </a:rPr>
              <a:t>ruang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digunakan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mata_kuliah</a:t>
            </a:r>
            <a:r>
              <a:rPr lang="en-US" sz="2000" dirty="0">
                <a:latin typeface="+mj-lt"/>
              </a:rPr>
              <a:t>:</a:t>
            </a:r>
          </a:p>
          <a:p>
            <a:r>
              <a:rPr lang="en-US" sz="2000" dirty="0" err="1">
                <a:latin typeface="+mj-lt"/>
              </a:rPr>
              <a:t>Tabel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utama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ruang</a:t>
            </a:r>
            <a:endParaRPr lang="en-US" sz="2000" dirty="0">
              <a:latin typeface="+mj-lt"/>
            </a:endParaRPr>
          </a:p>
          <a:p>
            <a:r>
              <a:rPr lang="en-US" sz="2000" dirty="0" err="1">
                <a:latin typeface="+mj-lt"/>
              </a:rPr>
              <a:t>Tabel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kedua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mata_kuliah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Relationship: One-to-one (1:1)</a:t>
            </a:r>
          </a:p>
          <a:p>
            <a:r>
              <a:rPr lang="en-US" sz="2000" dirty="0">
                <a:latin typeface="+mj-lt"/>
              </a:rPr>
              <a:t>Attribute </a:t>
            </a:r>
            <a:r>
              <a:rPr lang="en-US" sz="2000" dirty="0" err="1">
                <a:latin typeface="+mj-lt"/>
              </a:rPr>
              <a:t>penghubung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kode_ruang</a:t>
            </a:r>
            <a:r>
              <a:rPr lang="en-US" sz="2000" dirty="0">
                <a:latin typeface="+mj-lt"/>
              </a:rPr>
              <a:t> (FK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kode_ruang</a:t>
            </a:r>
            <a:r>
              <a:rPr lang="en-US" sz="2000" dirty="0">
                <a:latin typeface="+mj-lt"/>
              </a:rPr>
              <a:t> di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mata_kuliah</a:t>
            </a:r>
            <a:r>
              <a:rPr lang="en-US" sz="2000" dirty="0">
                <a:latin typeface="+mj-lt"/>
              </a:rPr>
              <a:t>)</a:t>
            </a:r>
          </a:p>
          <a:p>
            <a:r>
              <a:rPr lang="en-US" sz="2000" b="1" dirty="0">
                <a:latin typeface="+mj-lt"/>
              </a:rPr>
              <a:t>b.  </a:t>
            </a:r>
            <a:r>
              <a:rPr lang="en-US" sz="2000" b="1" dirty="0" err="1">
                <a:latin typeface="+mj-lt"/>
              </a:rPr>
              <a:t>dosen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mengajar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mata_kuliah</a:t>
            </a:r>
            <a:r>
              <a:rPr lang="en-US" sz="2000" dirty="0">
                <a:latin typeface="+mj-lt"/>
              </a:rPr>
              <a:t>:</a:t>
            </a:r>
          </a:p>
          <a:p>
            <a:r>
              <a:rPr lang="en-US" sz="2000" dirty="0" err="1">
                <a:latin typeface="+mj-lt"/>
              </a:rPr>
              <a:t>Tabel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utama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dosen</a:t>
            </a:r>
            <a:endParaRPr lang="en-US" sz="2000" dirty="0">
              <a:latin typeface="+mj-lt"/>
            </a:endParaRPr>
          </a:p>
          <a:p>
            <a:r>
              <a:rPr lang="en-US" sz="2000" dirty="0" err="1">
                <a:latin typeface="+mj-lt"/>
              </a:rPr>
              <a:t>Tabel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kedua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mata_kuliah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Relationship: One-to-many (1:n)</a:t>
            </a:r>
          </a:p>
          <a:p>
            <a:r>
              <a:rPr lang="en-US" sz="2000" dirty="0">
                <a:latin typeface="+mj-lt"/>
              </a:rPr>
              <a:t>Attribute </a:t>
            </a:r>
            <a:r>
              <a:rPr lang="en-US" sz="2000" dirty="0" err="1">
                <a:latin typeface="+mj-lt"/>
              </a:rPr>
              <a:t>penghubung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nip</a:t>
            </a:r>
            <a:r>
              <a:rPr lang="en-US" sz="2000" dirty="0">
                <a:latin typeface="+mj-lt"/>
              </a:rPr>
              <a:t> (FK</a:t>
            </a:r>
            <a:r>
              <a:rPr lang="en-US" sz="2000" b="1" dirty="0">
                <a:latin typeface="+mj-lt"/>
              </a:rPr>
              <a:t> nip</a:t>
            </a:r>
            <a:r>
              <a:rPr lang="en-US" sz="2000" dirty="0">
                <a:latin typeface="+mj-lt"/>
              </a:rPr>
              <a:t> di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mata_kuliah</a:t>
            </a:r>
            <a:r>
              <a:rPr lang="en-US" sz="2000" dirty="0">
                <a:latin typeface="+mj-lt"/>
              </a:rPr>
              <a:t>)</a:t>
            </a:r>
          </a:p>
          <a:p>
            <a:r>
              <a:rPr lang="en-US" sz="2000" b="1" dirty="0">
                <a:latin typeface="+mj-lt"/>
              </a:rPr>
              <a:t>c.  </a:t>
            </a:r>
            <a:r>
              <a:rPr lang="en-US" sz="2000" b="1" dirty="0" err="1">
                <a:latin typeface="+mj-lt"/>
              </a:rPr>
              <a:t>dosen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membimbing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mahasiswa</a:t>
            </a:r>
            <a:r>
              <a:rPr lang="en-US" sz="2000" dirty="0">
                <a:latin typeface="+mj-lt"/>
              </a:rPr>
              <a:t>:</a:t>
            </a:r>
          </a:p>
          <a:p>
            <a:r>
              <a:rPr lang="en-US" sz="2000" dirty="0" err="1">
                <a:latin typeface="+mj-lt"/>
              </a:rPr>
              <a:t>Tabel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utama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dosen</a:t>
            </a:r>
            <a:endParaRPr lang="en-US" sz="2000" dirty="0">
              <a:latin typeface="+mj-lt"/>
            </a:endParaRPr>
          </a:p>
          <a:p>
            <a:r>
              <a:rPr lang="en-US" sz="2000" dirty="0" err="1">
                <a:latin typeface="+mj-lt"/>
              </a:rPr>
              <a:t>Tabel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kedua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mahasiswa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Relationship: One-to-many (1:n)</a:t>
            </a:r>
          </a:p>
          <a:p>
            <a:r>
              <a:rPr lang="en-US" sz="2000" dirty="0">
                <a:latin typeface="+mj-lt"/>
              </a:rPr>
              <a:t>Attribute </a:t>
            </a:r>
            <a:r>
              <a:rPr lang="en-US" sz="2000" dirty="0" err="1">
                <a:latin typeface="+mj-lt"/>
              </a:rPr>
              <a:t>penghubung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nip</a:t>
            </a:r>
            <a:r>
              <a:rPr lang="en-US" sz="2000" dirty="0">
                <a:latin typeface="+mj-lt"/>
              </a:rPr>
              <a:t> (FK</a:t>
            </a:r>
            <a:r>
              <a:rPr lang="en-US" sz="2000" b="1" dirty="0">
                <a:latin typeface="+mj-lt"/>
              </a:rPr>
              <a:t> nip</a:t>
            </a:r>
            <a:r>
              <a:rPr lang="en-US" sz="2000" dirty="0">
                <a:latin typeface="+mj-lt"/>
              </a:rPr>
              <a:t> di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mahasiswa</a:t>
            </a:r>
            <a:r>
              <a:rPr lang="en-US" sz="2000" dirty="0">
                <a:latin typeface="+mj-lt"/>
              </a:rPr>
              <a:t>)</a:t>
            </a:r>
          </a:p>
          <a:p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-28575" y="685800"/>
            <a:ext cx="917257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d</a:t>
            </a:r>
            <a:r>
              <a:rPr lang="en-US" sz="2000" b="1" dirty="0">
                <a:latin typeface="+mj-lt"/>
              </a:rPr>
              <a:t>.  </a:t>
            </a:r>
            <a:r>
              <a:rPr lang="en-US" sz="2000" b="1" dirty="0" err="1">
                <a:latin typeface="+mj-lt"/>
              </a:rPr>
              <a:t>mahasiswa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mengambil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mata_kuliah</a:t>
            </a:r>
            <a:r>
              <a:rPr lang="en-US" sz="2000" dirty="0">
                <a:latin typeface="+mj-lt"/>
              </a:rPr>
              <a:t>:</a:t>
            </a:r>
          </a:p>
          <a:p>
            <a:r>
              <a:rPr lang="en-US" sz="2000" dirty="0" err="1">
                <a:latin typeface="+mj-lt"/>
              </a:rPr>
              <a:t>Tabel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utama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mahasiswa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mata_kuliah</a:t>
            </a:r>
            <a:endParaRPr lang="en-US" sz="2000" dirty="0">
              <a:latin typeface="+mj-lt"/>
            </a:endParaRPr>
          </a:p>
          <a:p>
            <a:r>
              <a:rPr lang="en-US" sz="2000" dirty="0" err="1">
                <a:latin typeface="+mj-lt"/>
              </a:rPr>
              <a:t>Tabel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kedua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mhs_ambil_mk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Relationship: Many-to-many (</a:t>
            </a:r>
            <a:r>
              <a:rPr lang="en-US" sz="2000" dirty="0" err="1">
                <a:latin typeface="+mj-lt"/>
              </a:rPr>
              <a:t>m:n</a:t>
            </a:r>
            <a:r>
              <a:rPr lang="en-US" sz="2000" dirty="0">
                <a:latin typeface="+mj-lt"/>
              </a:rPr>
              <a:t>)</a:t>
            </a:r>
          </a:p>
          <a:p>
            <a:r>
              <a:rPr lang="en-US" sz="2000" dirty="0">
                <a:latin typeface="+mj-lt"/>
              </a:rPr>
              <a:t>Attribute </a:t>
            </a:r>
            <a:r>
              <a:rPr lang="en-US" sz="2000" dirty="0" err="1">
                <a:latin typeface="+mj-lt"/>
              </a:rPr>
              <a:t>penghubung</a:t>
            </a:r>
            <a:r>
              <a:rPr lang="en-US" sz="2000" dirty="0">
                <a:latin typeface="+mj-lt"/>
              </a:rPr>
              <a:t>: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nim</a:t>
            </a:r>
            <a:r>
              <a:rPr lang="en-US" sz="2000" dirty="0">
                <a:latin typeface="+mj-lt"/>
              </a:rPr>
              <a:t>,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kode_mk</a:t>
            </a:r>
            <a:r>
              <a:rPr lang="en-US" sz="2000" dirty="0">
                <a:latin typeface="+mj-lt"/>
              </a:rPr>
              <a:t> (FK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nim</a:t>
            </a:r>
            <a:r>
              <a:rPr lang="en-US" sz="2000" dirty="0">
                <a:latin typeface="+mj-lt"/>
              </a:rPr>
              <a:t>,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kode_mk</a:t>
            </a:r>
            <a:r>
              <a:rPr lang="en-US" sz="2000" dirty="0">
                <a:latin typeface="+mj-lt"/>
              </a:rPr>
              <a:t> di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mhs_ambil_mk</a:t>
            </a:r>
            <a:r>
              <a:rPr lang="en-US" sz="2000" dirty="0">
                <a:latin typeface="+mj-lt"/>
              </a:rPr>
              <a:t>)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743200"/>
            <a:ext cx="5181600" cy="35814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mentransformasi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ERD </a:t>
            </a:r>
            <a:r>
              <a:rPr lang="en-US" sz="2400" dirty="0" err="1" smtClean="0"/>
              <a:t>ke</a:t>
            </a:r>
            <a:r>
              <a:rPr lang="en-US" sz="2400" dirty="0" smtClean="0"/>
              <a:t> SQL 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-28575" y="838200"/>
            <a:ext cx="9172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Tahap</a:t>
            </a:r>
            <a:r>
              <a:rPr lang="en-US" sz="2400" b="1" dirty="0">
                <a:latin typeface="+mj-lt"/>
              </a:rPr>
              <a:t> 4 : </a:t>
            </a:r>
            <a:r>
              <a:rPr lang="en-US" sz="2400" b="1" dirty="0" err="1">
                <a:latin typeface="+mj-lt"/>
              </a:rPr>
              <a:t>Pembuatan</a:t>
            </a:r>
            <a:r>
              <a:rPr lang="en-US" sz="2400" b="1" dirty="0">
                <a:latin typeface="+mj-lt"/>
              </a:rPr>
              <a:t> ERD</a:t>
            </a:r>
            <a:endParaRPr lang="en-US" sz="2400" dirty="0">
              <a:latin typeface="+mj-lt"/>
            </a:endParaRPr>
          </a:p>
          <a:p>
            <a:endParaRPr lang="en-ID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5486400" cy="36576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2895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3600" b="1" dirty="0" smtClean="0"/>
              <a:t>SEKIAN DAN TERIMA KASIH</a:t>
            </a: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057" y="1633210"/>
            <a:ext cx="228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7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+mn-lt"/>
                <a:cs typeface="Times New Roman" panose="02020603050405020304" pitchFamily="18" charset="0"/>
              </a:rPr>
              <a:t>Entity Relationship Diagram (ERD)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 </a:t>
            </a:r>
            <a:endParaRPr lang="en-US" sz="2400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ERD </a:t>
            </a:r>
            <a:r>
              <a:rPr lang="en-US" sz="2000" dirty="0" err="1" smtClean="0">
                <a:latin typeface="+mn-lt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suatu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 diagram yang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digunakan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merancang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suatu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basis data,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dipergunakan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memperlihatkan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hubungan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relasi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antar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entitas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atau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objek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terlihat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beserta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+mn-lt"/>
                <a:cs typeface="Times New Roman" panose="02020603050405020304" pitchFamily="18" charset="0"/>
              </a:rPr>
              <a:t>atributnya</a:t>
            </a:r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.</a:t>
            </a:r>
          </a:p>
          <a:p>
            <a:endParaRPr lang="en-ID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Terlepas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database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bahwa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objek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utama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pembuatan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diagram ERD  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menunjukan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objek-objek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himpunan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entitas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apa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saja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ingin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dilibatkan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dalam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sebuah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basis data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bagaimana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hubungan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terjadi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antara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objek-objek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tersebut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endParaRPr lang="en-ID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762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 err="1" smtClean="0">
                <a:latin typeface="+mj-lt"/>
              </a:rPr>
              <a:t>Berikut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merupakan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tanda</a:t>
            </a:r>
            <a:r>
              <a:rPr lang="en-ID" dirty="0" smtClean="0">
                <a:latin typeface="+mj-lt"/>
              </a:rPr>
              <a:t> yang </a:t>
            </a:r>
            <a:r>
              <a:rPr lang="en-ID" dirty="0" err="1" smtClean="0">
                <a:latin typeface="+mj-lt"/>
              </a:rPr>
              <a:t>terdapat</a:t>
            </a:r>
            <a:r>
              <a:rPr lang="en-ID" dirty="0" smtClean="0">
                <a:latin typeface="+mj-lt"/>
              </a:rPr>
              <a:t> di ERD :</a:t>
            </a: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76400"/>
            <a:ext cx="6096000" cy="4191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99060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latin typeface="+mj-lt"/>
              </a:rPr>
              <a:t>Entitas</a:t>
            </a:r>
            <a:endParaRPr lang="en-US" sz="2400" b="1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Entitas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merupakan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sebuah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elemen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lingkungan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dari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perusahaan</a:t>
            </a:r>
            <a:r>
              <a:rPr lang="en-US" sz="2000" dirty="0">
                <a:latin typeface="+mj-lt"/>
              </a:rPr>
              <a:t> , </a:t>
            </a:r>
            <a:r>
              <a:rPr lang="en-US" sz="2000" dirty="0" err="1">
                <a:latin typeface="+mj-lt"/>
              </a:rPr>
              <a:t>seperti</a:t>
            </a:r>
            <a:r>
              <a:rPr lang="en-US" sz="2000" dirty="0">
                <a:latin typeface="+mj-lt"/>
              </a:rPr>
              <a:t> customer 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supplier.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sumber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daya</a:t>
            </a:r>
            <a:r>
              <a:rPr lang="en-US" sz="2000" dirty="0">
                <a:latin typeface="+mj-lt"/>
              </a:rPr>
              <a:t> , </a:t>
            </a:r>
            <a:r>
              <a:rPr lang="en-US" sz="2000" dirty="0" err="1">
                <a:latin typeface="+mj-lt"/>
              </a:rPr>
              <a:t>seperti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piutang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dagang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  </a:t>
            </a:r>
            <a:r>
              <a:rPr lang="en-US" sz="2000" dirty="0" err="1">
                <a:latin typeface="+mj-lt"/>
              </a:rPr>
              <a:t>produk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penjual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arus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informasi</a:t>
            </a:r>
            <a:r>
              <a:rPr lang="en-US" sz="2000" dirty="0">
                <a:latin typeface="+mj-lt"/>
              </a:rPr>
              <a:t> , </a:t>
            </a:r>
            <a:r>
              <a:rPr lang="en-US" sz="2000" dirty="0" err="1">
                <a:latin typeface="+mj-lt"/>
              </a:rPr>
              <a:t>seperti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penjualan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pemesanan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suatu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faktur</a:t>
            </a:r>
            <a:r>
              <a:rPr lang="en-US" sz="2000" dirty="0">
                <a:latin typeface="+mj-lt"/>
              </a:rPr>
              <a:t>.</a:t>
            </a:r>
          </a:p>
          <a:p>
            <a:endParaRPr lang="en-US" dirty="0"/>
          </a:p>
          <a:p>
            <a:r>
              <a:rPr lang="en-US" sz="2000" dirty="0">
                <a:latin typeface="+mj-lt"/>
              </a:rPr>
              <a:t>Di </a:t>
            </a:r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sebuah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entitas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terdapat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beberapa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atribut</a:t>
            </a:r>
            <a:r>
              <a:rPr lang="en-US" sz="2000" dirty="0">
                <a:latin typeface="+mj-lt"/>
              </a:rPr>
              <a:t>. </a:t>
            </a:r>
            <a:r>
              <a:rPr lang="en-US" sz="2000" dirty="0" err="1">
                <a:latin typeface="+mj-lt"/>
              </a:rPr>
              <a:t>Atribut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merupakan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gambaran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karakteristik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dari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sebuah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entitas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atau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himpunan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entitas</a:t>
            </a:r>
            <a:r>
              <a:rPr lang="en-US" sz="2000" dirty="0" smtClean="0">
                <a:latin typeface="+mj-lt"/>
              </a:rPr>
              <a:t>.</a:t>
            </a:r>
          </a:p>
          <a:p>
            <a:endParaRPr lang="en-ID" sz="2000" dirty="0">
              <a:latin typeface="+mj-lt"/>
            </a:endParaRPr>
          </a:p>
          <a:p>
            <a:r>
              <a:rPr lang="en-US" sz="2000" dirty="0" err="1">
                <a:latin typeface="+mj-lt"/>
              </a:rPr>
              <a:t>Contoh</a:t>
            </a:r>
            <a:r>
              <a:rPr lang="en-US" sz="2000" dirty="0">
                <a:latin typeface="+mj-lt"/>
              </a:rPr>
              <a:t> : </a:t>
            </a:r>
            <a:r>
              <a:rPr lang="en-US" sz="2000" dirty="0" err="1">
                <a:latin typeface="+mj-lt"/>
              </a:rPr>
              <a:t>atribut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untuk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himpunan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entitas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mahasiswa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adalah</a:t>
            </a:r>
            <a:r>
              <a:rPr lang="en-US" sz="2000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nim</a:t>
            </a:r>
            <a:r>
              <a:rPr lang="en-US" sz="2000" b="1" dirty="0">
                <a:latin typeface="+mj-lt"/>
              </a:rPr>
              <a:t> (PK), </a:t>
            </a:r>
            <a:r>
              <a:rPr lang="en-US" sz="2000" b="1" dirty="0" err="1">
                <a:latin typeface="+mj-lt"/>
              </a:rPr>
              <a:t>nama</a:t>
            </a:r>
            <a:r>
              <a:rPr lang="en-US" sz="2000" b="1" dirty="0">
                <a:latin typeface="+mj-lt"/>
              </a:rPr>
              <a:t>, program </a:t>
            </a:r>
            <a:r>
              <a:rPr lang="en-US" sz="2000" b="1" dirty="0" err="1">
                <a:latin typeface="+mj-lt"/>
              </a:rPr>
              <a:t>studi</a:t>
            </a:r>
            <a:endParaRPr lang="en-US" sz="2000" dirty="0">
              <a:latin typeface="+mj-lt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343400"/>
            <a:ext cx="4114800" cy="1981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533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80275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b="1" dirty="0">
                <a:latin typeface="+mj-lt"/>
              </a:rPr>
              <a:t>IMPLEMENTASI HIMPUNAN ENTITAS KUAT DAN </a:t>
            </a:r>
            <a:r>
              <a:rPr lang="fi-FI" sz="2400" b="1" dirty="0" smtClean="0">
                <a:latin typeface="+mj-lt"/>
              </a:rPr>
              <a:t>LEMAH</a:t>
            </a:r>
          </a:p>
          <a:p>
            <a:endParaRPr lang="fi-FI" b="1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7" y="1412351"/>
            <a:ext cx="8153400" cy="455771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9144000" cy="541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000" b="1" dirty="0"/>
              <a:t>ENTITAS KUAT DAN LEMAH</a:t>
            </a:r>
            <a:endParaRPr lang="fi-FI" sz="2000" b="1" dirty="0">
              <a:latin typeface="+mj-lt"/>
            </a:endParaRP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+mj-lt"/>
              </a:rPr>
              <a:t>Entitas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Lemah</a:t>
            </a:r>
            <a:endParaRPr lang="en-US" sz="2000" dirty="0">
              <a:latin typeface="+mj-lt"/>
            </a:endParaRPr>
          </a:p>
          <a:p>
            <a:r>
              <a:rPr lang="en-US" sz="2000" dirty="0" err="1">
                <a:latin typeface="+mj-lt"/>
              </a:rPr>
              <a:t>Entitas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lemah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adalh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entitas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himpunanya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harus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memiliki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atribut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kunci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terdapat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pada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entitas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kuat</a:t>
            </a:r>
            <a:r>
              <a:rPr lang="en-US" sz="2000" dirty="0">
                <a:latin typeface="+mj-lt"/>
              </a:rPr>
              <a:t> yang </a:t>
            </a:r>
            <a:r>
              <a:rPr lang="en-US" sz="2000" dirty="0" err="1">
                <a:latin typeface="+mj-lt"/>
              </a:rPr>
              <a:t>memiliki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relasi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dengannya</a:t>
            </a:r>
            <a:r>
              <a:rPr lang="en-US" sz="2000" dirty="0">
                <a:latin typeface="+mj-l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u="sng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+mj-lt"/>
              </a:rPr>
              <a:t>Entitas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Kuat</a:t>
            </a:r>
            <a:endParaRPr lang="en-US" sz="2000" dirty="0">
              <a:latin typeface="+mj-lt"/>
            </a:endParaRPr>
          </a:p>
          <a:p>
            <a:r>
              <a:rPr lang="en-US" sz="2000" dirty="0" err="1">
                <a:latin typeface="+mj-lt"/>
              </a:rPr>
              <a:t>Himpunan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entitas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jika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itu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tergabung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dalam</a:t>
            </a:r>
            <a:r>
              <a:rPr lang="en-US" sz="2000" dirty="0">
                <a:latin typeface="+mj-lt"/>
              </a:rPr>
              <a:t> ERD </a:t>
            </a:r>
            <a:r>
              <a:rPr lang="en-US" sz="2000" dirty="0" err="1">
                <a:latin typeface="+mj-lt"/>
              </a:rPr>
              <a:t>maka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disebut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entitas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kuat</a:t>
            </a:r>
            <a:r>
              <a:rPr lang="en-US" sz="2000" dirty="0">
                <a:latin typeface="+mj-lt"/>
              </a:rPr>
              <a:t>.</a:t>
            </a:r>
          </a:p>
          <a:p>
            <a:r>
              <a:rPr lang="en-US" sz="2000" dirty="0" err="1">
                <a:latin typeface="+mj-lt"/>
              </a:rPr>
              <a:t>Contoh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entitas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kuat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dan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lemah</a:t>
            </a:r>
            <a:r>
              <a:rPr lang="en-US" sz="2000" dirty="0" smtClean="0">
                <a:latin typeface="+mj-lt"/>
              </a:rPr>
              <a:t>:</a:t>
            </a:r>
          </a:p>
          <a:p>
            <a:endParaRPr lang="en-ID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801724"/>
            <a:ext cx="6248400" cy="224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8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838200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latin typeface="+mj-lt"/>
              </a:rPr>
              <a:t>Relasi</a:t>
            </a:r>
            <a:endParaRPr lang="en-US" sz="2400" b="1" dirty="0" smtClean="0">
              <a:latin typeface="+mj-lt"/>
            </a:endParaRPr>
          </a:p>
          <a:p>
            <a:endParaRPr lang="en-ID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berderajat</a:t>
            </a:r>
            <a:r>
              <a:rPr lang="en-US" dirty="0"/>
              <a:t> 1-1 (one-to-one) yang 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 </a:t>
            </a:r>
            <a:r>
              <a:rPr lang="en-US" dirty="0" err="1"/>
              <a:t>hubungan</a:t>
            </a:r>
            <a:r>
              <a:rPr lang="en-US" dirty="0"/>
              <a:t> 2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table/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yang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minimumnya</a:t>
            </a:r>
            <a:r>
              <a:rPr lang="en-US" dirty="0"/>
              <a:t> &gt;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 </a:t>
            </a:r>
            <a:r>
              <a:rPr lang="en-US" dirty="0" err="1"/>
              <a:t>tabel</a:t>
            </a:r>
            <a:r>
              <a:rPr lang="en-US" dirty="0"/>
              <a:t> yang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rownya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berderajat</a:t>
            </a:r>
            <a:r>
              <a:rPr lang="en-US" dirty="0"/>
              <a:t> 1-N (one-to-many)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 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berderajat</a:t>
            </a:r>
            <a:r>
              <a:rPr lang="en-US" dirty="0"/>
              <a:t> 1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yang </a:t>
            </a:r>
            <a:r>
              <a:rPr lang="en-US" dirty="0" err="1"/>
              <a:t>berderajat</a:t>
            </a:r>
            <a:r>
              <a:rPr lang="en-US" dirty="0"/>
              <a:t> 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berderajat</a:t>
            </a:r>
            <a:r>
              <a:rPr lang="en-US" dirty="0"/>
              <a:t> N-N (many to many) </a:t>
            </a:r>
            <a:r>
              <a:rPr lang="en-US" dirty="0" err="1"/>
              <a:t>akan</a:t>
            </a:r>
            <a:r>
              <a:rPr lang="en-US" dirty="0"/>
              <a:t> </a:t>
            </a:r>
            <a:r>
              <a:rPr lang="en-US" dirty="0" err="1"/>
              <a:t>direpresentasikan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field (</a:t>
            </a:r>
            <a:r>
              <a:rPr lang="en-US" i="1" dirty="0"/>
              <a:t>foreign key</a:t>
            </a:r>
            <a:r>
              <a:rPr lang="en-US" dirty="0"/>
              <a:t>)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i="1" dirty="0"/>
              <a:t>key-</a:t>
            </a:r>
            <a:r>
              <a:rPr lang="en-US" i="1" dirty="0" err="1"/>
              <a:t>key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berelasi</a:t>
            </a:r>
            <a:endParaRPr lang="en-US" dirty="0"/>
          </a:p>
          <a:p>
            <a:endParaRPr lang="en-US" dirty="0" smtClean="0"/>
          </a:p>
          <a:p>
            <a:endParaRPr lang="en-ID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8382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/>
              <a:t>ERD, </a:t>
            </a:r>
            <a:r>
              <a:rPr lang="en-US" sz="2400" dirty="0" err="1"/>
              <a:t>hubungan</a:t>
            </a:r>
            <a:r>
              <a:rPr lang="en-US" sz="2400" dirty="0"/>
              <a:t> (</a:t>
            </a:r>
            <a:r>
              <a:rPr lang="en-US" sz="2400" dirty="0" err="1"/>
              <a:t>relasi</a:t>
            </a:r>
            <a:r>
              <a:rPr lang="en-US" sz="2400" dirty="0"/>
              <a:t>)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entitas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derajad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. </a:t>
            </a:r>
            <a:r>
              <a:rPr lang="en-US" sz="2400" dirty="0" err="1"/>
              <a:t>Derajad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kardinalitas</a:t>
            </a:r>
            <a:r>
              <a:rPr lang="en-US" sz="2400" dirty="0"/>
              <a:t>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derajad</a:t>
            </a:r>
            <a:r>
              <a:rPr lang="en-US" sz="2400" dirty="0"/>
              <a:t> minimum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modalitas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kardinalitas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 </a:t>
            </a:r>
            <a:r>
              <a:rPr lang="en-US" sz="2400" dirty="0" err="1"/>
              <a:t>entitas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berelasi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entitas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entitas</a:t>
            </a:r>
            <a:r>
              <a:rPr lang="en-US" sz="2400" dirty="0"/>
              <a:t> lain. </a:t>
            </a:r>
            <a:endParaRPr lang="en-US" sz="2400" dirty="0" smtClean="0"/>
          </a:p>
          <a:p>
            <a:endParaRPr lang="en-ID" dirty="0" smtClean="0"/>
          </a:p>
          <a:p>
            <a:endParaRPr lang="en-US" dirty="0"/>
          </a:p>
          <a:p>
            <a:endParaRPr lang="en-ID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686</Words>
  <Application>Microsoft Office PowerPoint</Application>
  <PresentationFormat>On-screen Show (4:3)</PresentationFormat>
  <Paragraphs>146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PowerPoint Presentation</vt:lpstr>
      <vt:lpstr>KEMAMPUAN AKHIR YANG DIHARAPKAN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241</cp:revision>
  <dcterms:created xsi:type="dcterms:W3CDTF">2010-08-24T06:47:00Z</dcterms:created>
  <dcterms:modified xsi:type="dcterms:W3CDTF">2018-12-29T07:27:38Z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