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60" r:id="rId1"/>
  </p:sldMasterIdLst>
  <p:notesMasterIdLst>
    <p:notesMasterId r:id="rId13"/>
  </p:notesMasterIdLst>
  <p:handoutMasterIdLst>
    <p:handoutMasterId r:id="rId14"/>
  </p:handoutMasterIdLst>
  <p:sldIdLst>
    <p:sldId id="256" r:id="rId2"/>
    <p:sldId id="386" r:id="rId3"/>
    <p:sldId id="423" r:id="rId4"/>
    <p:sldId id="405" r:id="rId5"/>
    <p:sldId id="360" r:id="rId6"/>
    <p:sldId id="338" r:id="rId7"/>
    <p:sldId id="349" r:id="rId8"/>
    <p:sldId id="364" r:id="rId9"/>
    <p:sldId id="368" r:id="rId10"/>
    <p:sldId id="418" r:id="rId11"/>
    <p:sldId id="429" r:id="rId1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5" autoAdjust="0"/>
    <p:restoredTop sz="80826" autoAdjust="0"/>
  </p:normalViewPr>
  <p:slideViewPr>
    <p:cSldViewPr>
      <p:cViewPr varScale="1">
        <p:scale>
          <a:sx n="102" d="100"/>
          <a:sy n="102" d="100"/>
        </p:scale>
        <p:origin x="224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4829B9-BD8C-436A-8456-1693CFA6710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4CF86E1-BA93-415E-B429-812A758926B9}">
      <dgm:prSet phldrT="[Text]"/>
      <dgm:spPr/>
      <dgm:t>
        <a:bodyPr/>
        <a:lstStyle/>
        <a:p>
          <a:r>
            <a:rPr lang="en-US"/>
            <a:t>Initial Goal Tree Model</a:t>
          </a:r>
        </a:p>
      </dgm:t>
    </dgm:pt>
    <dgm:pt modelId="{0D90411C-AA16-451D-B6A6-939A71D18D06}" type="parTrans" cxnId="{8D84442B-D60A-4193-B720-0A79CB6207CE}">
      <dgm:prSet/>
      <dgm:spPr/>
      <dgm:t>
        <a:bodyPr/>
        <a:lstStyle/>
        <a:p>
          <a:endParaRPr lang="en-US"/>
        </a:p>
      </dgm:t>
    </dgm:pt>
    <dgm:pt modelId="{33AE33CC-B1C8-4DC9-B250-580A952FB169}" type="sibTrans" cxnId="{8D84442B-D60A-4193-B720-0A79CB6207CE}">
      <dgm:prSet/>
      <dgm:spPr/>
      <dgm:t>
        <a:bodyPr/>
        <a:lstStyle/>
        <a:p>
          <a:endParaRPr lang="en-US"/>
        </a:p>
      </dgm:t>
    </dgm:pt>
    <dgm:pt modelId="{6FC67435-F0FF-4315-8A4B-7BC0DF436AC6}">
      <dgm:prSet phldrT="[Text]"/>
      <dgm:spPr/>
      <dgm:t>
        <a:bodyPr/>
        <a:lstStyle/>
        <a:p>
          <a:r>
            <a:rPr lang="en-US"/>
            <a:t>Proposed Goal Tree Model</a:t>
          </a:r>
        </a:p>
      </dgm:t>
    </dgm:pt>
    <dgm:pt modelId="{61207E2C-5E04-4CDE-A5FA-C8919862C96F}" type="parTrans" cxnId="{41C76C21-AB9B-49C1-84EE-1FC2C13599E8}">
      <dgm:prSet/>
      <dgm:spPr/>
      <dgm:t>
        <a:bodyPr/>
        <a:lstStyle/>
        <a:p>
          <a:endParaRPr lang="en-US"/>
        </a:p>
      </dgm:t>
    </dgm:pt>
    <dgm:pt modelId="{CD7EC6D6-3443-43F3-B9BE-22829B50CC66}" type="sibTrans" cxnId="{41C76C21-AB9B-49C1-84EE-1FC2C13599E8}">
      <dgm:prSet/>
      <dgm:spPr/>
      <dgm:t>
        <a:bodyPr/>
        <a:lstStyle/>
        <a:p>
          <a:endParaRPr lang="en-US"/>
        </a:p>
      </dgm:t>
    </dgm:pt>
    <dgm:pt modelId="{574499FB-916B-46CA-809C-E548B30FF6D8}">
      <dgm:prSet phldrT="[Text]"/>
      <dgm:spPr/>
      <dgm:t>
        <a:bodyPr/>
        <a:lstStyle/>
        <a:p>
          <a:r>
            <a:rPr lang="en-US"/>
            <a:t>Solution Goal Tree Model</a:t>
          </a:r>
        </a:p>
      </dgm:t>
    </dgm:pt>
    <dgm:pt modelId="{97F1DC06-6334-4062-B541-81A5AE80EFA4}" type="parTrans" cxnId="{9553A456-2A9E-43D2-8DE8-74F23E701EDA}">
      <dgm:prSet/>
      <dgm:spPr/>
      <dgm:t>
        <a:bodyPr/>
        <a:lstStyle/>
        <a:p>
          <a:endParaRPr lang="en-US"/>
        </a:p>
      </dgm:t>
    </dgm:pt>
    <dgm:pt modelId="{F7D504AE-E9F9-42AC-81A0-6DF12B615340}" type="sibTrans" cxnId="{9553A456-2A9E-43D2-8DE8-74F23E701EDA}">
      <dgm:prSet/>
      <dgm:spPr/>
      <dgm:t>
        <a:bodyPr/>
        <a:lstStyle/>
        <a:p>
          <a:endParaRPr lang="en-US"/>
        </a:p>
      </dgm:t>
    </dgm:pt>
    <dgm:pt modelId="{46620AAD-CDBE-43F0-94B5-D2A46C0C2C29}" type="pres">
      <dgm:prSet presAssocID="{A24829B9-BD8C-436A-8456-1693CFA67108}" presName="Name0" presStyleCnt="0">
        <dgm:presLayoutVars>
          <dgm:chMax val="7"/>
          <dgm:chPref val="7"/>
          <dgm:dir/>
        </dgm:presLayoutVars>
      </dgm:prSet>
      <dgm:spPr/>
    </dgm:pt>
    <dgm:pt modelId="{0C27D3F1-DDF3-4A0C-8712-18F90B45956E}" type="pres">
      <dgm:prSet presAssocID="{A24829B9-BD8C-436A-8456-1693CFA67108}" presName="Name1" presStyleCnt="0"/>
      <dgm:spPr/>
    </dgm:pt>
    <dgm:pt modelId="{41A75BF0-E6F0-4773-9284-EFF3267FA28F}" type="pres">
      <dgm:prSet presAssocID="{A24829B9-BD8C-436A-8456-1693CFA67108}" presName="cycle" presStyleCnt="0"/>
      <dgm:spPr/>
    </dgm:pt>
    <dgm:pt modelId="{3D41EE15-5D0D-4D8F-8F0D-F70D32EEC074}" type="pres">
      <dgm:prSet presAssocID="{A24829B9-BD8C-436A-8456-1693CFA67108}" presName="srcNode" presStyleLbl="node1" presStyleIdx="0" presStyleCnt="3"/>
      <dgm:spPr/>
    </dgm:pt>
    <dgm:pt modelId="{95D54262-C018-4499-B1D0-3D9D19D9C4BB}" type="pres">
      <dgm:prSet presAssocID="{A24829B9-BD8C-436A-8456-1693CFA67108}" presName="conn" presStyleLbl="parChTrans1D2" presStyleIdx="0" presStyleCnt="1"/>
      <dgm:spPr/>
    </dgm:pt>
    <dgm:pt modelId="{F1954721-BE2A-4B4E-905C-CBEB95C828A1}" type="pres">
      <dgm:prSet presAssocID="{A24829B9-BD8C-436A-8456-1693CFA67108}" presName="extraNode" presStyleLbl="node1" presStyleIdx="0" presStyleCnt="3"/>
      <dgm:spPr/>
    </dgm:pt>
    <dgm:pt modelId="{B42EE685-50B1-4665-9D1A-1085EDF9794A}" type="pres">
      <dgm:prSet presAssocID="{A24829B9-BD8C-436A-8456-1693CFA67108}" presName="dstNode" presStyleLbl="node1" presStyleIdx="0" presStyleCnt="3"/>
      <dgm:spPr/>
    </dgm:pt>
    <dgm:pt modelId="{B4A6B612-AE77-4529-85BC-0D5178568C9C}" type="pres">
      <dgm:prSet presAssocID="{B4CF86E1-BA93-415E-B429-812A758926B9}" presName="text_1" presStyleLbl="node1" presStyleIdx="0" presStyleCnt="3">
        <dgm:presLayoutVars>
          <dgm:bulletEnabled val="1"/>
        </dgm:presLayoutVars>
      </dgm:prSet>
      <dgm:spPr/>
    </dgm:pt>
    <dgm:pt modelId="{5B6502FE-D38C-4557-8D66-F46E643CDE38}" type="pres">
      <dgm:prSet presAssocID="{B4CF86E1-BA93-415E-B429-812A758926B9}" presName="accent_1" presStyleCnt="0"/>
      <dgm:spPr/>
    </dgm:pt>
    <dgm:pt modelId="{A7095C50-F314-4A28-BCB8-ECCCD8868C86}" type="pres">
      <dgm:prSet presAssocID="{B4CF86E1-BA93-415E-B429-812A758926B9}" presName="accentRepeatNode" presStyleLbl="solidFgAcc1" presStyleIdx="0" presStyleCnt="3"/>
      <dgm:spPr/>
    </dgm:pt>
    <dgm:pt modelId="{F695DEB2-3AD9-404F-BDC0-88F9C0D533B1}" type="pres">
      <dgm:prSet presAssocID="{6FC67435-F0FF-4315-8A4B-7BC0DF436AC6}" presName="text_2" presStyleLbl="node1" presStyleIdx="1" presStyleCnt="3">
        <dgm:presLayoutVars>
          <dgm:bulletEnabled val="1"/>
        </dgm:presLayoutVars>
      </dgm:prSet>
      <dgm:spPr/>
    </dgm:pt>
    <dgm:pt modelId="{003E73D8-3D49-41F8-AFA3-7E1CC5BDFFF2}" type="pres">
      <dgm:prSet presAssocID="{6FC67435-F0FF-4315-8A4B-7BC0DF436AC6}" presName="accent_2" presStyleCnt="0"/>
      <dgm:spPr/>
    </dgm:pt>
    <dgm:pt modelId="{2DF059D9-1D0A-4E4D-A2C0-8A015353F704}" type="pres">
      <dgm:prSet presAssocID="{6FC67435-F0FF-4315-8A4B-7BC0DF436AC6}" presName="accentRepeatNode" presStyleLbl="solidFgAcc1" presStyleIdx="1" presStyleCnt="3"/>
      <dgm:spPr/>
    </dgm:pt>
    <dgm:pt modelId="{599B7637-0CDD-4012-8D4A-520BF7BA3418}" type="pres">
      <dgm:prSet presAssocID="{574499FB-916B-46CA-809C-E548B30FF6D8}" presName="text_3" presStyleLbl="node1" presStyleIdx="2" presStyleCnt="3">
        <dgm:presLayoutVars>
          <dgm:bulletEnabled val="1"/>
        </dgm:presLayoutVars>
      </dgm:prSet>
      <dgm:spPr/>
    </dgm:pt>
    <dgm:pt modelId="{A129E49A-141B-460C-AD87-E362F031992F}" type="pres">
      <dgm:prSet presAssocID="{574499FB-916B-46CA-809C-E548B30FF6D8}" presName="accent_3" presStyleCnt="0"/>
      <dgm:spPr/>
    </dgm:pt>
    <dgm:pt modelId="{8759E74E-57B5-4F3B-9769-ED7CBDF0F22D}" type="pres">
      <dgm:prSet presAssocID="{574499FB-916B-46CA-809C-E548B30FF6D8}" presName="accentRepeatNode" presStyleLbl="solidFgAcc1" presStyleIdx="2" presStyleCnt="3"/>
      <dgm:spPr/>
    </dgm:pt>
  </dgm:ptLst>
  <dgm:cxnLst>
    <dgm:cxn modelId="{41C76C21-AB9B-49C1-84EE-1FC2C13599E8}" srcId="{A24829B9-BD8C-436A-8456-1693CFA67108}" destId="{6FC67435-F0FF-4315-8A4B-7BC0DF436AC6}" srcOrd="1" destOrd="0" parTransId="{61207E2C-5E04-4CDE-A5FA-C8919862C96F}" sibTransId="{CD7EC6D6-3443-43F3-B9BE-22829B50CC66}"/>
    <dgm:cxn modelId="{8D84442B-D60A-4193-B720-0A79CB6207CE}" srcId="{A24829B9-BD8C-436A-8456-1693CFA67108}" destId="{B4CF86E1-BA93-415E-B429-812A758926B9}" srcOrd="0" destOrd="0" parTransId="{0D90411C-AA16-451D-B6A6-939A71D18D06}" sibTransId="{33AE33CC-B1C8-4DC9-B250-580A952FB169}"/>
    <dgm:cxn modelId="{9553A456-2A9E-43D2-8DE8-74F23E701EDA}" srcId="{A24829B9-BD8C-436A-8456-1693CFA67108}" destId="{574499FB-916B-46CA-809C-E548B30FF6D8}" srcOrd="2" destOrd="0" parTransId="{97F1DC06-6334-4062-B541-81A5AE80EFA4}" sibTransId="{F7D504AE-E9F9-42AC-81A0-6DF12B615340}"/>
    <dgm:cxn modelId="{EFC19E6D-D587-4FE8-909D-7B9BB822A8A7}" type="presOf" srcId="{6FC67435-F0FF-4315-8A4B-7BC0DF436AC6}" destId="{F695DEB2-3AD9-404F-BDC0-88F9C0D533B1}" srcOrd="0" destOrd="0" presId="urn:microsoft.com/office/officeart/2008/layout/VerticalCurvedList"/>
    <dgm:cxn modelId="{38F2887C-A3EE-49EE-9D8C-4C6E035587A6}" type="presOf" srcId="{574499FB-916B-46CA-809C-E548B30FF6D8}" destId="{599B7637-0CDD-4012-8D4A-520BF7BA3418}" srcOrd="0" destOrd="0" presId="urn:microsoft.com/office/officeart/2008/layout/VerticalCurvedList"/>
    <dgm:cxn modelId="{C3FC9298-A7B3-49BB-955E-A91EAD29603B}" type="presOf" srcId="{B4CF86E1-BA93-415E-B429-812A758926B9}" destId="{B4A6B612-AE77-4529-85BC-0D5178568C9C}" srcOrd="0" destOrd="0" presId="urn:microsoft.com/office/officeart/2008/layout/VerticalCurvedList"/>
    <dgm:cxn modelId="{EF1C40B4-44C3-4D76-B802-710C22EF5982}" type="presOf" srcId="{33AE33CC-B1C8-4DC9-B250-580A952FB169}" destId="{95D54262-C018-4499-B1D0-3D9D19D9C4BB}" srcOrd="0" destOrd="0" presId="urn:microsoft.com/office/officeart/2008/layout/VerticalCurvedList"/>
    <dgm:cxn modelId="{6EB504BC-BEDA-4DF7-9C70-36A58D3E38F7}" type="presOf" srcId="{A24829B9-BD8C-436A-8456-1693CFA67108}" destId="{46620AAD-CDBE-43F0-94B5-D2A46C0C2C29}" srcOrd="0" destOrd="0" presId="urn:microsoft.com/office/officeart/2008/layout/VerticalCurvedList"/>
    <dgm:cxn modelId="{398F642C-7E7D-4809-8A18-D4DEA0711643}" type="presParOf" srcId="{46620AAD-CDBE-43F0-94B5-D2A46C0C2C29}" destId="{0C27D3F1-DDF3-4A0C-8712-18F90B45956E}" srcOrd="0" destOrd="0" presId="urn:microsoft.com/office/officeart/2008/layout/VerticalCurvedList"/>
    <dgm:cxn modelId="{FAA3C183-0681-424F-8DBE-E887266AD11B}" type="presParOf" srcId="{0C27D3F1-DDF3-4A0C-8712-18F90B45956E}" destId="{41A75BF0-E6F0-4773-9284-EFF3267FA28F}" srcOrd="0" destOrd="0" presId="urn:microsoft.com/office/officeart/2008/layout/VerticalCurvedList"/>
    <dgm:cxn modelId="{9D2DBA68-31D2-4D0A-ACCF-08B07FBD4166}" type="presParOf" srcId="{41A75BF0-E6F0-4773-9284-EFF3267FA28F}" destId="{3D41EE15-5D0D-4D8F-8F0D-F70D32EEC074}" srcOrd="0" destOrd="0" presId="urn:microsoft.com/office/officeart/2008/layout/VerticalCurvedList"/>
    <dgm:cxn modelId="{F6467346-0DB6-44FF-AC61-1E8122AD37A1}" type="presParOf" srcId="{41A75BF0-E6F0-4773-9284-EFF3267FA28F}" destId="{95D54262-C018-4499-B1D0-3D9D19D9C4BB}" srcOrd="1" destOrd="0" presId="urn:microsoft.com/office/officeart/2008/layout/VerticalCurvedList"/>
    <dgm:cxn modelId="{82B61304-8219-429C-9725-F2041E1674A7}" type="presParOf" srcId="{41A75BF0-E6F0-4773-9284-EFF3267FA28F}" destId="{F1954721-BE2A-4B4E-905C-CBEB95C828A1}" srcOrd="2" destOrd="0" presId="urn:microsoft.com/office/officeart/2008/layout/VerticalCurvedList"/>
    <dgm:cxn modelId="{0C3F692A-6FAB-4506-A334-C9860393CF14}" type="presParOf" srcId="{41A75BF0-E6F0-4773-9284-EFF3267FA28F}" destId="{B42EE685-50B1-4665-9D1A-1085EDF9794A}" srcOrd="3" destOrd="0" presId="urn:microsoft.com/office/officeart/2008/layout/VerticalCurvedList"/>
    <dgm:cxn modelId="{32C7F744-A955-4C94-87F2-092D9CA38DE0}" type="presParOf" srcId="{0C27D3F1-DDF3-4A0C-8712-18F90B45956E}" destId="{B4A6B612-AE77-4529-85BC-0D5178568C9C}" srcOrd="1" destOrd="0" presId="urn:microsoft.com/office/officeart/2008/layout/VerticalCurvedList"/>
    <dgm:cxn modelId="{0B83D7C0-F038-418C-A7D8-035EEAD80D90}" type="presParOf" srcId="{0C27D3F1-DDF3-4A0C-8712-18F90B45956E}" destId="{5B6502FE-D38C-4557-8D66-F46E643CDE38}" srcOrd="2" destOrd="0" presId="urn:microsoft.com/office/officeart/2008/layout/VerticalCurvedList"/>
    <dgm:cxn modelId="{F7675289-BD90-486F-AB8B-6D54F2503BCB}" type="presParOf" srcId="{5B6502FE-D38C-4557-8D66-F46E643CDE38}" destId="{A7095C50-F314-4A28-BCB8-ECCCD8868C86}" srcOrd="0" destOrd="0" presId="urn:microsoft.com/office/officeart/2008/layout/VerticalCurvedList"/>
    <dgm:cxn modelId="{9CCB02B9-3F65-4F33-9442-3DEC80F44426}" type="presParOf" srcId="{0C27D3F1-DDF3-4A0C-8712-18F90B45956E}" destId="{F695DEB2-3AD9-404F-BDC0-88F9C0D533B1}" srcOrd="3" destOrd="0" presId="urn:microsoft.com/office/officeart/2008/layout/VerticalCurvedList"/>
    <dgm:cxn modelId="{6557C759-ABD1-417B-BF88-B3A3F2166EE1}" type="presParOf" srcId="{0C27D3F1-DDF3-4A0C-8712-18F90B45956E}" destId="{003E73D8-3D49-41F8-AFA3-7E1CC5BDFFF2}" srcOrd="4" destOrd="0" presId="urn:microsoft.com/office/officeart/2008/layout/VerticalCurvedList"/>
    <dgm:cxn modelId="{A8EFF328-9364-4960-9A2E-593BB0BE0C03}" type="presParOf" srcId="{003E73D8-3D49-41F8-AFA3-7E1CC5BDFFF2}" destId="{2DF059D9-1D0A-4E4D-A2C0-8A015353F704}" srcOrd="0" destOrd="0" presId="urn:microsoft.com/office/officeart/2008/layout/VerticalCurvedList"/>
    <dgm:cxn modelId="{7972FFFD-25DC-4EDA-9D07-4B8C84F7BF9E}" type="presParOf" srcId="{0C27D3F1-DDF3-4A0C-8712-18F90B45956E}" destId="{599B7637-0CDD-4012-8D4A-520BF7BA3418}" srcOrd="5" destOrd="0" presId="urn:microsoft.com/office/officeart/2008/layout/VerticalCurvedList"/>
    <dgm:cxn modelId="{29777FFF-96E0-4268-8DC2-5913D55850D2}" type="presParOf" srcId="{0C27D3F1-DDF3-4A0C-8712-18F90B45956E}" destId="{A129E49A-141B-460C-AD87-E362F031992F}" srcOrd="6" destOrd="0" presId="urn:microsoft.com/office/officeart/2008/layout/VerticalCurvedList"/>
    <dgm:cxn modelId="{94E1A4F9-55B2-4967-9FB8-BDF29FD92D12}" type="presParOf" srcId="{A129E49A-141B-460C-AD87-E362F031992F}" destId="{8759E74E-57B5-4F3B-9769-ED7CBDF0F22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54262-C018-4499-B1D0-3D9D19D9C4BB}">
      <dsp:nvSpPr>
        <dsp:cNvPr id="0" name=""/>
        <dsp:cNvSpPr/>
      </dsp:nvSpPr>
      <dsp:spPr>
        <a:xfrm>
          <a:off x="-4594335" y="-704407"/>
          <a:ext cx="5472816" cy="5472816"/>
        </a:xfrm>
        <a:prstGeom prst="blockArc">
          <a:avLst>
            <a:gd name="adj1" fmla="val 18900000"/>
            <a:gd name="adj2" fmla="val 2700000"/>
            <a:gd name="adj3" fmla="val 395"/>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A6B612-AE77-4529-85BC-0D5178568C9C}">
      <dsp:nvSpPr>
        <dsp:cNvPr id="0" name=""/>
        <dsp:cNvSpPr/>
      </dsp:nvSpPr>
      <dsp:spPr>
        <a:xfrm>
          <a:off x="564979" y="406400"/>
          <a:ext cx="5475833" cy="8128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t>Initial Goal Tree Model</a:t>
          </a:r>
        </a:p>
      </dsp:txBody>
      <dsp:txXfrm>
        <a:off x="564979" y="406400"/>
        <a:ext cx="5475833" cy="812800"/>
      </dsp:txXfrm>
    </dsp:sp>
    <dsp:sp modelId="{A7095C50-F314-4A28-BCB8-ECCCD8868C86}">
      <dsp:nvSpPr>
        <dsp:cNvPr id="0" name=""/>
        <dsp:cNvSpPr/>
      </dsp:nvSpPr>
      <dsp:spPr>
        <a:xfrm>
          <a:off x="56979" y="304800"/>
          <a:ext cx="1016000" cy="10160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95DEB2-3AD9-404F-BDC0-88F9C0D533B1}">
      <dsp:nvSpPr>
        <dsp:cNvPr id="0" name=""/>
        <dsp:cNvSpPr/>
      </dsp:nvSpPr>
      <dsp:spPr>
        <a:xfrm>
          <a:off x="860432" y="1625599"/>
          <a:ext cx="5180380" cy="8128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t>Proposed Goal Tree Model</a:t>
          </a:r>
        </a:p>
      </dsp:txBody>
      <dsp:txXfrm>
        <a:off x="860432" y="1625599"/>
        <a:ext cx="5180380" cy="812800"/>
      </dsp:txXfrm>
    </dsp:sp>
    <dsp:sp modelId="{2DF059D9-1D0A-4E4D-A2C0-8A015353F704}">
      <dsp:nvSpPr>
        <dsp:cNvPr id="0" name=""/>
        <dsp:cNvSpPr/>
      </dsp:nvSpPr>
      <dsp:spPr>
        <a:xfrm>
          <a:off x="352432" y="1523999"/>
          <a:ext cx="1016000" cy="10160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9B7637-0CDD-4012-8D4A-520BF7BA3418}">
      <dsp:nvSpPr>
        <dsp:cNvPr id="0" name=""/>
        <dsp:cNvSpPr/>
      </dsp:nvSpPr>
      <dsp:spPr>
        <a:xfrm>
          <a:off x="564979" y="2844800"/>
          <a:ext cx="5475833" cy="8128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t>Solution Goal Tree Model</a:t>
          </a:r>
        </a:p>
      </dsp:txBody>
      <dsp:txXfrm>
        <a:off x="564979" y="2844800"/>
        <a:ext cx="5475833" cy="812800"/>
      </dsp:txXfrm>
    </dsp:sp>
    <dsp:sp modelId="{8759E74E-57B5-4F3B-9769-ED7CBDF0F22D}">
      <dsp:nvSpPr>
        <dsp:cNvPr id="0" name=""/>
        <dsp:cNvSpPr/>
      </dsp:nvSpPr>
      <dsp:spPr>
        <a:xfrm>
          <a:off x="56979" y="2743200"/>
          <a:ext cx="1016000" cy="10160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0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217" y="1"/>
            <a:ext cx="3056414" cy="465084"/>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42531"/>
            <a:ext cx="3056414" cy="46508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531"/>
            <a:ext cx="3056414" cy="465083"/>
          </a:xfrm>
          <a:prstGeom prst="rect">
            <a:avLst/>
          </a:prstGeom>
        </p:spPr>
        <p:txBody>
          <a:bodyPr vert="horz" lIns="91440" tIns="45720" rIns="91440" bIns="45720" rtlCol="0" anchor="b"/>
          <a:lstStyle>
            <a:lvl1pPr algn="r">
              <a:defRPr sz="1200"/>
            </a:lvl1pPr>
          </a:lstStyle>
          <a:p>
            <a:fld id="{8113D300-ACF8-4926-9FDB-C7E53211894E}" type="slidenum">
              <a:rPr lang="en-US" smtClean="0"/>
              <a:t>‹#›</a:t>
            </a:fld>
            <a:endParaRPr lang="en-US"/>
          </a:p>
        </p:txBody>
      </p:sp>
    </p:spTree>
    <p:extLst>
      <p:ext uri="{BB962C8B-B14F-4D97-AF65-F5344CB8AC3E}">
        <p14:creationId xmlns:p14="http://schemas.microsoft.com/office/powerpoint/2010/main" val="377532369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1440" tIns="45720" rIns="91440" bIns="45720" rtlCol="0" anchor="b"/>
          <a:lstStyle>
            <a:lvl1pPr algn="r">
              <a:defRPr sz="1200"/>
            </a:lvl1pPr>
          </a:lstStyle>
          <a:p>
            <a:fld id="{73AB6149-7C77-41F8-BAE6-BA3BF8737359}" type="slidenum">
              <a:rPr lang="en-US" smtClean="0"/>
              <a:t>‹#›</a:t>
            </a:fld>
            <a:endParaRPr lang="en-US"/>
          </a:p>
        </p:txBody>
      </p:sp>
    </p:spTree>
    <p:extLst>
      <p:ext uri="{BB962C8B-B14F-4D97-AF65-F5344CB8AC3E}">
        <p14:creationId xmlns:p14="http://schemas.microsoft.com/office/powerpoint/2010/main" val="295755386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Selamat</a:t>
            </a:r>
            <a:r>
              <a:rPr lang="en-US" baseline="0"/>
              <a:t> Pagi Prof Benhard dan Pak Bayu sebagai Promotor dan Co-Promotor saya.</a:t>
            </a:r>
          </a:p>
          <a:p>
            <a:endParaRPr lang="en-US" baseline="0"/>
          </a:p>
          <a:p>
            <a:r>
              <a:rPr lang="en-US" baseline="0"/>
              <a:t>Selamat Pagi Prof Kus sebagai ketua sidang, Pak Saiful dan Bu Rajes sebagai para penguji, Prof Pudji sebagai Dekan Sekolah Pasca Sarjana.</a:t>
            </a:r>
          </a:p>
          <a:p>
            <a:endParaRPr lang="en-US" baseline="0"/>
          </a:p>
          <a:p>
            <a:r>
              <a:rPr lang="en-US" baseline="0"/>
              <a:t>Hari ini saya akan memaparkan penelitian kami yang berjudul Rekayasa Kebutuhan Berorientasi pada Tujuan Organisasi untuk Pengembangan Sistem Informasi</a:t>
            </a:r>
          </a:p>
        </p:txBody>
      </p:sp>
    </p:spTree>
    <p:extLst>
      <p:ext uri="{BB962C8B-B14F-4D97-AF65-F5344CB8AC3E}">
        <p14:creationId xmlns:p14="http://schemas.microsoft.com/office/powerpoint/2010/main" val="173147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a:solidFill>
                  <a:schemeClr val="tx1"/>
                </a:solidFill>
                <a:effectLst/>
                <a:latin typeface="+mn-lt"/>
                <a:ea typeface="+mn-ea"/>
                <a:cs typeface="+mn-cs"/>
              </a:rPr>
              <a:t>Pada studi kasus I uji coba ini dilakukan secara bertahap untuk mendapatkan dan mengevaluasi hasil akhir dari proses yang menggunakan metode OGORE. Untuk studi kasus II hanya dilakukan pada proses elisitasi karena prosesnya mempunyai perbedaan dengan studi kasus yang pertama, sedangkan proses perbaikan dan analisis, kebutuhan mempunyai proses dan menghasilkan hal yang sama dengan pelaksanaan di studi kasus pertama. </a:t>
            </a:r>
            <a:endParaRPr lang="en-US"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 </a:t>
            </a:r>
            <a:endParaRPr lang="en-US"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Hasil pemanfaatan metode OGORE dari kedua studi kasus tersebut dipakai pada proses pengembangan sistem informasi selanjutnya seperti yang dijelaskan pada Sub Bab III.7 dan secara rinci prosesnya dapat dilihat pada Lampiran I dan Lampiran J. Fungsi-fungsi sistem yang dihasilkan dari proses tersebut akan digunakan untuk mengevaluasi pencapaian KPI dari setiap tujuan (</a:t>
            </a:r>
            <a:r>
              <a:rPr lang="en-GB" sz="1200" i="1" kern="1200">
                <a:solidFill>
                  <a:schemeClr val="tx1"/>
                </a:solidFill>
                <a:effectLst/>
                <a:latin typeface="+mn-lt"/>
                <a:ea typeface="+mn-ea"/>
                <a:cs typeface="+mn-cs"/>
              </a:rPr>
              <a:t>goal</a:t>
            </a:r>
            <a:r>
              <a:rPr lang="en-GB" sz="1200" kern="1200">
                <a:solidFill>
                  <a:schemeClr val="tx1"/>
                </a:solidFill>
                <a:effectLst/>
                <a:latin typeface="+mn-lt"/>
                <a:ea typeface="+mn-ea"/>
                <a:cs typeface="+mn-cs"/>
              </a:rPr>
              <a:t>).</a:t>
            </a:r>
            <a:endParaRPr lang="en-US" sz="1200" kern="1200">
              <a:solidFill>
                <a:schemeClr val="tx1"/>
              </a:solidFill>
              <a:effectLst/>
              <a:latin typeface="+mn-lt"/>
              <a:ea typeface="+mn-ea"/>
              <a:cs typeface="+mn-cs"/>
            </a:endParaRPr>
          </a:p>
          <a:p>
            <a:endParaRPr lang="en-US"/>
          </a:p>
        </p:txBody>
      </p:sp>
    </p:spTree>
    <p:extLst>
      <p:ext uri="{BB962C8B-B14F-4D97-AF65-F5344CB8AC3E}">
        <p14:creationId xmlns:p14="http://schemas.microsoft.com/office/powerpoint/2010/main" val="44253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a:t>Initial goal tree model</a:t>
            </a:r>
            <a:r>
              <a:rPr lang="en-GB"/>
              <a:t>, yang merupakan hasil proses awal OGORE yaitu elisitasi kebutuhan. Pada tahap ini akan ada 2 goal tree model, yang pertama tanpa KPI dan sesudah diberikan KPI. Dari implementasi proses elisitasi ini akan dilihat bagaimana peran KPI untuk mengurangi kebutuhan yang berasal dari kepentingan pribadi pengguna.</a:t>
            </a:r>
            <a:endParaRPr lang="en-US"/>
          </a:p>
          <a:p>
            <a:r>
              <a:rPr lang="en-GB" b="1" i="1"/>
              <a:t>Proposed goal tree model</a:t>
            </a:r>
            <a:r>
              <a:rPr lang="en-GB"/>
              <a:t>, yang merupakan hasil dari proses perbaikan kebutuhan (</a:t>
            </a:r>
            <a:r>
              <a:rPr lang="en-GB" i="1"/>
              <a:t>requirement refinement</a:t>
            </a:r>
            <a:r>
              <a:rPr lang="en-GB"/>
              <a:t>). Pada tahap ini akan dijelaskan penggunaan metode CBR. Hasil ini bisa dibandingkan dengan initial goal tree model.</a:t>
            </a:r>
            <a:endParaRPr lang="en-US"/>
          </a:p>
          <a:p>
            <a:r>
              <a:rPr lang="en-GB" b="1" i="1"/>
              <a:t>Solution goal tree model</a:t>
            </a:r>
            <a:r>
              <a:rPr lang="en-GB"/>
              <a:t>,</a:t>
            </a:r>
            <a:r>
              <a:rPr lang="en-GB" b="1" i="1"/>
              <a:t> </a:t>
            </a:r>
            <a:r>
              <a:rPr lang="en-GB"/>
              <a:t>merupakan hasil dari proses analisis kebutuhan yang menggunakan metode AGORA yang dimodifikasi untuk memenuhi keperluan metode OGORE</a:t>
            </a:r>
            <a:endParaRPr lang="en-US"/>
          </a:p>
          <a:p>
            <a:endParaRPr lang="en-US"/>
          </a:p>
        </p:txBody>
      </p:sp>
    </p:spTree>
    <p:extLst>
      <p:ext uri="{BB962C8B-B14F-4D97-AF65-F5344CB8AC3E}">
        <p14:creationId xmlns:p14="http://schemas.microsoft.com/office/powerpoint/2010/main" val="985052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93775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Dari laporan yang akan dihasilkan dari fungsi sistem yang dijalankan, setiap KPIs dari kebutuhan yang diharapkan dapat dipenuhi oleh sistem, sehingga tujuan organisasi mempunyai sistem yang dapat memastikan 100% jumlah suku cadang yang dipesan harus berdasarkan kebutuhan yang diperlukan oleh mekanik dan sesuai dengan surat perintah kerja yang dikeluarkan.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Dari hasil pencapaian tujuan sistem tersebut, maka tercapai juga tujuan organisasi yang keempat yaitu meningkatkan kendali penggunaan </a:t>
            </a:r>
            <a:r>
              <a:rPr lang="en-US" sz="1200" kern="1200">
                <a:solidFill>
                  <a:schemeClr val="tx1"/>
                </a:solidFill>
                <a:effectLst/>
                <a:latin typeface="+mn-lt"/>
                <a:ea typeface="+mn-ea"/>
                <a:cs typeface="+mn-cs"/>
              </a:rPr>
              <a:t>suku cadang</a:t>
            </a:r>
            <a:r>
              <a:rPr lang="en-GB" sz="1200" kern="1200">
                <a:solidFill>
                  <a:schemeClr val="tx1"/>
                </a:solidFill>
                <a:effectLst/>
                <a:latin typeface="+mn-lt"/>
                <a:ea typeface="+mn-ea"/>
                <a:cs typeface="+mn-cs"/>
              </a:rPr>
              <a:t> kendaraan dan aset-aset penting lainnya agar tercipat efisiensi biaya operasional yang maksimal.</a:t>
            </a:r>
            <a:endParaRPr lang="en-US" sz="1200" kern="1200">
              <a:solidFill>
                <a:schemeClr val="tx1"/>
              </a:solidFill>
              <a:effectLst/>
              <a:latin typeface="+mn-lt"/>
              <a:ea typeface="+mn-ea"/>
              <a:cs typeface="+mn-cs"/>
            </a:endParaRPr>
          </a:p>
          <a:p>
            <a:endParaRPr lang="en-US"/>
          </a:p>
        </p:txBody>
      </p:sp>
    </p:spTree>
    <p:extLst>
      <p:ext uri="{BB962C8B-B14F-4D97-AF65-F5344CB8AC3E}">
        <p14:creationId xmlns:p14="http://schemas.microsoft.com/office/powerpoint/2010/main" val="3632679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63B4F7-56CA-4B03-A950-0E54B46AB813}"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3874D9-2E11-42EB-9AF5-EE50CFF14057}"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D559E9-AAB1-4671-BBE7-15DC832EE9BB}"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A9A489-ABE0-44DA-84BA-5511A73BCCCD}"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5784C-8345-4815-9AED-6FDC1CC56BD6}"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3426F0C-9FB0-4B57-9C33-ACE676A593CA}"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4829ED-B7C0-405D-B29A-85315AE4273D}" type="datetime1">
              <a:rPr lang="en-US" smtClean="0"/>
              <a:t>6/28/18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BB58FD-951D-4E9B-AA2C-6B30D8BD5E99}" type="datetime1">
              <a:rPr lang="en-US" smtClean="0"/>
              <a:t>6/28/18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FBF5E0B-484D-46AB-B5F5-C4A06BA8DB77}" type="datetime1">
              <a:rPr lang="en-US" smtClean="0"/>
              <a:t>6/28/18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D867EF0-2C62-4583-97CF-4C790C500017}"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9033A0-F131-4064-95C5-B0DDC610FB5F}"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6EED12C-A084-42D9-A7FD-A10E8ADCBE53}" type="datetime1">
              <a:rPr lang="en-US" smtClean="0"/>
              <a:t>6/28/18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28A589A-23A6-4390-9B8A-7C79A4ACC50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551508"/>
          </a:xfrm>
        </p:spPr>
        <p:txBody>
          <a:bodyPr>
            <a:noAutofit/>
          </a:bodyPr>
          <a:lstStyle/>
          <a:p>
            <a:r>
              <a:rPr lang="en-US" sz="2800" dirty="0"/>
              <a:t>Study Case 1 - OGORE</a:t>
            </a:r>
          </a:p>
        </p:txBody>
      </p:sp>
      <p:sp>
        <p:nvSpPr>
          <p:cNvPr id="3" name="Subtitle 2"/>
          <p:cNvSpPr>
            <a:spLocks noGrp="1"/>
          </p:cNvSpPr>
          <p:nvPr>
            <p:ph type="subTitle" idx="1"/>
          </p:nvPr>
        </p:nvSpPr>
        <p:spPr>
          <a:xfrm>
            <a:off x="2438400" y="4800600"/>
            <a:ext cx="6400800" cy="533400"/>
          </a:xfrm>
        </p:spPr>
        <p:txBody>
          <a:bodyPr>
            <a:normAutofit/>
          </a:bodyPr>
          <a:lstStyle/>
          <a:p>
            <a:pPr algn="r"/>
            <a:r>
              <a:rPr lang="en-US" sz="2400"/>
              <a:t>Dr</a:t>
            </a:r>
            <a:r>
              <a:rPr lang="en-US" sz="2400" dirty="0"/>
              <a:t>. Fransiskus Adikara, </a:t>
            </a:r>
            <a:r>
              <a:rPr lang="en-US" sz="2400" dirty="0" err="1"/>
              <a:t>S.Kom</a:t>
            </a:r>
            <a:r>
              <a:rPr lang="en-US" sz="2400" dirty="0"/>
              <a:t>, MMSI</a:t>
            </a:r>
          </a:p>
        </p:txBody>
      </p:sp>
    </p:spTree>
    <p:extLst>
      <p:ext uri="{BB962C8B-B14F-4D97-AF65-F5344CB8AC3E}">
        <p14:creationId xmlns:p14="http://schemas.microsoft.com/office/powerpoint/2010/main" val="821045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57200"/>
            <a:ext cx="8229600" cy="685800"/>
          </a:xfrm>
        </p:spPr>
        <p:txBody>
          <a:bodyPr>
            <a:noAutofit/>
          </a:bodyPr>
          <a:lstStyle/>
          <a:p>
            <a:r>
              <a:rPr lang="en-US" sz="3600"/>
              <a:t>Evaluasi Penggunaan Hasil Dari OGORE Studi Kasus I</a:t>
            </a:r>
          </a:p>
        </p:txBody>
      </p:sp>
      <p:sp>
        <p:nvSpPr>
          <p:cNvPr id="4" name="Slide Number Placeholder 3"/>
          <p:cNvSpPr>
            <a:spLocks noGrp="1"/>
          </p:cNvSpPr>
          <p:nvPr>
            <p:ph type="sldNum" sz="quarter" idx="12"/>
          </p:nvPr>
        </p:nvSpPr>
        <p:spPr/>
        <p:txBody>
          <a:bodyPr/>
          <a:lstStyle/>
          <a:p>
            <a:fld id="{CEBA4E43-F540-482F-8F84-699E1D7CCC3D}" type="slidenum">
              <a:rPr lang="en-US" smtClean="0"/>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180425834"/>
              </p:ext>
            </p:extLst>
          </p:nvPr>
        </p:nvGraphicFramePr>
        <p:xfrm>
          <a:off x="228600" y="1447800"/>
          <a:ext cx="8534399" cy="5269992"/>
        </p:xfrm>
        <a:graphic>
          <a:graphicData uri="http://schemas.openxmlformats.org/drawingml/2006/table">
            <a:tbl>
              <a:tblPr firstRow="1" firstCol="1" bandRow="1">
                <a:tableStyleId>{5C22544A-7EE6-4342-B048-85BDC9FD1C3A}</a:tableStyleId>
              </a:tblPr>
              <a:tblGrid>
                <a:gridCol w="423931">
                  <a:extLst>
                    <a:ext uri="{9D8B030D-6E8A-4147-A177-3AD203B41FA5}">
                      <a16:colId xmlns:a16="http://schemas.microsoft.com/office/drawing/2014/main" val="20000"/>
                    </a:ext>
                  </a:extLst>
                </a:gridCol>
                <a:gridCol w="2352319">
                  <a:extLst>
                    <a:ext uri="{9D8B030D-6E8A-4147-A177-3AD203B41FA5}">
                      <a16:colId xmlns:a16="http://schemas.microsoft.com/office/drawing/2014/main" val="20001"/>
                    </a:ext>
                  </a:extLst>
                </a:gridCol>
                <a:gridCol w="4714140">
                  <a:extLst>
                    <a:ext uri="{9D8B030D-6E8A-4147-A177-3AD203B41FA5}">
                      <a16:colId xmlns:a16="http://schemas.microsoft.com/office/drawing/2014/main" val="20002"/>
                    </a:ext>
                  </a:extLst>
                </a:gridCol>
                <a:gridCol w="1044009">
                  <a:extLst>
                    <a:ext uri="{9D8B030D-6E8A-4147-A177-3AD203B41FA5}">
                      <a16:colId xmlns:a16="http://schemas.microsoft.com/office/drawing/2014/main" val="20003"/>
                    </a:ext>
                  </a:extLst>
                </a:gridCol>
              </a:tblGrid>
              <a:tr h="167682">
                <a:tc>
                  <a:txBody>
                    <a:bodyPr/>
                    <a:lstStyle/>
                    <a:p>
                      <a:pPr algn="ctr">
                        <a:spcAft>
                          <a:spcPts val="0"/>
                        </a:spcAft>
                      </a:pPr>
                      <a:r>
                        <a:rPr lang="en-GB" sz="1800">
                          <a:effectLst/>
                        </a:rPr>
                        <a:t>No.</a:t>
                      </a:r>
                      <a:endParaRPr lang="en-US" sz="2000">
                        <a:effectLst/>
                        <a:latin typeface="Times New Roman" panose="02020603050405020304" pitchFamily="18" charset="0"/>
                        <a:ea typeface="Times New Roman" panose="02020603050405020304" pitchFamily="18" charset="0"/>
                      </a:endParaRPr>
                    </a:p>
                  </a:txBody>
                  <a:tcPr marL="31692" marR="31692" marT="0" marB="0"/>
                </a:tc>
                <a:tc>
                  <a:txBody>
                    <a:bodyPr/>
                    <a:lstStyle/>
                    <a:p>
                      <a:pPr algn="ctr">
                        <a:spcAft>
                          <a:spcPts val="0"/>
                        </a:spcAft>
                      </a:pPr>
                      <a:r>
                        <a:rPr lang="en-GB" sz="1800">
                          <a:effectLst/>
                        </a:rPr>
                        <a:t>Kebutuhan (Requirement)</a:t>
                      </a:r>
                      <a:endParaRPr lang="en-US" sz="2000">
                        <a:effectLst/>
                        <a:latin typeface="Times New Roman" panose="02020603050405020304" pitchFamily="18" charset="0"/>
                        <a:ea typeface="Times New Roman" panose="02020603050405020304" pitchFamily="18" charset="0"/>
                      </a:endParaRPr>
                    </a:p>
                  </a:txBody>
                  <a:tcPr marL="31692" marR="31692" marT="0" marB="0"/>
                </a:tc>
                <a:tc>
                  <a:txBody>
                    <a:bodyPr/>
                    <a:lstStyle/>
                    <a:p>
                      <a:pPr algn="ctr">
                        <a:spcAft>
                          <a:spcPts val="0"/>
                        </a:spcAft>
                      </a:pPr>
                      <a:r>
                        <a:rPr lang="en-GB" sz="1800">
                          <a:effectLst/>
                        </a:rPr>
                        <a:t>KPIs</a:t>
                      </a:r>
                      <a:endParaRPr lang="en-US" sz="2000">
                        <a:effectLst/>
                        <a:latin typeface="Times New Roman" panose="02020603050405020304" pitchFamily="18" charset="0"/>
                        <a:ea typeface="Times New Roman" panose="02020603050405020304" pitchFamily="18" charset="0"/>
                      </a:endParaRPr>
                    </a:p>
                  </a:txBody>
                  <a:tcPr marL="31692" marR="31692" marT="0" marB="0"/>
                </a:tc>
                <a:tc>
                  <a:txBody>
                    <a:bodyPr/>
                    <a:lstStyle/>
                    <a:p>
                      <a:pPr algn="ctr">
                        <a:spcAft>
                          <a:spcPts val="0"/>
                        </a:spcAft>
                      </a:pPr>
                      <a:r>
                        <a:rPr lang="en-GB" sz="1800">
                          <a:effectLst/>
                        </a:rPr>
                        <a:t>Tercapai</a:t>
                      </a:r>
                      <a:endParaRPr lang="en-US" sz="20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0"/>
                  </a:ext>
                </a:extLst>
              </a:tr>
              <a:tr h="503046">
                <a:tc rowSpan="2">
                  <a:txBody>
                    <a:bodyPr/>
                    <a:lstStyle/>
                    <a:p>
                      <a:pPr>
                        <a:spcAft>
                          <a:spcPts val="0"/>
                        </a:spcAft>
                      </a:pPr>
                      <a:r>
                        <a:rPr lang="en-GB" sz="1800">
                          <a:effectLst/>
                        </a:rPr>
                        <a:t>1.</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rowSpan="2">
                  <a:txBody>
                    <a:bodyPr/>
                    <a:lstStyle/>
                    <a:p>
                      <a:pPr>
                        <a:spcAft>
                          <a:spcPts val="0"/>
                        </a:spcAft>
                      </a:pPr>
                      <a:r>
                        <a:rPr lang="en-GB" sz="1800">
                          <a:effectLst/>
                        </a:rPr>
                        <a:t>Mengontrol penggunaan suku cadang untuk perbaikan</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a:txBody>
                    <a:bodyPr/>
                    <a:lstStyle/>
                    <a:p>
                      <a:pPr marL="342900" lvl="0" indent="-342900">
                        <a:lnSpc>
                          <a:spcPct val="115000"/>
                        </a:lnSpc>
                        <a:spcAft>
                          <a:spcPts val="0"/>
                        </a:spcAft>
                        <a:buFont typeface="Symbol" panose="05050102010706020507" pitchFamily="18" charset="2"/>
                        <a:buChar char=""/>
                      </a:pPr>
                      <a:r>
                        <a:rPr lang="en-US" sz="1800">
                          <a:effectLst/>
                        </a:rPr>
                        <a:t>Penggunaan suku cadang 100% sesuai dengan permintaan dan analisis perbaikan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endParaRPr>
                    </a:p>
                    <a:p>
                      <a:pPr>
                        <a:spcAft>
                          <a:spcPts val="0"/>
                        </a:spcAft>
                      </a:pPr>
                      <a:r>
                        <a:rPr lang="en-GB" sz="1600">
                          <a:effectLst/>
                        </a:rPr>
                        <a:t> </a:t>
                      </a:r>
                      <a:endParaRPr lang="en-US" sz="1800">
                        <a:effectLst/>
                      </a:endParaRPr>
                    </a:p>
                    <a:p>
                      <a:pPr>
                        <a:spcAft>
                          <a:spcPts val="0"/>
                        </a:spcAft>
                        <a:tabLst>
                          <a:tab pos="436880" algn="l"/>
                        </a:tabLst>
                      </a:pPr>
                      <a:r>
                        <a:rPr lang="en-GB" sz="1600">
                          <a:effectLst/>
                        </a:rPr>
                        <a:t>	</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1"/>
                  </a:ext>
                </a:extLst>
              </a:tr>
              <a:tr h="192834">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en-US" sz="1800">
                          <a:effectLst/>
                        </a:rPr>
                        <a:t>Analisis suku cadang di inventori secara Real time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2"/>
                  </a:ext>
                </a:extLst>
              </a:tr>
              <a:tr h="192834">
                <a:tc rowSpan="2">
                  <a:txBody>
                    <a:bodyPr/>
                    <a:lstStyle/>
                    <a:p>
                      <a:pPr>
                        <a:spcAft>
                          <a:spcPts val="0"/>
                        </a:spcAft>
                      </a:pPr>
                      <a:r>
                        <a:rPr lang="en-GB" sz="1800">
                          <a:effectLst/>
                        </a:rPr>
                        <a:t>2.</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rowSpan="2">
                  <a:txBody>
                    <a:bodyPr/>
                    <a:lstStyle/>
                    <a:p>
                      <a:pPr>
                        <a:spcAft>
                          <a:spcPts val="0"/>
                        </a:spcAft>
                      </a:pPr>
                      <a:r>
                        <a:rPr lang="en-GB" sz="1800">
                          <a:effectLst/>
                        </a:rPr>
                        <a:t>Mengontrol perbaikan urutan kerja dan penyelesaiannya</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a:txBody>
                    <a:bodyPr/>
                    <a:lstStyle/>
                    <a:p>
                      <a:pPr marL="342900" lvl="0" indent="-342900">
                        <a:lnSpc>
                          <a:spcPct val="115000"/>
                        </a:lnSpc>
                        <a:spcAft>
                          <a:spcPts val="0"/>
                        </a:spcAft>
                        <a:buFont typeface="Symbol" panose="05050102010706020507" pitchFamily="18" charset="2"/>
                        <a:buChar char=""/>
                      </a:pPr>
                      <a:r>
                        <a:rPr lang="en-US" sz="1800">
                          <a:effectLst/>
                        </a:rPr>
                        <a:t>Penggunaan suku cadang 100% sesuai dengan SPK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3"/>
                  </a:ext>
                </a:extLst>
              </a:tr>
              <a:tr h="385669">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en-US" sz="1800">
                          <a:effectLst/>
                        </a:rPr>
                        <a:t>Penyelesaian SPK 100% sesuai dengan analisis kendaraan yang di perbaiki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4"/>
                  </a:ext>
                </a:extLst>
              </a:tr>
              <a:tr h="267334">
                <a:tc rowSpan="3">
                  <a:txBody>
                    <a:bodyPr/>
                    <a:lstStyle/>
                    <a:p>
                      <a:pPr>
                        <a:spcAft>
                          <a:spcPts val="0"/>
                        </a:spcAft>
                      </a:pPr>
                      <a:r>
                        <a:rPr lang="en-GB" sz="1800">
                          <a:effectLst/>
                        </a:rPr>
                        <a:t>3.</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rowSpan="3">
                  <a:txBody>
                    <a:bodyPr/>
                    <a:lstStyle/>
                    <a:p>
                      <a:pPr>
                        <a:spcAft>
                          <a:spcPts val="0"/>
                        </a:spcAft>
                      </a:pPr>
                      <a:r>
                        <a:rPr lang="en-GB" sz="1800">
                          <a:effectLst/>
                        </a:rPr>
                        <a:t>Mengontrol akurasi jumlah dari permintaan pembelian (barang yang diorder dan barang yang diterima)</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a:txBody>
                    <a:bodyPr/>
                    <a:lstStyle/>
                    <a:p>
                      <a:pPr marL="342900" lvl="0" indent="-342900">
                        <a:lnSpc>
                          <a:spcPct val="115000"/>
                        </a:lnSpc>
                        <a:spcAft>
                          <a:spcPts val="0"/>
                        </a:spcAft>
                        <a:buFont typeface="Symbol" panose="05050102010706020507" pitchFamily="18" charset="2"/>
                        <a:buChar char=""/>
                      </a:pPr>
                      <a:r>
                        <a:rPr lang="en-US" sz="1800">
                          <a:effectLst/>
                        </a:rPr>
                        <a:t>Pembelian 100% berdasarkan permintaan dan SPK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5"/>
                  </a:ext>
                </a:extLst>
              </a:tr>
              <a:tr h="385669">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en-US" sz="1800">
                          <a:effectLst/>
                        </a:rPr>
                        <a:t>Jumlah suku cadang di innventori 100% sesuai dengan penggunaan dan jumlah kalkulasi pembelian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6"/>
                  </a:ext>
                </a:extLst>
              </a:tr>
              <a:tr h="385669">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en-US" sz="1800">
                          <a:effectLst/>
                        </a:rPr>
                        <a:t>Mengeluarkan jumlah histori suku cadang di inventori secara Real time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67182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28A589A-23A6-4390-9B8A-7C79A4ACC508}" type="slidenum">
              <a:rPr lang="en-US" smtClean="0"/>
              <a:t>11</a:t>
            </a:fld>
            <a:endParaRPr lang="en-US"/>
          </a:p>
        </p:txBody>
      </p:sp>
      <p:sp>
        <p:nvSpPr>
          <p:cNvPr id="5" name="Title 1"/>
          <p:cNvSpPr>
            <a:spLocks noGrp="1"/>
          </p:cNvSpPr>
          <p:nvPr>
            <p:ph type="title"/>
          </p:nvPr>
        </p:nvSpPr>
        <p:spPr>
          <a:xfrm>
            <a:off x="457201" y="609600"/>
            <a:ext cx="8229600" cy="685800"/>
          </a:xfrm>
        </p:spPr>
        <p:txBody>
          <a:bodyPr>
            <a:noAutofit/>
          </a:bodyPr>
          <a:lstStyle/>
          <a:p>
            <a:r>
              <a:rPr lang="en-US" sz="3200"/>
              <a:t>Evaluasi Penggunaan Hasil Dari OGORE Studi Kasus I (lanjutan)</a:t>
            </a:r>
          </a:p>
        </p:txBody>
      </p:sp>
      <p:graphicFrame>
        <p:nvGraphicFramePr>
          <p:cNvPr id="6" name="Table 5"/>
          <p:cNvGraphicFramePr>
            <a:graphicFrameLocks noGrp="1"/>
          </p:cNvGraphicFramePr>
          <p:nvPr>
            <p:extLst>
              <p:ext uri="{D42A27DB-BD31-4B8C-83A1-F6EECF244321}">
                <p14:modId xmlns:p14="http://schemas.microsoft.com/office/powerpoint/2010/main" val="3683807773"/>
              </p:ext>
            </p:extLst>
          </p:nvPr>
        </p:nvGraphicFramePr>
        <p:xfrm>
          <a:off x="304800" y="2362200"/>
          <a:ext cx="8534399" cy="3610610"/>
        </p:xfrm>
        <a:graphic>
          <a:graphicData uri="http://schemas.openxmlformats.org/drawingml/2006/table">
            <a:tbl>
              <a:tblPr firstRow="1" firstCol="1" bandRow="1">
                <a:tableStyleId>{5C22544A-7EE6-4342-B048-85BDC9FD1C3A}</a:tableStyleId>
              </a:tblPr>
              <a:tblGrid>
                <a:gridCol w="423931">
                  <a:extLst>
                    <a:ext uri="{9D8B030D-6E8A-4147-A177-3AD203B41FA5}">
                      <a16:colId xmlns:a16="http://schemas.microsoft.com/office/drawing/2014/main" val="20000"/>
                    </a:ext>
                  </a:extLst>
                </a:gridCol>
                <a:gridCol w="2352319">
                  <a:extLst>
                    <a:ext uri="{9D8B030D-6E8A-4147-A177-3AD203B41FA5}">
                      <a16:colId xmlns:a16="http://schemas.microsoft.com/office/drawing/2014/main" val="20001"/>
                    </a:ext>
                  </a:extLst>
                </a:gridCol>
                <a:gridCol w="4714140">
                  <a:extLst>
                    <a:ext uri="{9D8B030D-6E8A-4147-A177-3AD203B41FA5}">
                      <a16:colId xmlns:a16="http://schemas.microsoft.com/office/drawing/2014/main" val="20002"/>
                    </a:ext>
                  </a:extLst>
                </a:gridCol>
                <a:gridCol w="1044009">
                  <a:extLst>
                    <a:ext uri="{9D8B030D-6E8A-4147-A177-3AD203B41FA5}">
                      <a16:colId xmlns:a16="http://schemas.microsoft.com/office/drawing/2014/main" val="20003"/>
                    </a:ext>
                  </a:extLst>
                </a:gridCol>
              </a:tblGrid>
              <a:tr h="167682">
                <a:tc>
                  <a:txBody>
                    <a:bodyPr/>
                    <a:lstStyle/>
                    <a:p>
                      <a:pPr algn="ctr">
                        <a:spcAft>
                          <a:spcPts val="0"/>
                        </a:spcAft>
                      </a:pPr>
                      <a:r>
                        <a:rPr lang="en-GB" sz="1800">
                          <a:effectLst/>
                        </a:rPr>
                        <a:t>No.</a:t>
                      </a:r>
                      <a:endParaRPr lang="en-US" sz="2000">
                        <a:effectLst/>
                        <a:latin typeface="Times New Roman" panose="02020603050405020304" pitchFamily="18" charset="0"/>
                        <a:ea typeface="Times New Roman" panose="02020603050405020304" pitchFamily="18" charset="0"/>
                      </a:endParaRPr>
                    </a:p>
                  </a:txBody>
                  <a:tcPr marL="31692" marR="31692" marT="0" marB="0"/>
                </a:tc>
                <a:tc>
                  <a:txBody>
                    <a:bodyPr/>
                    <a:lstStyle/>
                    <a:p>
                      <a:pPr algn="ctr">
                        <a:spcAft>
                          <a:spcPts val="0"/>
                        </a:spcAft>
                      </a:pPr>
                      <a:r>
                        <a:rPr lang="en-GB" sz="1800">
                          <a:effectLst/>
                        </a:rPr>
                        <a:t>Kebutuhan (Requirement)</a:t>
                      </a:r>
                      <a:endParaRPr lang="en-US" sz="2000">
                        <a:effectLst/>
                        <a:latin typeface="Times New Roman" panose="02020603050405020304" pitchFamily="18" charset="0"/>
                        <a:ea typeface="Times New Roman" panose="02020603050405020304" pitchFamily="18" charset="0"/>
                      </a:endParaRPr>
                    </a:p>
                  </a:txBody>
                  <a:tcPr marL="31692" marR="31692" marT="0" marB="0"/>
                </a:tc>
                <a:tc>
                  <a:txBody>
                    <a:bodyPr/>
                    <a:lstStyle/>
                    <a:p>
                      <a:pPr algn="ctr">
                        <a:spcAft>
                          <a:spcPts val="0"/>
                        </a:spcAft>
                      </a:pPr>
                      <a:r>
                        <a:rPr lang="en-GB" sz="1800">
                          <a:effectLst/>
                        </a:rPr>
                        <a:t>KPIs</a:t>
                      </a:r>
                      <a:endParaRPr lang="en-US" sz="2000">
                        <a:effectLst/>
                        <a:latin typeface="Times New Roman" panose="02020603050405020304" pitchFamily="18" charset="0"/>
                        <a:ea typeface="Times New Roman" panose="02020603050405020304" pitchFamily="18" charset="0"/>
                      </a:endParaRPr>
                    </a:p>
                  </a:txBody>
                  <a:tcPr marL="31692" marR="31692" marT="0" marB="0"/>
                </a:tc>
                <a:tc>
                  <a:txBody>
                    <a:bodyPr/>
                    <a:lstStyle/>
                    <a:p>
                      <a:pPr algn="ctr">
                        <a:spcAft>
                          <a:spcPts val="0"/>
                        </a:spcAft>
                      </a:pPr>
                      <a:r>
                        <a:rPr lang="en-GB" sz="1800">
                          <a:effectLst/>
                        </a:rPr>
                        <a:t>Tercapai</a:t>
                      </a:r>
                      <a:endParaRPr lang="en-US" sz="20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0"/>
                  </a:ext>
                </a:extLst>
              </a:tr>
              <a:tr h="267334">
                <a:tc rowSpan="3">
                  <a:txBody>
                    <a:bodyPr/>
                    <a:lstStyle/>
                    <a:p>
                      <a:pPr>
                        <a:spcAft>
                          <a:spcPts val="0"/>
                        </a:spcAft>
                      </a:pPr>
                      <a:r>
                        <a:rPr lang="en-GB" sz="1800">
                          <a:effectLst/>
                        </a:rPr>
                        <a:t>4.</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rowSpan="3">
                  <a:txBody>
                    <a:bodyPr/>
                    <a:lstStyle/>
                    <a:p>
                      <a:pPr>
                        <a:spcAft>
                          <a:spcPts val="0"/>
                        </a:spcAft>
                      </a:pPr>
                      <a:r>
                        <a:rPr lang="en-GB" sz="1800">
                          <a:effectLst/>
                        </a:rPr>
                        <a:t>Mengontrol permintaan suku cadang, penggunaan dan pengembalian</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a:txBody>
                    <a:bodyPr/>
                    <a:lstStyle/>
                    <a:p>
                      <a:pPr marL="342900" lvl="0" indent="-342900">
                        <a:lnSpc>
                          <a:spcPct val="115000"/>
                        </a:lnSpc>
                        <a:spcAft>
                          <a:spcPts val="0"/>
                        </a:spcAft>
                        <a:buFont typeface="Symbol" panose="05050102010706020507" pitchFamily="18" charset="2"/>
                        <a:buChar char=""/>
                      </a:pPr>
                      <a:r>
                        <a:rPr lang="en-US" sz="1800">
                          <a:effectLst/>
                        </a:rPr>
                        <a:t>Penggunaan suku cadang 100% sesuai dengan permintaan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1"/>
                  </a:ext>
                </a:extLst>
              </a:tr>
              <a:tr h="385669">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en-US" sz="1800">
                          <a:effectLst/>
                        </a:rPr>
                        <a:t>Jumlah suku cadang di inventori 100% sesuai dengan penggunaan dan pengembalian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2"/>
                  </a:ext>
                </a:extLst>
              </a:tr>
              <a:tr h="267334">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en-US" sz="1800">
                          <a:effectLst/>
                        </a:rPr>
                        <a:t>Mengeluarkan histori penggunaan suku cadang secara Real time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3"/>
                  </a:ext>
                </a:extLst>
              </a:tr>
              <a:tr h="385669">
                <a:tc rowSpan="2">
                  <a:txBody>
                    <a:bodyPr/>
                    <a:lstStyle/>
                    <a:p>
                      <a:pPr>
                        <a:spcAft>
                          <a:spcPts val="0"/>
                        </a:spcAft>
                      </a:pPr>
                      <a:r>
                        <a:rPr lang="en-GB" sz="1800">
                          <a:effectLst/>
                        </a:rPr>
                        <a:t>5.</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rowSpan="2">
                  <a:txBody>
                    <a:bodyPr/>
                    <a:lstStyle/>
                    <a:p>
                      <a:pPr>
                        <a:spcAft>
                          <a:spcPts val="0"/>
                        </a:spcAft>
                      </a:pPr>
                      <a:r>
                        <a:rPr lang="en-GB" sz="1800">
                          <a:effectLst/>
                        </a:rPr>
                        <a:t>Mengelola jumlah suku cadang di inventori </a:t>
                      </a:r>
                      <a:endParaRPr lang="en-US" sz="2000">
                        <a:effectLst/>
                        <a:latin typeface="Times New Roman" panose="02020603050405020304" pitchFamily="18" charset="0"/>
                        <a:ea typeface="Times New Roman" panose="02020603050405020304" pitchFamily="18" charset="0"/>
                      </a:endParaRPr>
                    </a:p>
                  </a:txBody>
                  <a:tcPr marL="31692" marR="31692" marT="0" marB="0" anchor="ctr"/>
                </a:tc>
                <a:tc>
                  <a:txBody>
                    <a:bodyPr/>
                    <a:lstStyle/>
                    <a:p>
                      <a:pPr marL="342900" lvl="0" indent="-342900">
                        <a:lnSpc>
                          <a:spcPct val="115000"/>
                        </a:lnSpc>
                        <a:spcAft>
                          <a:spcPts val="0"/>
                        </a:spcAft>
                        <a:buFont typeface="Symbol" panose="05050102010706020507" pitchFamily="18" charset="2"/>
                        <a:buChar char=""/>
                      </a:pPr>
                      <a:r>
                        <a:rPr lang="en-US" sz="1800">
                          <a:effectLst/>
                        </a:rPr>
                        <a:t>Jumlah suku cadang di inventor 100% sama dengan jumlah stok opname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4"/>
                  </a:ext>
                </a:extLst>
              </a:tr>
              <a:tr h="267334">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en-US" sz="1800">
                          <a:effectLst/>
                        </a:rPr>
                        <a:t>Mengeluarkan jumlah inventori suku cadang secara real-time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1692" marR="31692" marT="0" marB="0"/>
                </a:tc>
                <a:tc>
                  <a:txBody>
                    <a:bodyPr/>
                    <a:lstStyle/>
                    <a:p>
                      <a:pPr algn="ctr">
                        <a:spcAft>
                          <a:spcPts val="0"/>
                        </a:spcAft>
                      </a:pPr>
                      <a:r>
                        <a:rPr lang="en-GB" sz="16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31692" marR="31692"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76143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6132"/>
          </a:xfrm>
        </p:spPr>
        <p:txBody>
          <a:bodyPr>
            <a:normAutofit fontScale="90000"/>
          </a:bodyPr>
          <a:lstStyle/>
          <a:p>
            <a:r>
              <a:rPr lang="en-US" sz="3200"/>
              <a:t>Diagram Alir dari Metode OGORE</a:t>
            </a:r>
          </a:p>
        </p:txBody>
      </p:sp>
      <p:sp>
        <p:nvSpPr>
          <p:cNvPr id="3" name="Slide Number Placeholder 2"/>
          <p:cNvSpPr>
            <a:spLocks noGrp="1"/>
          </p:cNvSpPr>
          <p:nvPr>
            <p:ph type="sldNum" sz="quarter" idx="12"/>
          </p:nvPr>
        </p:nvSpPr>
        <p:spPr/>
        <p:txBody>
          <a:bodyPr/>
          <a:lstStyle/>
          <a:p>
            <a:fld id="{CEBA4E43-F540-482F-8F84-699E1D7CCC3D}" type="slidenum">
              <a:rPr lang="en-US" smtClean="0"/>
              <a:t>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562608390"/>
              </p:ext>
            </p:extLst>
          </p:nvPr>
        </p:nvGraphicFramePr>
        <p:xfrm>
          <a:off x="685800" y="794460"/>
          <a:ext cx="8001000" cy="6037717"/>
        </p:xfrm>
        <a:graphic>
          <a:graphicData uri="http://schemas.openxmlformats.org/presentationml/2006/ole">
            <mc:AlternateContent xmlns:mc="http://schemas.openxmlformats.org/markup-compatibility/2006">
              <mc:Choice xmlns:v="urn:schemas-microsoft-com:vml" Requires="v">
                <p:oleObj spid="_x0000_s8333" name="Visio" r:id="rId3" imgW="5781730" imgH="4828978" progId="Visio.Drawing.11">
                  <p:embed/>
                </p:oleObj>
              </mc:Choice>
              <mc:Fallback>
                <p:oleObj name="Visio" r:id="rId3" imgW="5781730" imgH="4828978"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94460"/>
                        <a:ext cx="8001000" cy="6037717"/>
                      </a:xfrm>
                      <a:prstGeom prst="rect">
                        <a:avLst/>
                      </a:prstGeom>
                      <a:noFill/>
                      <a:extLst/>
                    </p:spPr>
                  </p:pic>
                </p:oleObj>
              </mc:Fallback>
            </mc:AlternateContent>
          </a:graphicData>
        </a:graphic>
      </p:graphicFrame>
    </p:spTree>
    <p:extLst>
      <p:ext uri="{BB962C8B-B14F-4D97-AF65-F5344CB8AC3E}">
        <p14:creationId xmlns:p14="http://schemas.microsoft.com/office/powerpoint/2010/main" val="1649617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a:t>U</a:t>
            </a:r>
            <a:r>
              <a:rPr lang="id-ID" sz="2800"/>
              <a:t>ntuk menerapkan setiap aktivitas dari proses rekayasa kebutuhan sampai mendapatkan hasil akhirnya</a:t>
            </a:r>
            <a:endParaRPr lang="en-US" sz="2800"/>
          </a:p>
          <a:p>
            <a:pPr lvl="0"/>
            <a:r>
              <a:rPr lang="en-US" sz="2800"/>
              <a:t>U</a:t>
            </a:r>
            <a:r>
              <a:rPr lang="id-ID" sz="2800"/>
              <a:t>ntuk melihat pencapaian KPI oleh fungsi-fungsi sistem yang dihasilkan </a:t>
            </a:r>
            <a:r>
              <a:rPr lang="en-US" sz="2800"/>
              <a:t>dari </a:t>
            </a:r>
            <a:r>
              <a:rPr lang="id-ID" sz="2800"/>
              <a:t>tahapan pengembangan sistem informasi</a:t>
            </a:r>
            <a:r>
              <a:rPr lang="en-US" sz="2800"/>
              <a:t>, yang menggunakan hasil dari metode OGORE</a:t>
            </a:r>
            <a:r>
              <a:rPr lang="id-ID" sz="2800"/>
              <a:t>. </a:t>
            </a:r>
            <a:endParaRPr lang="en-US" sz="2800"/>
          </a:p>
          <a:p>
            <a:endParaRPr lang="en-US" sz="2800"/>
          </a:p>
        </p:txBody>
      </p:sp>
      <p:sp>
        <p:nvSpPr>
          <p:cNvPr id="3" name="Slide Number Placeholder 2"/>
          <p:cNvSpPr>
            <a:spLocks noGrp="1"/>
          </p:cNvSpPr>
          <p:nvPr>
            <p:ph type="sldNum" sz="quarter" idx="12"/>
          </p:nvPr>
        </p:nvSpPr>
        <p:spPr/>
        <p:txBody>
          <a:bodyPr/>
          <a:lstStyle/>
          <a:p>
            <a:fld id="{C28A589A-23A6-4390-9B8A-7C79A4ACC508}" type="slidenum">
              <a:rPr lang="en-US" smtClean="0"/>
              <a:t>3</a:t>
            </a:fld>
            <a:endParaRPr lang="en-US"/>
          </a:p>
        </p:txBody>
      </p:sp>
      <p:sp>
        <p:nvSpPr>
          <p:cNvPr id="4" name="Title 3"/>
          <p:cNvSpPr>
            <a:spLocks noGrp="1"/>
          </p:cNvSpPr>
          <p:nvPr>
            <p:ph type="title"/>
          </p:nvPr>
        </p:nvSpPr>
        <p:spPr/>
        <p:txBody>
          <a:bodyPr>
            <a:normAutofit fontScale="90000"/>
          </a:bodyPr>
          <a:lstStyle/>
          <a:p>
            <a:r>
              <a:rPr lang="en-US"/>
              <a:t>Tujuan Uji Coba metode OGORE pada Studi Kasus</a:t>
            </a:r>
          </a:p>
        </p:txBody>
      </p:sp>
    </p:spTree>
    <p:extLst>
      <p:ext uri="{BB962C8B-B14F-4D97-AF65-F5344CB8AC3E}">
        <p14:creationId xmlns:p14="http://schemas.microsoft.com/office/powerpoint/2010/main" val="205349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Hasil dari Studi Kasus 1</a:t>
            </a:r>
            <a:endParaRPr lang="en-US"/>
          </a:p>
        </p:txBody>
      </p:sp>
      <p:sp>
        <p:nvSpPr>
          <p:cNvPr id="4" name="Slide Number Placeholder 3"/>
          <p:cNvSpPr>
            <a:spLocks noGrp="1"/>
          </p:cNvSpPr>
          <p:nvPr>
            <p:ph type="sldNum" sz="quarter" idx="12"/>
          </p:nvPr>
        </p:nvSpPr>
        <p:spPr/>
        <p:txBody>
          <a:bodyPr/>
          <a:lstStyle/>
          <a:p>
            <a:fld id="{CEBA4E43-F540-482F-8F84-699E1D7CCC3D}" type="slidenum">
              <a:rPr lang="en-US" smtClean="0"/>
              <a:t>4</a:t>
            </a:fld>
            <a:endParaRPr lang="en-US"/>
          </a:p>
        </p:txBody>
      </p:sp>
      <p:graphicFrame>
        <p:nvGraphicFramePr>
          <p:cNvPr id="5" name="Diagram 4"/>
          <p:cNvGraphicFramePr/>
          <p:nvPr>
            <p:extLst>
              <p:ext uri="{D42A27DB-BD31-4B8C-83A1-F6EECF244321}">
                <p14:modId xmlns:p14="http://schemas.microsoft.com/office/powerpoint/2010/main" val="386980955"/>
              </p:ext>
            </p:extLst>
          </p:nvPr>
        </p:nvGraphicFramePr>
        <p:xfrm>
          <a:off x="1600200" y="2057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5982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4079010" y="6492875"/>
            <a:ext cx="1161826" cy="365125"/>
          </a:xfrm>
        </p:spPr>
        <p:txBody>
          <a:bodyPr/>
          <a:lstStyle/>
          <a:p>
            <a:fld id="{C28A589A-23A6-4390-9B8A-7C79A4ACC508}" type="slidenum">
              <a:rPr lang="en-US" smtClean="0"/>
              <a:t>5</a:t>
            </a:fld>
            <a:endParaRPr lang="en-US"/>
          </a:p>
        </p:txBody>
      </p:sp>
      <p:sp>
        <p:nvSpPr>
          <p:cNvPr id="4" name="Title 3"/>
          <p:cNvSpPr>
            <a:spLocks noGrp="1"/>
          </p:cNvSpPr>
          <p:nvPr>
            <p:ph type="title"/>
          </p:nvPr>
        </p:nvSpPr>
        <p:spPr>
          <a:xfrm>
            <a:off x="4876800" y="338328"/>
            <a:ext cx="3810000" cy="1719072"/>
          </a:xfrm>
        </p:spPr>
        <p:txBody>
          <a:bodyPr>
            <a:normAutofit/>
          </a:bodyPr>
          <a:lstStyle/>
          <a:p>
            <a:r>
              <a:rPr lang="en-US"/>
              <a:t>Initial Goal Tree Model</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57200"/>
            <a:ext cx="4648200" cy="61309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954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81600" y="244670"/>
            <a:ext cx="3723833" cy="4022530"/>
          </a:xfrm>
        </p:spPr>
        <p:txBody>
          <a:bodyPr>
            <a:normAutofit fontScale="90000"/>
          </a:bodyPr>
          <a:lstStyle/>
          <a:p>
            <a:r>
              <a:rPr lang="en-GB"/>
              <a:t>Goal Model Tree Elicitation Phase    </a:t>
            </a:r>
            <a:r>
              <a:rPr lang="en-GB">
                <a:solidFill>
                  <a:schemeClr val="tx1"/>
                </a:solidFill>
              </a:rPr>
              <a:t>(Initial Goal Tree Model for Refinement and Analysis) </a:t>
            </a:r>
            <a:endParaRPr lang="en-US">
              <a:solidFill>
                <a:schemeClr val="tx1"/>
              </a:solidFill>
            </a:endParaRPr>
          </a:p>
        </p:txBody>
      </p:sp>
      <p:sp>
        <p:nvSpPr>
          <p:cNvPr id="5" name="Slide Number Placeholder 4"/>
          <p:cNvSpPr>
            <a:spLocks noGrp="1"/>
          </p:cNvSpPr>
          <p:nvPr>
            <p:ph type="sldNum" sz="quarter" idx="12"/>
          </p:nvPr>
        </p:nvSpPr>
        <p:spPr>
          <a:xfrm>
            <a:off x="7967149" y="6248400"/>
            <a:ext cx="1161826" cy="365125"/>
          </a:xfrm>
        </p:spPr>
        <p:txBody>
          <a:bodyPr/>
          <a:lstStyle/>
          <a:p>
            <a:fld id="{C28A589A-23A6-4390-9B8A-7C79A4ACC508}" type="slidenum">
              <a:rPr lang="en-US" smtClean="0"/>
              <a:t>6</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709" y="609600"/>
            <a:ext cx="5062628" cy="6000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134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a:t>Proposed Goal Tree Model</a:t>
            </a:r>
            <a:endParaRPr lang="en-US"/>
          </a:p>
        </p:txBody>
      </p:sp>
      <p:sp>
        <p:nvSpPr>
          <p:cNvPr id="2" name="Rectangle 1"/>
          <p:cNvSpPr/>
          <p:nvPr/>
        </p:nvSpPr>
        <p:spPr>
          <a:xfrm>
            <a:off x="105508" y="6553200"/>
            <a:ext cx="275492"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p:cNvSpPr txBox="1">
            <a:spLocks/>
          </p:cNvSpPr>
          <p:nvPr/>
        </p:nvSpPr>
        <p:spPr>
          <a:xfrm>
            <a:off x="7735991" y="6370637"/>
            <a:ext cx="1161826"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8A589A-23A6-4390-9B8A-7C79A4ACC508}" type="slidenum">
              <a:rPr lang="en-US" smtClean="0"/>
              <a:pPr/>
              <a:t>7</a:t>
            </a:fld>
            <a:endParaRPr lang="en-US"/>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118" y="1361134"/>
            <a:ext cx="7697282" cy="5270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6559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369" y="228600"/>
            <a:ext cx="8815754" cy="1252728"/>
          </a:xfrm>
        </p:spPr>
        <p:txBody>
          <a:bodyPr>
            <a:normAutofit/>
          </a:bodyPr>
          <a:lstStyle/>
          <a:p>
            <a:r>
              <a:rPr lang="en-GB" sz="3400"/>
              <a:t>Goal Tree Model for Analysis and Refinement</a:t>
            </a:r>
            <a:endParaRPr lang="en-US" sz="3400"/>
          </a:p>
        </p:txBody>
      </p:sp>
      <p:sp>
        <p:nvSpPr>
          <p:cNvPr id="6" name="Rectangle 5"/>
          <p:cNvSpPr/>
          <p:nvPr/>
        </p:nvSpPr>
        <p:spPr>
          <a:xfrm>
            <a:off x="105508" y="6553200"/>
            <a:ext cx="275492"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p:cNvSpPr txBox="1">
            <a:spLocks/>
          </p:cNvSpPr>
          <p:nvPr/>
        </p:nvSpPr>
        <p:spPr>
          <a:xfrm>
            <a:off x="7735991" y="6370637"/>
            <a:ext cx="1161826"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8A589A-23A6-4390-9B8A-7C79A4ACC508}" type="slidenum">
              <a:rPr lang="en-US" smtClean="0"/>
              <a:pPr/>
              <a:t>8</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80575"/>
            <a:ext cx="7413526" cy="50411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62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38328"/>
            <a:ext cx="8229600" cy="650395"/>
          </a:xfrm>
        </p:spPr>
        <p:txBody>
          <a:bodyPr>
            <a:normAutofit fontScale="90000"/>
          </a:bodyPr>
          <a:lstStyle/>
          <a:p>
            <a:r>
              <a:rPr lang="en-GB"/>
              <a:t>Solution Goal Tree Model</a:t>
            </a:r>
            <a:endParaRPr lang="en-US"/>
          </a:p>
        </p:txBody>
      </p:sp>
      <p:sp>
        <p:nvSpPr>
          <p:cNvPr id="2" name="Rectangle 1"/>
          <p:cNvSpPr/>
          <p:nvPr/>
        </p:nvSpPr>
        <p:spPr>
          <a:xfrm>
            <a:off x="105508" y="6553200"/>
            <a:ext cx="275492"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p:cNvSpPr txBox="1">
            <a:spLocks/>
          </p:cNvSpPr>
          <p:nvPr/>
        </p:nvSpPr>
        <p:spPr>
          <a:xfrm>
            <a:off x="7735991" y="6370637"/>
            <a:ext cx="1161826"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8A589A-23A6-4390-9B8A-7C79A4ACC508}" type="slidenum">
              <a:rPr lang="en-US" smtClean="0"/>
              <a:pPr/>
              <a:t>9</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055" y="1100165"/>
            <a:ext cx="8230682" cy="56355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5407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31473</TotalTime>
  <Words>656</Words>
  <Application>Microsoft Macintosh PowerPoint</Application>
  <PresentationFormat>On-screen Show (4:3)</PresentationFormat>
  <Paragraphs>85</Paragraphs>
  <Slides>11</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Calibri</vt:lpstr>
      <vt:lpstr>Candara</vt:lpstr>
      <vt:lpstr>Symbol</vt:lpstr>
      <vt:lpstr>Times New Roman</vt:lpstr>
      <vt:lpstr>Waveform</vt:lpstr>
      <vt:lpstr>Visio</vt:lpstr>
      <vt:lpstr>Study Case 1 - OGORE</vt:lpstr>
      <vt:lpstr>Diagram Alir dari Metode OGORE</vt:lpstr>
      <vt:lpstr>Tujuan Uji Coba metode OGORE pada Studi Kasus</vt:lpstr>
      <vt:lpstr>Hasil dari Studi Kasus 1</vt:lpstr>
      <vt:lpstr>Initial Goal Tree Model</vt:lpstr>
      <vt:lpstr>Goal Model Tree Elicitation Phase    (Initial Goal Tree Model for Refinement and Analysis) </vt:lpstr>
      <vt:lpstr>Proposed Goal Tree Model</vt:lpstr>
      <vt:lpstr>Goal Tree Model for Analysis and Refinement</vt:lpstr>
      <vt:lpstr>Solution Goal Tree Model</vt:lpstr>
      <vt:lpstr>Evaluasi Penggunaan Hasil Dari OGORE Studi Kasus I</vt:lpstr>
      <vt:lpstr>Evaluasi Penggunaan Hasil Dari OGORE Studi Kasus I (lanjutan)</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METODE REKAYASA KEBUTUHAN BERORIENTASI PADA TUJUAN ORGANISASI UNTUK MENGURANGI RESIKO YANG DISEBABKAN KEBUTUHAN PENGGUNA SAAT PENGEMBANGAN SISTEM INFORMASI</dc:title>
  <dc:creator>Fransiskus Adikara</dc:creator>
  <cp:lastModifiedBy>Fransiskus Adikara</cp:lastModifiedBy>
  <cp:revision>391</cp:revision>
  <cp:lastPrinted>2015-01-13T08:12:34Z</cp:lastPrinted>
  <dcterms:created xsi:type="dcterms:W3CDTF">2013-05-16T06:17:42Z</dcterms:created>
  <dcterms:modified xsi:type="dcterms:W3CDTF">2018-06-28T06:09:20Z</dcterms:modified>
</cp:coreProperties>
</file>