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9"/>
  </p:notesMasterIdLst>
  <p:handoutMasterIdLst>
    <p:handoutMasterId r:id="rId10"/>
  </p:handoutMasterIdLst>
  <p:sldIdLst>
    <p:sldId id="256" r:id="rId2"/>
    <p:sldId id="407" r:id="rId3"/>
    <p:sldId id="419" r:id="rId4"/>
    <p:sldId id="425" r:id="rId5"/>
    <p:sldId id="421" r:id="rId6"/>
    <p:sldId id="426" r:id="rId7"/>
    <p:sldId id="270" r:id="rId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5" autoAdjust="0"/>
    <p:restoredTop sz="80826" autoAdjust="0"/>
  </p:normalViewPr>
  <p:slideViewPr>
    <p:cSldViewPr>
      <p:cViewPr varScale="1">
        <p:scale>
          <a:sx n="102" d="100"/>
          <a:sy n="102" d="100"/>
        </p:scale>
        <p:origin x="224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0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084"/>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2531"/>
            <a:ext cx="3056414" cy="46508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531"/>
            <a:ext cx="3056414" cy="465083"/>
          </a:xfrm>
          <a:prstGeom prst="rect">
            <a:avLst/>
          </a:prstGeom>
        </p:spPr>
        <p:txBody>
          <a:bodyPr vert="horz" lIns="91440" tIns="45720" rIns="91440" bIns="45720" rtlCol="0" anchor="b"/>
          <a:lstStyle>
            <a:lvl1pPr algn="r">
              <a:defRPr sz="1200"/>
            </a:lvl1pPr>
          </a:lstStyle>
          <a:p>
            <a:fld id="{8113D300-ACF8-4926-9FDB-C7E53211894E}" type="slidenum">
              <a:rPr lang="en-US" smtClean="0"/>
              <a:t>‹#›</a:t>
            </a:fld>
            <a:endParaRPr lang="en-US"/>
          </a:p>
        </p:txBody>
      </p:sp>
    </p:spTree>
    <p:extLst>
      <p:ext uri="{BB962C8B-B14F-4D97-AF65-F5344CB8AC3E}">
        <p14:creationId xmlns:p14="http://schemas.microsoft.com/office/powerpoint/2010/main" val="3775323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73AB6149-7C77-41F8-BAE6-BA3BF8737359}" type="slidenum">
              <a:rPr lang="en-US" smtClean="0"/>
              <a:t>‹#›</a:t>
            </a:fld>
            <a:endParaRPr lang="en-US"/>
          </a:p>
        </p:txBody>
      </p:sp>
    </p:spTree>
    <p:extLst>
      <p:ext uri="{BB962C8B-B14F-4D97-AF65-F5344CB8AC3E}">
        <p14:creationId xmlns:p14="http://schemas.microsoft.com/office/powerpoint/2010/main" val="29575538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Selamat</a:t>
            </a:r>
            <a:r>
              <a:rPr lang="en-US" baseline="0"/>
              <a:t> Pagi Prof Benhard dan Pak Bayu sebagai Promotor dan Co-Promotor saya.</a:t>
            </a:r>
          </a:p>
          <a:p>
            <a:endParaRPr lang="en-US" baseline="0"/>
          </a:p>
          <a:p>
            <a:r>
              <a:rPr lang="en-US" baseline="0"/>
              <a:t>Selamat Pagi Prof Kus sebagai ketua sidang, Pak Saiful dan Bu Rajes sebagai para penguji, Prof Pudji sebagai Dekan Sekolah Pasca Sarjana.</a:t>
            </a:r>
          </a:p>
          <a:p>
            <a:endParaRPr lang="en-US" baseline="0"/>
          </a:p>
          <a:p>
            <a:r>
              <a:rPr lang="en-US" baseline="0"/>
              <a:t>Hari ini saya akan memaparkan penelitian kami yang berjudul Rekayasa Kebutuhan Berorientasi pada Tujuan Organisasi untuk Pengembangan Sistem Informasi</a:t>
            </a:r>
          </a:p>
        </p:txBody>
      </p:sp>
    </p:spTree>
    <p:extLst>
      <p:ext uri="{BB962C8B-B14F-4D97-AF65-F5344CB8AC3E}">
        <p14:creationId xmlns:p14="http://schemas.microsoft.com/office/powerpoint/2010/main" val="173147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Penerapan hasil OGORE dalam perancangan sistem ini dapat memenuhi KPI (Key Performance Index) dan dapat mempermudah pekerjaan developer, karena kebutuhan lebih spesifik ke arah perusahaan dan meminimalkan custom berdasarkan permintaan operasional, yang biasanya pekerjaan operasional terbatas sebagai eksekusi data yang terdaftar di list pada setiap form untuk ditindaklanjuti. </a:t>
            </a:r>
          </a:p>
          <a:p>
            <a:pPr marL="171450" indent="-171450">
              <a:buFont typeface="Arial" panose="020B0604020202020204" pitchFamily="34" charset="0"/>
              <a:buChar char="•"/>
            </a:pPr>
            <a:r>
              <a:rPr lang="en-US"/>
              <a:t>Hasil perancangan sistem berdasarkan hasil OGORE ini membatasi bagian operasional untuk melakukan manipulasi data setelah penginputan yang tidak sesuai kebutuhan yang sebenarnya terhadap penjualan kain.</a:t>
            </a:r>
          </a:p>
          <a:p>
            <a:pPr marL="171450" indent="-171450">
              <a:buFont typeface="Arial" panose="020B0604020202020204" pitchFamily="34" charset="0"/>
              <a:buChar char="•"/>
            </a:pPr>
            <a:r>
              <a:rPr lang="en-US"/>
              <a:t>Hasil dari perancangan ini memudahkan perusahaan untuk mengontrol penjualan kain.</a:t>
            </a:r>
          </a:p>
          <a:p>
            <a:endParaRPr lang="en-US"/>
          </a:p>
        </p:txBody>
      </p:sp>
    </p:spTree>
    <p:extLst>
      <p:ext uri="{BB962C8B-B14F-4D97-AF65-F5344CB8AC3E}">
        <p14:creationId xmlns:p14="http://schemas.microsoft.com/office/powerpoint/2010/main" val="1321386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63B4F7-56CA-4B03-A950-0E54B46AB813}"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874D9-2E11-42EB-9AF5-EE50CFF14057}"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D559E9-AAB1-4671-BBE7-15DC832EE9BB}"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A9A489-ABE0-44DA-84BA-5511A73BCCCD}"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5784C-8345-4815-9AED-6FDC1CC56BD6}" type="datetime1">
              <a:rPr lang="en-US" smtClean="0"/>
              <a:t>6/28/18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3426F0C-9FB0-4B57-9C33-ACE676A593CA}"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829ED-B7C0-405D-B29A-85315AE4273D}" type="datetime1">
              <a:rPr lang="en-US" smtClean="0"/>
              <a:t>6/28/18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BB58FD-951D-4E9B-AA2C-6B30D8BD5E99}" type="datetime1">
              <a:rPr lang="en-US" smtClean="0"/>
              <a:t>6/28/18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BF5E0B-484D-46AB-B5F5-C4A06BA8DB77}" type="datetime1">
              <a:rPr lang="en-US" smtClean="0"/>
              <a:t>6/28/18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A589A-23A6-4390-9B8A-7C79A4ACC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867EF0-2C62-4583-97CF-4C790C500017}"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9033A0-F131-4064-95C5-B0DDC610FB5F}" type="datetime1">
              <a:rPr lang="en-US" smtClean="0"/>
              <a:t>6/28/18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589A-23A6-4390-9B8A-7C79A4ACC50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6EED12C-A084-42D9-A7FD-A10E8ADCBE53}" type="datetime1">
              <a:rPr lang="en-US" smtClean="0"/>
              <a:t>6/28/18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28A589A-23A6-4390-9B8A-7C79A4ACC50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551508"/>
          </a:xfrm>
        </p:spPr>
        <p:txBody>
          <a:bodyPr>
            <a:noAutofit/>
          </a:bodyPr>
          <a:lstStyle/>
          <a:p>
            <a:r>
              <a:rPr lang="en-US" sz="2800"/>
              <a:t>Study Case 2 - OGORE</a:t>
            </a:r>
            <a:endParaRPr lang="en-US" sz="2800" dirty="0"/>
          </a:p>
        </p:txBody>
      </p:sp>
      <p:sp>
        <p:nvSpPr>
          <p:cNvPr id="3" name="Subtitle 2"/>
          <p:cNvSpPr>
            <a:spLocks noGrp="1"/>
          </p:cNvSpPr>
          <p:nvPr>
            <p:ph type="subTitle" idx="1"/>
          </p:nvPr>
        </p:nvSpPr>
        <p:spPr>
          <a:xfrm>
            <a:off x="2438400" y="4800600"/>
            <a:ext cx="6400800" cy="533400"/>
          </a:xfrm>
        </p:spPr>
        <p:txBody>
          <a:bodyPr>
            <a:normAutofit/>
          </a:bodyPr>
          <a:lstStyle/>
          <a:p>
            <a:pPr algn="r"/>
            <a:r>
              <a:rPr lang="en-US" sz="2400"/>
              <a:t>Dr</a:t>
            </a:r>
            <a:r>
              <a:rPr lang="en-US" sz="2400" dirty="0"/>
              <a:t>. Fransiskus Adikara, </a:t>
            </a:r>
            <a:r>
              <a:rPr lang="en-US" sz="2400" dirty="0" err="1"/>
              <a:t>S.Kom</a:t>
            </a:r>
            <a:r>
              <a:rPr lang="en-US" sz="2400" dirty="0"/>
              <a:t>, MMSI</a:t>
            </a:r>
          </a:p>
        </p:txBody>
      </p:sp>
    </p:spTree>
    <p:extLst>
      <p:ext uri="{BB962C8B-B14F-4D97-AF65-F5344CB8AC3E}">
        <p14:creationId xmlns:p14="http://schemas.microsoft.com/office/powerpoint/2010/main" val="82104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33856"/>
          </a:xfrm>
        </p:spPr>
        <p:txBody>
          <a:bodyPr>
            <a:noAutofit/>
          </a:bodyPr>
          <a:lstStyle/>
          <a:p>
            <a:r>
              <a:rPr lang="en-US" sz="3600"/>
              <a:t>Perbedaan Uji Coba Proses Elisitasi Kebutuhan pada Studi Kasus II</a:t>
            </a:r>
          </a:p>
        </p:txBody>
      </p:sp>
      <p:graphicFrame>
        <p:nvGraphicFramePr>
          <p:cNvPr id="4" name="Table 3"/>
          <p:cNvGraphicFramePr>
            <a:graphicFrameLocks noGrp="1"/>
          </p:cNvGraphicFramePr>
          <p:nvPr>
            <p:extLst>
              <p:ext uri="{D42A27DB-BD31-4B8C-83A1-F6EECF244321}">
                <p14:modId xmlns:p14="http://schemas.microsoft.com/office/powerpoint/2010/main" val="2740604079"/>
              </p:ext>
            </p:extLst>
          </p:nvPr>
        </p:nvGraphicFramePr>
        <p:xfrm>
          <a:off x="152400" y="1591056"/>
          <a:ext cx="8839200" cy="5077515"/>
        </p:xfrm>
        <a:graphic>
          <a:graphicData uri="http://schemas.openxmlformats.org/drawingml/2006/table">
            <a:tbl>
              <a:tblPr>
                <a:tableStyleId>{5C22544A-7EE6-4342-B048-85BDC9FD1C3A}</a:tableStyleId>
              </a:tblPr>
              <a:tblGrid>
                <a:gridCol w="526143">
                  <a:extLst>
                    <a:ext uri="{9D8B030D-6E8A-4147-A177-3AD203B41FA5}">
                      <a16:colId xmlns:a16="http://schemas.microsoft.com/office/drawing/2014/main" val="20000"/>
                    </a:ext>
                  </a:extLst>
                </a:gridCol>
                <a:gridCol w="4323118">
                  <a:extLst>
                    <a:ext uri="{9D8B030D-6E8A-4147-A177-3AD203B41FA5}">
                      <a16:colId xmlns:a16="http://schemas.microsoft.com/office/drawing/2014/main" val="20001"/>
                    </a:ext>
                  </a:extLst>
                </a:gridCol>
                <a:gridCol w="3989939">
                  <a:extLst>
                    <a:ext uri="{9D8B030D-6E8A-4147-A177-3AD203B41FA5}">
                      <a16:colId xmlns:a16="http://schemas.microsoft.com/office/drawing/2014/main" val="20002"/>
                    </a:ext>
                  </a:extLst>
                </a:gridCol>
              </a:tblGrid>
              <a:tr h="262560">
                <a:tc>
                  <a:txBody>
                    <a:bodyPr/>
                    <a:lstStyle/>
                    <a:p>
                      <a:pPr algn="ctr">
                        <a:lnSpc>
                          <a:spcPct val="107000"/>
                        </a:lnSpc>
                        <a:spcAft>
                          <a:spcPts val="0"/>
                        </a:spcAft>
                      </a:pPr>
                      <a:r>
                        <a:rPr lang="en-US" sz="1800" b="1">
                          <a:effectLst/>
                        </a:rPr>
                        <a:t> </a:t>
                      </a:r>
                      <a:endParaRPr lang="en-US" sz="1050" b="1">
                        <a:effectLst/>
                        <a:latin typeface="Times New Roman" panose="02020603050405020304" pitchFamily="18" charset="0"/>
                        <a:ea typeface="Times New Roman" panose="02020603050405020304" pitchFamily="18" charset="0"/>
                      </a:endParaRPr>
                    </a:p>
                  </a:txBody>
                  <a:tcPr marL="36890" marR="36890" marT="0" marB="0" anchor="ctr"/>
                </a:tc>
                <a:tc>
                  <a:txBody>
                    <a:bodyPr/>
                    <a:lstStyle/>
                    <a:p>
                      <a:pPr algn="ctr">
                        <a:lnSpc>
                          <a:spcPct val="107000"/>
                        </a:lnSpc>
                        <a:spcAft>
                          <a:spcPts val="0"/>
                        </a:spcAft>
                      </a:pPr>
                      <a:r>
                        <a:rPr lang="en-US" sz="1800" b="1">
                          <a:effectLst/>
                        </a:rPr>
                        <a:t>Studi Kasus 1</a:t>
                      </a:r>
                      <a:endParaRPr lang="en-US" sz="1050" b="1">
                        <a:effectLst/>
                        <a:latin typeface="Times New Roman" panose="02020603050405020304" pitchFamily="18" charset="0"/>
                        <a:ea typeface="Times New Roman" panose="02020603050405020304" pitchFamily="18" charset="0"/>
                      </a:endParaRPr>
                    </a:p>
                  </a:txBody>
                  <a:tcPr marL="36890" marR="36890" marT="0" marB="0" anchor="ctr"/>
                </a:tc>
                <a:tc>
                  <a:txBody>
                    <a:bodyPr/>
                    <a:lstStyle/>
                    <a:p>
                      <a:pPr algn="ctr">
                        <a:lnSpc>
                          <a:spcPct val="107000"/>
                        </a:lnSpc>
                        <a:spcAft>
                          <a:spcPts val="0"/>
                        </a:spcAft>
                      </a:pPr>
                      <a:r>
                        <a:rPr lang="en-US" sz="1800" b="1">
                          <a:effectLst/>
                        </a:rPr>
                        <a:t>Studi Kasus 2</a:t>
                      </a:r>
                      <a:endParaRPr lang="en-US" sz="1050" b="1">
                        <a:effectLst/>
                        <a:latin typeface="Times New Roman" panose="02020603050405020304" pitchFamily="18" charset="0"/>
                        <a:ea typeface="Times New Roman" panose="02020603050405020304" pitchFamily="18" charset="0"/>
                      </a:endParaRPr>
                    </a:p>
                  </a:txBody>
                  <a:tcPr marL="36890" marR="36890" marT="0" marB="0" anchor="ctr"/>
                </a:tc>
                <a:extLst>
                  <a:ext uri="{0D108BD9-81ED-4DB2-BD59-A6C34878D82A}">
                    <a16:rowId xmlns:a16="http://schemas.microsoft.com/office/drawing/2014/main" val="10000"/>
                  </a:ext>
                </a:extLst>
              </a:tr>
              <a:tr h="2722744">
                <a:tc>
                  <a:txBody>
                    <a:bodyPr/>
                    <a:lstStyle/>
                    <a:p>
                      <a:pPr algn="ctr">
                        <a:lnSpc>
                          <a:spcPct val="107000"/>
                        </a:lnSpc>
                        <a:spcAft>
                          <a:spcPts val="0"/>
                        </a:spcAft>
                      </a:pPr>
                      <a:r>
                        <a:rPr lang="en-US" sz="1400" b="1">
                          <a:effectLst/>
                        </a:rPr>
                        <a:t>Goals</a:t>
                      </a:r>
                      <a:endParaRPr lang="en-US" sz="900" b="1">
                        <a:effectLst/>
                        <a:latin typeface="Times New Roman" panose="02020603050405020304" pitchFamily="18" charset="0"/>
                        <a:ea typeface="Times New Roman" panose="02020603050405020304" pitchFamily="18" charset="0"/>
                      </a:endParaRPr>
                    </a:p>
                  </a:txBody>
                  <a:tcPr marL="36890" marR="36890" marT="0" marB="0" anchor="ctr"/>
                </a:tc>
                <a:tc>
                  <a:txBody>
                    <a:bodyPr/>
                    <a:lstStyle/>
                    <a:p>
                      <a:pPr marL="342900" lvl="0" indent="-342900" algn="l">
                        <a:lnSpc>
                          <a:spcPct val="107000"/>
                        </a:lnSpc>
                        <a:spcAft>
                          <a:spcPts val="0"/>
                        </a:spcAft>
                        <a:buFont typeface="Times New Roman" panose="02020603050405020304" pitchFamily="18" charset="0"/>
                        <a:buChar char="-"/>
                      </a:pPr>
                      <a:r>
                        <a:rPr lang="en-US" sz="1800">
                          <a:effectLst/>
                        </a:rPr>
                        <a:t>Ekstrak goal didapatkan hanya dari tujuan organisasi menjadi tujuan TI yang mendukung pencapaian dari tujuan bisnis.</a:t>
                      </a:r>
                      <a:endParaRPr lang="en-US" sz="1050">
                        <a:effectLst/>
                      </a:endParaRPr>
                    </a:p>
                    <a:p>
                      <a:pPr marL="342900" lvl="0" indent="-342900" algn="l">
                        <a:lnSpc>
                          <a:spcPct val="107000"/>
                        </a:lnSpc>
                        <a:spcAft>
                          <a:spcPts val="0"/>
                        </a:spcAft>
                        <a:buFont typeface="Times New Roman" panose="02020603050405020304" pitchFamily="18" charset="0"/>
                        <a:buChar char="-"/>
                      </a:pPr>
                      <a:r>
                        <a:rPr lang="en-US" sz="1800">
                          <a:effectLst/>
                        </a:rPr>
                        <a:t>Proses ekstrasi goal bisa berjalan lebih lama karena belum ada pengalaman sehingga perlu waktu mendeskripsikan tujuan TI yang sesuai dengan domain bisnis organisasi.</a:t>
                      </a:r>
                      <a:endParaRPr lang="en-US" sz="1050" b="1">
                        <a:effectLst/>
                        <a:latin typeface="Times New Roman" panose="02020603050405020304" pitchFamily="18" charset="0"/>
                        <a:ea typeface="Calibri" panose="020F0502020204030204" pitchFamily="34" charset="0"/>
                      </a:endParaRPr>
                    </a:p>
                  </a:txBody>
                  <a:tcPr marL="36890" marR="36890" marT="0" marB="0"/>
                </a:tc>
                <a:tc>
                  <a:txBody>
                    <a:bodyPr/>
                    <a:lstStyle/>
                    <a:p>
                      <a:pPr marL="342900" lvl="0" indent="-342900" algn="l">
                        <a:lnSpc>
                          <a:spcPct val="107000"/>
                        </a:lnSpc>
                        <a:spcAft>
                          <a:spcPts val="0"/>
                        </a:spcAft>
                        <a:buFont typeface="Times New Roman" panose="02020603050405020304" pitchFamily="18" charset="0"/>
                        <a:buChar char="-"/>
                      </a:pPr>
                      <a:r>
                        <a:rPr lang="en-US" sz="1400">
                          <a:effectLst/>
                        </a:rPr>
                        <a:t>Ekstrak goal berasal dari tujuan organisasi menjadi tujuan TI dan tujuan peningkatan sistem informasi yang baru, secara spesifik goal dapat diperoleh dari hal-hal yang belum dapat dicapai oleh sistem informasi yang berjalan terutama yang mendukung pencapaian tujuan bisnis.</a:t>
                      </a:r>
                      <a:endParaRPr lang="en-US" sz="900">
                        <a:effectLst/>
                      </a:endParaRPr>
                    </a:p>
                    <a:p>
                      <a:pPr marL="342900" lvl="0" indent="-342900" algn="l">
                        <a:lnSpc>
                          <a:spcPct val="107000"/>
                        </a:lnSpc>
                        <a:spcAft>
                          <a:spcPts val="0"/>
                        </a:spcAft>
                        <a:buFont typeface="Times New Roman" panose="02020603050405020304" pitchFamily="18" charset="0"/>
                        <a:buChar char="-"/>
                      </a:pPr>
                      <a:r>
                        <a:rPr lang="en-US" sz="1400">
                          <a:effectLst/>
                        </a:rPr>
                        <a:t>Proses ekstrasi goal bisa lebih cepat karena sudah ada pengalaman ketika mengembangkan sistem informasi yang sedang berjalan.</a:t>
                      </a:r>
                      <a:endParaRPr lang="en-US" sz="900" b="1">
                        <a:effectLst/>
                        <a:latin typeface="Times New Roman" panose="02020603050405020304" pitchFamily="18" charset="0"/>
                        <a:ea typeface="Calibri" panose="020F0502020204030204" pitchFamily="34" charset="0"/>
                      </a:endParaRPr>
                    </a:p>
                  </a:txBody>
                  <a:tcPr marL="36890" marR="36890" marT="0" marB="0"/>
                </a:tc>
                <a:extLst>
                  <a:ext uri="{0D108BD9-81ED-4DB2-BD59-A6C34878D82A}">
                    <a16:rowId xmlns:a16="http://schemas.microsoft.com/office/drawing/2014/main" val="10001"/>
                  </a:ext>
                </a:extLst>
              </a:tr>
              <a:tr h="1976839">
                <a:tc>
                  <a:txBody>
                    <a:bodyPr/>
                    <a:lstStyle/>
                    <a:p>
                      <a:pPr algn="ctr">
                        <a:lnSpc>
                          <a:spcPct val="107000"/>
                        </a:lnSpc>
                        <a:spcAft>
                          <a:spcPts val="0"/>
                        </a:spcAft>
                      </a:pPr>
                      <a:r>
                        <a:rPr lang="en-US" sz="1400" b="1">
                          <a:effectLst/>
                        </a:rPr>
                        <a:t>KPI</a:t>
                      </a:r>
                      <a:endParaRPr lang="en-US" sz="900" b="1">
                        <a:effectLst/>
                        <a:latin typeface="Times New Roman" panose="02020603050405020304" pitchFamily="18" charset="0"/>
                        <a:ea typeface="Times New Roman" panose="02020603050405020304" pitchFamily="18" charset="0"/>
                      </a:endParaRPr>
                    </a:p>
                  </a:txBody>
                  <a:tcPr marL="36890" marR="36890" marT="0" marB="0" anchor="ctr"/>
                </a:tc>
                <a:tc>
                  <a:txBody>
                    <a:bodyPr/>
                    <a:lstStyle/>
                    <a:p>
                      <a:pPr marL="342900" lvl="0" indent="-342900" algn="l">
                        <a:lnSpc>
                          <a:spcPct val="107000"/>
                        </a:lnSpc>
                        <a:spcAft>
                          <a:spcPts val="0"/>
                        </a:spcAft>
                        <a:buFont typeface="Times New Roman" panose="02020603050405020304" pitchFamily="18" charset="0"/>
                        <a:buChar char="-"/>
                      </a:pPr>
                      <a:r>
                        <a:rPr lang="en-US" sz="1600">
                          <a:effectLst/>
                        </a:rPr>
                        <a:t>KPI di-indentifikasikan berdasarkan prioritas utama dari pencapaian goal yang diekstrak pada tahap sebelumnya.</a:t>
                      </a:r>
                      <a:endParaRPr lang="en-US" sz="1000">
                        <a:effectLst/>
                      </a:endParaRPr>
                    </a:p>
                    <a:p>
                      <a:pPr marL="342900" lvl="0" indent="-342900" algn="l">
                        <a:lnSpc>
                          <a:spcPct val="107000"/>
                        </a:lnSpc>
                        <a:spcAft>
                          <a:spcPts val="0"/>
                        </a:spcAft>
                        <a:buFont typeface="Times New Roman" panose="02020603050405020304" pitchFamily="18" charset="0"/>
                        <a:buChar char="-"/>
                      </a:pPr>
                      <a:r>
                        <a:rPr lang="en-US" sz="1600">
                          <a:effectLst/>
                        </a:rPr>
                        <a:t>KPI dapat berupa target pencapaian dari goal yang perusahaan tidak bisa capai karena belum memiliki sistem informasi sebelumnya.</a:t>
                      </a:r>
                      <a:endParaRPr lang="en-US" sz="1000">
                        <a:effectLst/>
                      </a:endParaRPr>
                    </a:p>
                    <a:p>
                      <a:pPr marL="342900" lvl="0" indent="-342900" algn="l">
                        <a:lnSpc>
                          <a:spcPct val="107000"/>
                        </a:lnSpc>
                        <a:spcAft>
                          <a:spcPts val="0"/>
                        </a:spcAft>
                        <a:buFont typeface="Times New Roman" panose="02020603050405020304" pitchFamily="18" charset="0"/>
                        <a:buChar char="-"/>
                      </a:pPr>
                      <a:r>
                        <a:rPr lang="en-US" sz="1600">
                          <a:effectLst/>
                        </a:rPr>
                        <a:t>Butuh waktu lebih lama untuk mendefinisikannya</a:t>
                      </a:r>
                      <a:r>
                        <a:rPr lang="en-US" sz="1400">
                          <a:effectLst/>
                        </a:rPr>
                        <a:t>.</a:t>
                      </a:r>
                      <a:endParaRPr lang="en-US" sz="900" b="1">
                        <a:effectLst/>
                        <a:latin typeface="Times New Roman" panose="02020603050405020304" pitchFamily="18" charset="0"/>
                        <a:ea typeface="Calibri" panose="020F0502020204030204" pitchFamily="34" charset="0"/>
                      </a:endParaRPr>
                    </a:p>
                  </a:txBody>
                  <a:tcPr marL="36890" marR="36890" marT="0" marB="0"/>
                </a:tc>
                <a:tc>
                  <a:txBody>
                    <a:bodyPr/>
                    <a:lstStyle/>
                    <a:p>
                      <a:pPr marL="342900" lvl="0" indent="-342900" algn="l">
                        <a:lnSpc>
                          <a:spcPct val="107000"/>
                        </a:lnSpc>
                        <a:spcAft>
                          <a:spcPts val="0"/>
                        </a:spcAft>
                        <a:buFont typeface="Times New Roman" panose="02020603050405020304" pitchFamily="18" charset="0"/>
                        <a:buChar char="-"/>
                      </a:pPr>
                      <a:r>
                        <a:rPr lang="en-US" sz="1400">
                          <a:effectLst/>
                        </a:rPr>
                        <a:t>KPI di-indentifikasikan berdasarkan prioritas utama yang biasanya diambil dari hal-hal yang belum bisa dicapai oleh sistem informasi yang berjalan.</a:t>
                      </a:r>
                      <a:endParaRPr lang="en-US" sz="900">
                        <a:effectLst/>
                      </a:endParaRPr>
                    </a:p>
                    <a:p>
                      <a:pPr marL="342900" lvl="0" indent="-342900" algn="l">
                        <a:lnSpc>
                          <a:spcPct val="107000"/>
                        </a:lnSpc>
                        <a:spcAft>
                          <a:spcPts val="0"/>
                        </a:spcAft>
                        <a:buFont typeface="Times New Roman" panose="02020603050405020304" pitchFamily="18" charset="0"/>
                        <a:buChar char="-"/>
                      </a:pPr>
                      <a:r>
                        <a:rPr lang="en-US" sz="1400">
                          <a:effectLst/>
                        </a:rPr>
                        <a:t>KPI lebih mudah didefinisikan karena stakeholder sudah mempunyai pengalaman dan permasalahan dengan sistem informasi yang berjalan.</a:t>
                      </a:r>
                      <a:endParaRPr lang="en-US" sz="900" b="1">
                        <a:effectLst/>
                        <a:latin typeface="Times New Roman" panose="02020603050405020304" pitchFamily="18" charset="0"/>
                        <a:ea typeface="Calibri" panose="020F0502020204030204" pitchFamily="34" charset="0"/>
                      </a:endParaRPr>
                    </a:p>
                  </a:txBody>
                  <a:tcPr marL="36890" marR="36890" marT="0" marB="0"/>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CEBA4E43-F540-482F-8F84-699E1D7CCC3D}" type="slidenum">
              <a:rPr lang="en-US" smtClean="0"/>
              <a:t>2</a:t>
            </a:fld>
            <a:endParaRPr lang="en-US"/>
          </a:p>
        </p:txBody>
      </p:sp>
    </p:spTree>
    <p:extLst>
      <p:ext uri="{BB962C8B-B14F-4D97-AF65-F5344CB8AC3E}">
        <p14:creationId xmlns:p14="http://schemas.microsoft.com/office/powerpoint/2010/main" val="409811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3</a:t>
            </a:fld>
            <a:endParaRPr lang="en-US"/>
          </a:p>
        </p:txBody>
      </p:sp>
      <p:sp>
        <p:nvSpPr>
          <p:cNvPr id="4" name="Title 3"/>
          <p:cNvSpPr>
            <a:spLocks noGrp="1"/>
          </p:cNvSpPr>
          <p:nvPr>
            <p:ph type="title"/>
          </p:nvPr>
        </p:nvSpPr>
        <p:spPr/>
        <p:txBody>
          <a:bodyPr>
            <a:normAutofit/>
          </a:bodyPr>
          <a:lstStyle/>
          <a:p>
            <a:r>
              <a:rPr lang="en-US" sz="3600"/>
              <a:t>Evaluasi Penggunaan Hasil Dari OGORE Studi Kasus II</a:t>
            </a:r>
          </a:p>
        </p:txBody>
      </p:sp>
      <p:graphicFrame>
        <p:nvGraphicFramePr>
          <p:cNvPr id="5" name="Table 4"/>
          <p:cNvGraphicFramePr>
            <a:graphicFrameLocks noGrp="1"/>
          </p:cNvGraphicFramePr>
          <p:nvPr>
            <p:extLst>
              <p:ext uri="{D42A27DB-BD31-4B8C-83A1-F6EECF244321}">
                <p14:modId xmlns:p14="http://schemas.microsoft.com/office/powerpoint/2010/main" val="4220692588"/>
              </p:ext>
            </p:extLst>
          </p:nvPr>
        </p:nvGraphicFramePr>
        <p:xfrm>
          <a:off x="1143000" y="2133600"/>
          <a:ext cx="7467599" cy="3971102"/>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0000"/>
                    </a:ext>
                  </a:extLst>
                </a:gridCol>
                <a:gridCol w="1904998">
                  <a:extLst>
                    <a:ext uri="{9D8B030D-6E8A-4147-A177-3AD203B41FA5}">
                      <a16:colId xmlns:a16="http://schemas.microsoft.com/office/drawing/2014/main" val="20001"/>
                    </a:ext>
                  </a:extLst>
                </a:gridCol>
                <a:gridCol w="4445304">
                  <a:extLst>
                    <a:ext uri="{9D8B030D-6E8A-4147-A177-3AD203B41FA5}">
                      <a16:colId xmlns:a16="http://schemas.microsoft.com/office/drawing/2014/main" val="20002"/>
                    </a:ext>
                  </a:extLst>
                </a:gridCol>
                <a:gridCol w="812497">
                  <a:extLst>
                    <a:ext uri="{9D8B030D-6E8A-4147-A177-3AD203B41FA5}">
                      <a16:colId xmlns:a16="http://schemas.microsoft.com/office/drawing/2014/main" val="20003"/>
                    </a:ext>
                  </a:extLst>
                </a:gridCol>
              </a:tblGrid>
              <a:tr h="426720">
                <a:tc>
                  <a:txBody>
                    <a:bodyPr/>
                    <a:lstStyle/>
                    <a:p>
                      <a:pPr algn="ctr">
                        <a:spcAft>
                          <a:spcPts val="0"/>
                        </a:spcAft>
                      </a:pPr>
                      <a:r>
                        <a:rPr lang="en-GB" sz="1400">
                          <a:effectLst/>
                        </a:rPr>
                        <a:t>No.</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Kebutuhan (Requirement)</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KPIs</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Tercapai</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0"/>
                  </a:ext>
                </a:extLst>
              </a:tr>
              <a:tr h="331178">
                <a:tc rowSpan="3">
                  <a:txBody>
                    <a:bodyPr/>
                    <a:lstStyle/>
                    <a:p>
                      <a:pPr>
                        <a:spcAft>
                          <a:spcPts val="0"/>
                        </a:spcAft>
                      </a:pPr>
                      <a:r>
                        <a:rPr lang="en-GB" sz="1400">
                          <a:effectLst/>
                        </a:rPr>
                        <a:t>1.</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rowSpan="3">
                  <a:txBody>
                    <a:bodyPr/>
                    <a:lstStyle/>
                    <a:p>
                      <a:pPr>
                        <a:spcAft>
                          <a:spcPts val="0"/>
                        </a:spcAft>
                      </a:pPr>
                      <a:r>
                        <a:rPr lang="en-GB" sz="1400">
                          <a:effectLst/>
                        </a:rPr>
                        <a:t>Penjualan produk yang terkendali [GOAL01]</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a:txBody>
                    <a:bodyPr/>
                    <a:lstStyle/>
                    <a:p>
                      <a:pPr marL="342900" lvl="0" indent="-342900">
                        <a:lnSpc>
                          <a:spcPct val="115000"/>
                        </a:lnSpc>
                        <a:spcAft>
                          <a:spcPts val="0"/>
                        </a:spcAft>
                        <a:buFont typeface="Symbol" panose="05050102010706020507" pitchFamily="18" charset="2"/>
                        <a:buChar char=""/>
                      </a:pPr>
                      <a:r>
                        <a:rPr lang="id-ID" sz="1400">
                          <a:effectLst/>
                        </a:rPr>
                        <a:t>100% pencatatan data pesanan penjualan kain dapat terekam dengan baik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1"/>
                  </a:ext>
                </a:extLst>
              </a:tr>
              <a:tr h="331178">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100% pencatatan data pengembalian kain dapat terekam dengan baik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2"/>
                  </a:ext>
                </a:extLst>
              </a:tr>
              <a:tr h="443769">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100% pencatatan data pembayaran invoice penjualan kain dapat terekam dengan baik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3"/>
                  </a:ext>
                </a:extLst>
              </a:tr>
              <a:tr h="331178">
                <a:tc rowSpan="2">
                  <a:txBody>
                    <a:bodyPr/>
                    <a:lstStyle/>
                    <a:p>
                      <a:pPr>
                        <a:spcAft>
                          <a:spcPts val="0"/>
                        </a:spcAft>
                      </a:pPr>
                      <a:r>
                        <a:rPr lang="en-GB" sz="1400">
                          <a:effectLst/>
                        </a:rPr>
                        <a:t>2.</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rowSpan="2">
                  <a:txBody>
                    <a:bodyPr/>
                    <a:lstStyle/>
                    <a:p>
                      <a:pPr>
                        <a:spcAft>
                          <a:spcPts val="0"/>
                        </a:spcAft>
                      </a:pPr>
                      <a:r>
                        <a:rPr lang="en-GB" sz="1400">
                          <a:effectLst/>
                        </a:rPr>
                        <a:t>Data stok kain yang terekam dengan baik [GOAL02]</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a:txBody>
                    <a:bodyPr/>
                    <a:lstStyle/>
                    <a:p>
                      <a:pPr marL="342900" lvl="0" indent="-342900">
                        <a:lnSpc>
                          <a:spcPct val="115000"/>
                        </a:lnSpc>
                        <a:spcAft>
                          <a:spcPts val="0"/>
                        </a:spcAft>
                        <a:buFont typeface="Symbol" panose="05050102010706020507" pitchFamily="18" charset="2"/>
                        <a:buChar char=""/>
                      </a:pPr>
                      <a:r>
                        <a:rPr lang="id-ID" sz="1400">
                          <a:effectLst/>
                        </a:rPr>
                        <a:t>Jumlah stok kain 100% sesuai dengan pengeluaran dan penerimaan barang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4"/>
                  </a:ext>
                </a:extLst>
              </a:tr>
              <a:tr h="218587">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Informasi stok kain yang terkini dapat langsung dilihat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5"/>
                  </a:ext>
                </a:extLst>
              </a:tr>
              <a:tr h="435678">
                <a:tc rowSpan="2">
                  <a:txBody>
                    <a:bodyPr/>
                    <a:lstStyle/>
                    <a:p>
                      <a:pPr>
                        <a:spcAft>
                          <a:spcPts val="0"/>
                        </a:spcAft>
                      </a:pPr>
                      <a:r>
                        <a:rPr lang="en-GB" sz="1400">
                          <a:effectLst/>
                        </a:rPr>
                        <a:t>3.</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rowSpan="2">
                  <a:txBody>
                    <a:bodyPr/>
                    <a:lstStyle/>
                    <a:p>
                      <a:pPr>
                        <a:spcAft>
                          <a:spcPts val="0"/>
                        </a:spcAft>
                      </a:pPr>
                      <a:r>
                        <a:rPr lang="en-GB" sz="1400">
                          <a:effectLst/>
                        </a:rPr>
                        <a:t>Data pesanan penjualan kain yang terekam dengan baik [GOAL03]</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a:txBody>
                    <a:bodyPr/>
                    <a:lstStyle/>
                    <a:p>
                      <a:pPr marL="342900" lvl="0" indent="-342900">
                        <a:lnSpc>
                          <a:spcPct val="115000"/>
                        </a:lnSpc>
                        <a:spcAft>
                          <a:spcPts val="0"/>
                        </a:spcAft>
                        <a:buFont typeface="Symbol" panose="05050102010706020507" pitchFamily="18" charset="2"/>
                        <a:buChar char=""/>
                      </a:pPr>
                      <a:r>
                        <a:rPr lang="id-ID" sz="1400">
                          <a:effectLst/>
                        </a:rPr>
                        <a:t>100% jenis dan jumlah pesanan kain sesuai permintaan Customer</a:t>
                      </a:r>
                      <a:endParaRPr lang="en-US" sz="1400">
                        <a:effectLst/>
                      </a:endParaRPr>
                    </a:p>
                    <a:p>
                      <a:pPr>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6"/>
                  </a:ext>
                </a:extLst>
              </a:tr>
              <a:tr h="323087">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Informasi didapat secara realtime</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4094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4</a:t>
            </a:fld>
            <a:endParaRPr lang="en-US"/>
          </a:p>
        </p:txBody>
      </p:sp>
      <p:sp>
        <p:nvSpPr>
          <p:cNvPr id="4" name="Title 3"/>
          <p:cNvSpPr>
            <a:spLocks noGrp="1"/>
          </p:cNvSpPr>
          <p:nvPr>
            <p:ph type="title"/>
          </p:nvPr>
        </p:nvSpPr>
        <p:spPr/>
        <p:txBody>
          <a:bodyPr>
            <a:normAutofit/>
          </a:bodyPr>
          <a:lstStyle/>
          <a:p>
            <a:r>
              <a:rPr lang="en-US" sz="3600"/>
              <a:t>Hasil Dari OGORE Studi Kasus II Pada Proses Pengembangan Sistem Informasi</a:t>
            </a:r>
          </a:p>
        </p:txBody>
      </p:sp>
      <p:graphicFrame>
        <p:nvGraphicFramePr>
          <p:cNvPr id="5" name="Table 4"/>
          <p:cNvGraphicFramePr>
            <a:graphicFrameLocks noGrp="1"/>
          </p:cNvGraphicFramePr>
          <p:nvPr>
            <p:extLst>
              <p:ext uri="{D42A27DB-BD31-4B8C-83A1-F6EECF244321}">
                <p14:modId xmlns:p14="http://schemas.microsoft.com/office/powerpoint/2010/main" val="1461522324"/>
              </p:ext>
            </p:extLst>
          </p:nvPr>
        </p:nvGraphicFramePr>
        <p:xfrm>
          <a:off x="990600" y="2362200"/>
          <a:ext cx="7467599" cy="3456432"/>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0000"/>
                    </a:ext>
                  </a:extLst>
                </a:gridCol>
                <a:gridCol w="1904998">
                  <a:extLst>
                    <a:ext uri="{9D8B030D-6E8A-4147-A177-3AD203B41FA5}">
                      <a16:colId xmlns:a16="http://schemas.microsoft.com/office/drawing/2014/main" val="20001"/>
                    </a:ext>
                  </a:extLst>
                </a:gridCol>
                <a:gridCol w="4445304">
                  <a:extLst>
                    <a:ext uri="{9D8B030D-6E8A-4147-A177-3AD203B41FA5}">
                      <a16:colId xmlns:a16="http://schemas.microsoft.com/office/drawing/2014/main" val="20002"/>
                    </a:ext>
                  </a:extLst>
                </a:gridCol>
                <a:gridCol w="812497">
                  <a:extLst>
                    <a:ext uri="{9D8B030D-6E8A-4147-A177-3AD203B41FA5}">
                      <a16:colId xmlns:a16="http://schemas.microsoft.com/office/drawing/2014/main" val="20003"/>
                    </a:ext>
                  </a:extLst>
                </a:gridCol>
              </a:tblGrid>
              <a:tr h="97905">
                <a:tc>
                  <a:txBody>
                    <a:bodyPr/>
                    <a:lstStyle/>
                    <a:p>
                      <a:pPr algn="ctr">
                        <a:spcAft>
                          <a:spcPts val="0"/>
                        </a:spcAft>
                      </a:pPr>
                      <a:r>
                        <a:rPr lang="en-GB" sz="1400">
                          <a:effectLst/>
                        </a:rPr>
                        <a:t>No.</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Kebutuhan (Requirement)</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KPIs</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rPr>
                        <a:t>Tercapai</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0"/>
                  </a:ext>
                </a:extLst>
              </a:tr>
              <a:tr h="435678">
                <a:tc rowSpan="2">
                  <a:txBody>
                    <a:bodyPr/>
                    <a:lstStyle/>
                    <a:p>
                      <a:pPr>
                        <a:spcAft>
                          <a:spcPts val="0"/>
                        </a:spcAft>
                      </a:pPr>
                      <a:r>
                        <a:rPr lang="en-GB" sz="1400">
                          <a:effectLst/>
                        </a:rPr>
                        <a:t>4.</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rowSpan="2">
                  <a:txBody>
                    <a:bodyPr/>
                    <a:lstStyle/>
                    <a:p>
                      <a:pPr>
                        <a:spcAft>
                          <a:spcPts val="0"/>
                        </a:spcAft>
                      </a:pPr>
                      <a:r>
                        <a:rPr lang="en-GB" sz="1400">
                          <a:effectLst/>
                        </a:rPr>
                        <a:t>Data pengembalian kain yang terekam dengan baik [GOAL04]</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a:txBody>
                    <a:bodyPr/>
                    <a:lstStyle/>
                    <a:p>
                      <a:pPr marL="342900" lvl="0" indent="-342900">
                        <a:lnSpc>
                          <a:spcPct val="115000"/>
                        </a:lnSpc>
                        <a:spcAft>
                          <a:spcPts val="0"/>
                        </a:spcAft>
                        <a:buFont typeface="Symbol" panose="05050102010706020507" pitchFamily="18" charset="2"/>
                        <a:buChar char=""/>
                      </a:pPr>
                      <a:r>
                        <a:rPr lang="id-ID" sz="1400">
                          <a:effectLst/>
                        </a:rPr>
                        <a:t>100% jenis dan detail berat pengembalian kain sesuai yang diterima dari Customer</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1"/>
                  </a:ext>
                </a:extLst>
              </a:tr>
              <a:tr h="323087">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Informasi didapat secara realtime</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2"/>
                  </a:ext>
                </a:extLst>
              </a:tr>
              <a:tr h="435678">
                <a:tc rowSpan="3">
                  <a:txBody>
                    <a:bodyPr/>
                    <a:lstStyle/>
                    <a:p>
                      <a:pPr>
                        <a:spcAft>
                          <a:spcPts val="0"/>
                        </a:spcAft>
                      </a:pPr>
                      <a:r>
                        <a:rPr lang="en-GB" sz="1400">
                          <a:effectLst/>
                        </a:rPr>
                        <a:t>5.</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rowSpan="3">
                  <a:txBody>
                    <a:bodyPr/>
                    <a:lstStyle/>
                    <a:p>
                      <a:pPr>
                        <a:spcAft>
                          <a:spcPts val="0"/>
                        </a:spcAft>
                      </a:pPr>
                      <a:r>
                        <a:rPr lang="en-GB" sz="1400">
                          <a:effectLst/>
                        </a:rPr>
                        <a:t>Data pembayaran invoice penjualan kain yang terekam dengan baik [GOAL05]</a:t>
                      </a:r>
                      <a:endParaRPr lang="en-US" sz="1400">
                        <a:effectLst/>
                        <a:latin typeface="Times New Roman" panose="02020603050405020304" pitchFamily="18" charset="0"/>
                        <a:ea typeface="Times New Roman" panose="02020603050405020304" pitchFamily="18" charset="0"/>
                      </a:endParaRPr>
                    </a:p>
                  </a:txBody>
                  <a:tcPr marL="36155" marR="36155" marT="0" marB="0" anchor="ctr"/>
                </a:tc>
                <a:tc>
                  <a:txBody>
                    <a:bodyPr/>
                    <a:lstStyle/>
                    <a:p>
                      <a:pPr marL="342900" lvl="0" indent="-342900">
                        <a:lnSpc>
                          <a:spcPct val="115000"/>
                        </a:lnSpc>
                        <a:spcAft>
                          <a:spcPts val="0"/>
                        </a:spcAft>
                        <a:buFont typeface="Symbol" panose="05050102010706020507" pitchFamily="18" charset="2"/>
                        <a:buChar char=""/>
                      </a:pPr>
                      <a:r>
                        <a:rPr lang="id-ID" sz="1400">
                          <a:effectLst/>
                        </a:rPr>
                        <a:t>100% invoice penjualan yang terbentuk sesuai dengan order Customer</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3"/>
                  </a:ext>
                </a:extLst>
              </a:tr>
              <a:tr h="435678">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100% jumlah pembayaran yang harus dibayarkan, sesuai dengan invoice penjualan</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4"/>
                  </a:ext>
                </a:extLst>
              </a:tr>
              <a:tr h="323087">
                <a:tc vMerge="1">
                  <a:txBody>
                    <a:bodyPr/>
                    <a:lstStyle/>
                    <a:p>
                      <a:endParaRPr lang="en-US"/>
                    </a:p>
                  </a:txBody>
                  <a:tcPr/>
                </a:tc>
                <a:tc vMerge="1">
                  <a:txBody>
                    <a:bodyPr/>
                    <a:lstStyle/>
                    <a:p>
                      <a:endParaRPr lang="en-US"/>
                    </a:p>
                  </a:txBody>
                  <a:tcPr/>
                </a:tc>
                <a:tc>
                  <a:txBody>
                    <a:bodyPr/>
                    <a:lstStyle/>
                    <a:p>
                      <a:pPr marL="342900" lvl="0" indent="-342900">
                        <a:lnSpc>
                          <a:spcPct val="115000"/>
                        </a:lnSpc>
                        <a:spcAft>
                          <a:spcPts val="0"/>
                        </a:spcAft>
                        <a:buFont typeface="Symbol" panose="05050102010706020507" pitchFamily="18" charset="2"/>
                        <a:buChar char=""/>
                      </a:pPr>
                      <a:r>
                        <a:rPr lang="id-ID" sz="1400">
                          <a:effectLst/>
                        </a:rPr>
                        <a:t>Kalkulasi jumlah pembayaran didapat secara realtime</a:t>
                      </a:r>
                      <a:endParaRPr lang="en-US" sz="1400">
                        <a:effectLst/>
                      </a:endParaRPr>
                    </a:p>
                    <a:p>
                      <a:pPr marL="201295" indent="-180340">
                        <a:spcAft>
                          <a:spcPts val="0"/>
                        </a:spcAft>
                      </a:pPr>
                      <a:r>
                        <a:rPr lang="en-GB" sz="1400">
                          <a:effectLst/>
                        </a:rPr>
                        <a:t> </a:t>
                      </a:r>
                      <a:endParaRPr lang="en-US" sz="1400">
                        <a:effectLst/>
                        <a:latin typeface="Times New Roman" panose="02020603050405020304" pitchFamily="18" charset="0"/>
                        <a:ea typeface="Times New Roman" panose="02020603050405020304" pitchFamily="18" charset="0"/>
                      </a:endParaRPr>
                    </a:p>
                  </a:txBody>
                  <a:tcPr marL="36155" marR="36155" marT="0" marB="0"/>
                </a:tc>
                <a:tc>
                  <a:txBody>
                    <a:bodyPr/>
                    <a:lstStyle/>
                    <a:p>
                      <a:pPr algn="ctr">
                        <a:spcAft>
                          <a:spcPts val="0"/>
                        </a:spcAft>
                      </a:pPr>
                      <a:r>
                        <a:rPr lang="en-GB" sz="1400">
                          <a:effectLst/>
                          <a:sym typeface="Symbol" panose="05050102010706020507" pitchFamily="18" charset="2"/>
                        </a:rPr>
                        <a:t></a:t>
                      </a:r>
                      <a:endParaRPr lang="en-US" sz="1400">
                        <a:effectLst/>
                        <a:latin typeface="Times New Roman" panose="02020603050405020304" pitchFamily="18" charset="0"/>
                        <a:ea typeface="Times New Roman" panose="02020603050405020304" pitchFamily="18" charset="0"/>
                      </a:endParaRPr>
                    </a:p>
                  </a:txBody>
                  <a:tcPr marL="36155" marR="36155"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1557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5</a:t>
            </a:fld>
            <a:endParaRPr lang="en-US"/>
          </a:p>
        </p:txBody>
      </p:sp>
      <p:sp>
        <p:nvSpPr>
          <p:cNvPr id="4" name="Title 3"/>
          <p:cNvSpPr>
            <a:spLocks noGrp="1"/>
          </p:cNvSpPr>
          <p:nvPr>
            <p:ph type="title"/>
          </p:nvPr>
        </p:nvSpPr>
        <p:spPr/>
        <p:txBody>
          <a:bodyPr>
            <a:normAutofit fontScale="90000"/>
          </a:bodyPr>
          <a:lstStyle/>
          <a:p>
            <a:r>
              <a:rPr lang="en-GB"/>
              <a:t>Daftar Hasil Uji Coba OGORE pada Studi Kasus </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08131877"/>
              </p:ext>
            </p:extLst>
          </p:nvPr>
        </p:nvGraphicFramePr>
        <p:xfrm>
          <a:off x="685800" y="1828800"/>
          <a:ext cx="8067040" cy="4606219"/>
        </p:xfrm>
        <a:graphic>
          <a:graphicData uri="http://schemas.openxmlformats.org/drawingml/2006/table">
            <a:tbl>
              <a:tblPr firstRow="1" firstCol="1" bandRow="1">
                <a:tableStyleId>{5C22544A-7EE6-4342-B048-85BDC9FD1C3A}</a:tableStyleId>
              </a:tblPr>
              <a:tblGrid>
                <a:gridCol w="470954">
                  <a:extLst>
                    <a:ext uri="{9D8B030D-6E8A-4147-A177-3AD203B41FA5}">
                      <a16:colId xmlns:a16="http://schemas.microsoft.com/office/drawing/2014/main" val="20000"/>
                    </a:ext>
                  </a:extLst>
                </a:gridCol>
                <a:gridCol w="2728585">
                  <a:extLst>
                    <a:ext uri="{9D8B030D-6E8A-4147-A177-3AD203B41FA5}">
                      <a16:colId xmlns:a16="http://schemas.microsoft.com/office/drawing/2014/main" val="20001"/>
                    </a:ext>
                  </a:extLst>
                </a:gridCol>
                <a:gridCol w="3963261">
                  <a:extLst>
                    <a:ext uri="{9D8B030D-6E8A-4147-A177-3AD203B41FA5}">
                      <a16:colId xmlns:a16="http://schemas.microsoft.com/office/drawing/2014/main" val="20002"/>
                    </a:ext>
                  </a:extLst>
                </a:gridCol>
                <a:gridCol w="904240">
                  <a:extLst>
                    <a:ext uri="{9D8B030D-6E8A-4147-A177-3AD203B41FA5}">
                      <a16:colId xmlns:a16="http://schemas.microsoft.com/office/drawing/2014/main" val="20003"/>
                    </a:ext>
                  </a:extLst>
                </a:gridCol>
              </a:tblGrid>
              <a:tr h="98236">
                <a:tc>
                  <a:txBody>
                    <a:bodyPr/>
                    <a:lstStyle/>
                    <a:p>
                      <a:pPr algn="ctr">
                        <a:lnSpc>
                          <a:spcPct val="107000"/>
                        </a:lnSpc>
                        <a:spcAft>
                          <a:spcPts val="0"/>
                        </a:spcAft>
                      </a:pPr>
                      <a:r>
                        <a:rPr lang="en-GB" sz="1400">
                          <a:effectLst/>
                        </a:rPr>
                        <a:t>No.</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ctr">
                        <a:lnSpc>
                          <a:spcPct val="107000"/>
                        </a:lnSpc>
                        <a:spcAft>
                          <a:spcPts val="0"/>
                        </a:spcAft>
                      </a:pPr>
                      <a:r>
                        <a:rPr lang="en-GB" sz="1400">
                          <a:effectLst/>
                        </a:rPr>
                        <a:t>Kontribusi</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ctr">
                        <a:lnSpc>
                          <a:spcPct val="107000"/>
                        </a:lnSpc>
                        <a:spcAft>
                          <a:spcPts val="0"/>
                        </a:spcAft>
                      </a:pPr>
                      <a:r>
                        <a:rPr lang="en-GB" sz="1400">
                          <a:effectLst/>
                        </a:rPr>
                        <a:t>Hasil Uji coba OGORE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Capaian OGORE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0"/>
                  </a:ext>
                </a:extLst>
              </a:tr>
              <a:tr h="284803">
                <a:tc>
                  <a:txBody>
                    <a:bodyPr/>
                    <a:lstStyle/>
                    <a:p>
                      <a:pPr algn="just">
                        <a:lnSpc>
                          <a:spcPct val="107000"/>
                        </a:lnSpc>
                        <a:spcAft>
                          <a:spcPts val="0"/>
                        </a:spcAft>
                      </a:pPr>
                      <a:r>
                        <a:rPr lang="en-GB" sz="1400">
                          <a:effectLst/>
                        </a:rPr>
                        <a:t>1.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nSpc>
                          <a:spcPct val="107000"/>
                        </a:lnSpc>
                        <a:spcAft>
                          <a:spcPts val="0"/>
                        </a:spcAft>
                      </a:pPr>
                      <a:r>
                        <a:rPr lang="en-GB" sz="1400">
                          <a:effectLst/>
                        </a:rPr>
                        <a:t>Kelengkapan Elemen-elemen dalam rekayasa kebutuhan berorientasi pada tujuan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extLst>
                  <a:ext uri="{0D108BD9-81ED-4DB2-BD59-A6C34878D82A}">
                    <a16:rowId xmlns:a16="http://schemas.microsoft.com/office/drawing/2014/main" val="10001"/>
                  </a:ext>
                </a:extLst>
              </a:tr>
              <a:tr h="186566">
                <a:tc>
                  <a:txBody>
                    <a:bodyPr/>
                    <a:lstStyle/>
                    <a:p>
                      <a:pPr algn="just">
                        <a:lnSpc>
                          <a:spcPct val="107000"/>
                        </a:lnSpc>
                        <a:spcAft>
                          <a:spcPts val="0"/>
                        </a:spcAft>
                      </a:pPr>
                      <a:r>
                        <a:rPr lang="en-GB" sz="14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400">
                          <a:effectLst/>
                        </a:rPr>
                        <a:t> </a:t>
                      </a:r>
                      <a:r>
                        <a:rPr lang="id-ID" sz="1400">
                          <a:effectLst/>
                        </a:rPr>
                        <a:t>Goal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lima goal berdasarkan Solution</a:t>
                      </a:r>
                      <a:r>
                        <a:rPr lang="en-GB" sz="1400" baseline="0">
                          <a:effectLst/>
                        </a:rPr>
                        <a:t> </a:t>
                      </a:r>
                      <a:r>
                        <a:rPr lang="en-GB" sz="1400">
                          <a:effectLst/>
                        </a:rPr>
                        <a:t>GTM</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2"/>
                  </a:ext>
                </a:extLst>
              </a:tr>
              <a:tr h="279849">
                <a:tc>
                  <a:txBody>
                    <a:bodyPr/>
                    <a:lstStyle/>
                    <a:p>
                      <a:pPr algn="just">
                        <a:lnSpc>
                          <a:spcPct val="107000"/>
                        </a:lnSpc>
                        <a:spcAft>
                          <a:spcPts val="0"/>
                        </a:spcAft>
                      </a:pPr>
                      <a:r>
                        <a:rPr lang="en-GB" sz="14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400">
                          <a:effectLst/>
                        </a:rPr>
                        <a:t> </a:t>
                      </a:r>
                      <a:r>
                        <a:rPr lang="id-ID" sz="1400">
                          <a:effectLst/>
                        </a:rPr>
                        <a:t>Belief</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satu belief perusahaan yaitu sistem tidak berhubungan dengan pencatatan keuangan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3"/>
                  </a:ext>
                </a:extLst>
              </a:tr>
              <a:tr h="186566">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400">
                          <a:effectLst/>
                        </a:rPr>
                        <a:t> Resource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satu resource berdasarkan Solution</a:t>
                      </a:r>
                      <a:r>
                        <a:rPr lang="en-GB" sz="1400" baseline="0">
                          <a:effectLst/>
                        </a:rPr>
                        <a:t> </a:t>
                      </a:r>
                      <a:r>
                        <a:rPr lang="en-GB" sz="1400">
                          <a:effectLst/>
                        </a:rPr>
                        <a:t>GTM</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4"/>
                  </a:ext>
                </a:extLst>
              </a:tr>
              <a:tr h="186566">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400">
                          <a:effectLst/>
                        </a:rPr>
                        <a:t> Actor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tiga actor berdasarkan Solution</a:t>
                      </a:r>
                      <a:r>
                        <a:rPr lang="en-GB" sz="1400" baseline="0">
                          <a:effectLst/>
                        </a:rPr>
                        <a:t> </a:t>
                      </a:r>
                      <a:r>
                        <a:rPr lang="en-GB" sz="1400">
                          <a:effectLst/>
                        </a:rPr>
                        <a:t>GTM</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5"/>
                  </a:ext>
                </a:extLst>
              </a:tr>
              <a:tr h="186566">
                <a:tc>
                  <a:txBody>
                    <a:bodyPr/>
                    <a:lstStyle/>
                    <a:p>
                      <a:pPr algn="just">
                        <a:lnSpc>
                          <a:spcPct val="107000"/>
                        </a:lnSpc>
                        <a:spcAft>
                          <a:spcPts val="0"/>
                        </a:spcAft>
                      </a:pPr>
                      <a:r>
                        <a:rPr lang="en-GB" sz="14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400">
                          <a:effectLst/>
                        </a:rPr>
                        <a:t> </a:t>
                      </a:r>
                      <a:r>
                        <a:rPr lang="id-ID" sz="1400">
                          <a:effectLst/>
                        </a:rPr>
                        <a:t>Constraint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satu constraint yaitu sistem hanya mengelola jumlah item stock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6"/>
                  </a:ext>
                </a:extLst>
              </a:tr>
              <a:tr h="191519">
                <a:tc>
                  <a:txBody>
                    <a:bodyPr/>
                    <a:lstStyle/>
                    <a:p>
                      <a:pPr algn="just">
                        <a:lnSpc>
                          <a:spcPct val="107000"/>
                        </a:lnSpc>
                        <a:spcAft>
                          <a:spcPts val="0"/>
                        </a:spcAft>
                      </a:pPr>
                      <a:r>
                        <a:rPr lang="en-GB" sz="1400">
                          <a:effectLst/>
                          <a:latin typeface="+mn-lt"/>
                          <a:ea typeface="+mn-ea"/>
                          <a:cs typeface="+mn-cs"/>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nSpc>
                          <a:spcPct val="107000"/>
                        </a:lnSpc>
                        <a:spcAft>
                          <a:spcPts val="0"/>
                        </a:spcAft>
                      </a:pPr>
                      <a:r>
                        <a:rPr lang="en-GB" sz="1400">
                          <a:effectLst/>
                        </a:rPr>
                        <a:t>Requiremets Elicitation Process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extLst>
                  <a:ext uri="{0D108BD9-81ED-4DB2-BD59-A6C34878D82A}">
                    <a16:rowId xmlns:a16="http://schemas.microsoft.com/office/drawing/2014/main" val="10007"/>
                  </a:ext>
                </a:extLst>
              </a:tr>
              <a:tr h="859995">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tc>
                  <a:txBody>
                    <a:bodyPr/>
                    <a:lstStyle/>
                    <a:p>
                      <a:pPr marL="342900" lvl="0" indent="-342900">
                        <a:lnSpc>
                          <a:spcPct val="115000"/>
                        </a:lnSpc>
                        <a:spcAft>
                          <a:spcPts val="0"/>
                        </a:spcAft>
                        <a:buFont typeface="Calibri" panose="020F0502020204030204" pitchFamily="34" charset="0"/>
                        <a:buChar char="-"/>
                      </a:pPr>
                      <a:r>
                        <a:rPr lang="en-US" sz="1400">
                          <a:effectLst/>
                        </a:rPr>
                        <a:t>Elisitasi kebutuhan hanya berdasarkan tujuan organisasi (Laudon &amp; Laudon, 2015) (Whitten &amp; Bentley, 2007)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Tujuan organisasi yang dijadikan dasar pada adalah meningkatkan tingkat kendali penggunaan harian suku cadang oleh truk dan kendali terhadap aset-aset kritis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8"/>
                  </a:ext>
                </a:extLst>
              </a:tr>
              <a:tr h="57311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19063" marR="19063" marT="4539" marB="0"/>
                </a:tc>
                <a:tc>
                  <a:txBody>
                    <a:bodyPr/>
                    <a:lstStyle/>
                    <a:p>
                      <a:pPr marL="342900" lvl="0" indent="-342900">
                        <a:lnSpc>
                          <a:spcPct val="115000"/>
                        </a:lnSpc>
                        <a:spcAft>
                          <a:spcPts val="0"/>
                        </a:spcAft>
                        <a:buFont typeface="Calibri" panose="020F0502020204030204" pitchFamily="34" charset="0"/>
                        <a:buChar char="-"/>
                      </a:pPr>
                      <a:r>
                        <a:rPr lang="en-US" sz="1400">
                          <a:effectLst/>
                        </a:rPr>
                        <a:t>Alat kontrol untuk meredusir ketidakpastian yang muncul dari kebutuhan pengguna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400">
                          <a:effectLst/>
                        </a:rPr>
                        <a:t>Terdapat 12 KPI yang tersebar pada masing-masing goal berdasarkan Solution</a:t>
                      </a:r>
                      <a:r>
                        <a:rPr lang="en-GB" sz="1400" baseline="0">
                          <a:effectLst/>
                        </a:rPr>
                        <a:t> </a:t>
                      </a:r>
                      <a:r>
                        <a:rPr lang="en-GB" sz="1400">
                          <a:effectLst/>
                        </a:rPr>
                        <a:t>GTM</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400">
                          <a:effectLst/>
                        </a:rPr>
                        <a:t>√</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996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28A589A-23A6-4390-9B8A-7C79A4ACC508}" type="slidenum">
              <a:rPr lang="en-US" smtClean="0"/>
              <a:t>6</a:t>
            </a:fld>
            <a:endParaRPr lang="en-US"/>
          </a:p>
        </p:txBody>
      </p:sp>
      <p:sp>
        <p:nvSpPr>
          <p:cNvPr id="4" name="Title 3"/>
          <p:cNvSpPr>
            <a:spLocks noGrp="1"/>
          </p:cNvSpPr>
          <p:nvPr>
            <p:ph type="title"/>
          </p:nvPr>
        </p:nvSpPr>
        <p:spPr/>
        <p:txBody>
          <a:bodyPr>
            <a:normAutofit fontScale="90000"/>
          </a:bodyPr>
          <a:lstStyle/>
          <a:p>
            <a:r>
              <a:rPr lang="en-GB"/>
              <a:t>Daftar Hasil Uji Coba OGORE pada Studi Kasus (lanjutan)</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47699854"/>
              </p:ext>
            </p:extLst>
          </p:nvPr>
        </p:nvGraphicFramePr>
        <p:xfrm>
          <a:off x="457200" y="2667000"/>
          <a:ext cx="8229600" cy="3092287"/>
        </p:xfrm>
        <a:graphic>
          <a:graphicData uri="http://schemas.openxmlformats.org/drawingml/2006/table">
            <a:tbl>
              <a:tblPr firstRow="1" firstCol="1" bandRow="1">
                <a:tableStyleId>{5C22544A-7EE6-4342-B048-85BDC9FD1C3A}</a:tableStyleId>
              </a:tblPr>
              <a:tblGrid>
                <a:gridCol w="480444">
                  <a:extLst>
                    <a:ext uri="{9D8B030D-6E8A-4147-A177-3AD203B41FA5}">
                      <a16:colId xmlns:a16="http://schemas.microsoft.com/office/drawing/2014/main" val="20000"/>
                    </a:ext>
                  </a:extLst>
                </a:gridCol>
                <a:gridCol w="2783569">
                  <a:extLst>
                    <a:ext uri="{9D8B030D-6E8A-4147-A177-3AD203B41FA5}">
                      <a16:colId xmlns:a16="http://schemas.microsoft.com/office/drawing/2014/main" val="20001"/>
                    </a:ext>
                  </a:extLst>
                </a:gridCol>
                <a:gridCol w="3895739">
                  <a:extLst>
                    <a:ext uri="{9D8B030D-6E8A-4147-A177-3AD203B41FA5}">
                      <a16:colId xmlns:a16="http://schemas.microsoft.com/office/drawing/2014/main" val="20002"/>
                    </a:ext>
                  </a:extLst>
                </a:gridCol>
                <a:gridCol w="1069848">
                  <a:extLst>
                    <a:ext uri="{9D8B030D-6E8A-4147-A177-3AD203B41FA5}">
                      <a16:colId xmlns:a16="http://schemas.microsoft.com/office/drawing/2014/main" val="20003"/>
                    </a:ext>
                  </a:extLst>
                </a:gridCol>
              </a:tblGrid>
              <a:tr h="98236">
                <a:tc>
                  <a:txBody>
                    <a:bodyPr/>
                    <a:lstStyle/>
                    <a:p>
                      <a:pPr algn="ctr">
                        <a:lnSpc>
                          <a:spcPct val="107000"/>
                        </a:lnSpc>
                        <a:spcAft>
                          <a:spcPts val="0"/>
                        </a:spcAft>
                      </a:pPr>
                      <a:r>
                        <a:rPr lang="en-GB" sz="1600">
                          <a:effectLst/>
                        </a:rPr>
                        <a:t>No.</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ctr">
                        <a:lnSpc>
                          <a:spcPct val="107000"/>
                        </a:lnSpc>
                        <a:spcAft>
                          <a:spcPts val="0"/>
                        </a:spcAft>
                      </a:pPr>
                      <a:r>
                        <a:rPr lang="en-GB" sz="1600">
                          <a:effectLst/>
                        </a:rPr>
                        <a:t>Kontribusi</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ctr">
                        <a:lnSpc>
                          <a:spcPct val="107000"/>
                        </a:lnSpc>
                        <a:spcAft>
                          <a:spcPts val="0"/>
                        </a:spcAft>
                      </a:pPr>
                      <a:r>
                        <a:rPr lang="en-GB" sz="1600">
                          <a:effectLst/>
                        </a:rPr>
                        <a:t>Hasil Uji coba OGORE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600">
                          <a:effectLst/>
                        </a:rPr>
                        <a:t>Capaian OGORE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0"/>
                  </a:ext>
                </a:extLst>
              </a:tr>
              <a:tr h="191519">
                <a:tc>
                  <a:txBody>
                    <a:bodyPr/>
                    <a:lstStyle/>
                    <a:p>
                      <a:pPr algn="just">
                        <a:lnSpc>
                          <a:spcPct val="107000"/>
                        </a:lnSpc>
                        <a:spcAft>
                          <a:spcPts val="0"/>
                        </a:spcAft>
                      </a:pPr>
                      <a:r>
                        <a:rPr lang="en-GB" sz="1600">
                          <a:effectLst/>
                        </a:rPr>
                        <a:t> 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nSpc>
                          <a:spcPct val="107000"/>
                        </a:lnSpc>
                        <a:spcAft>
                          <a:spcPts val="0"/>
                        </a:spcAft>
                      </a:pPr>
                      <a:r>
                        <a:rPr lang="en-US" sz="1600">
                          <a:effectLst/>
                        </a:rPr>
                        <a:t>Requirements Refinement and Analysis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6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19063" marR="19063" marT="4539" marB="0"/>
                </a:tc>
                <a:extLst>
                  <a:ext uri="{0D108BD9-81ED-4DB2-BD59-A6C34878D82A}">
                    <a16:rowId xmlns:a16="http://schemas.microsoft.com/office/drawing/2014/main" val="10001"/>
                  </a:ext>
                </a:extLst>
              </a:tr>
              <a:tr h="356491">
                <a:tc>
                  <a:txBody>
                    <a:bodyPr/>
                    <a:lstStyle/>
                    <a:p>
                      <a:pPr algn="just">
                        <a:lnSpc>
                          <a:spcPct val="107000"/>
                        </a:lnSpc>
                        <a:spcAft>
                          <a:spcPts val="0"/>
                        </a:spcAft>
                      </a:pPr>
                      <a:r>
                        <a:rPr lang="en-GB" sz="16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marL="342900" lvl="0" indent="-342900">
                        <a:lnSpc>
                          <a:spcPct val="107000"/>
                        </a:lnSpc>
                        <a:spcAft>
                          <a:spcPts val="0"/>
                        </a:spcAft>
                        <a:buFont typeface="Calibri" panose="020F0502020204030204" pitchFamily="34" charset="0"/>
                        <a:buChar char="-"/>
                      </a:pPr>
                      <a:r>
                        <a:rPr lang="en-US" sz="1600">
                          <a:effectLst/>
                        </a:rPr>
                        <a:t>Existing Component/ Requirements Reuse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600">
                          <a:effectLst/>
                        </a:rPr>
                        <a:t>Terdapat tiga component yang digunakan ulang</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600">
                          <a:effectLst/>
                        </a:rPr>
                        <a: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2"/>
                  </a:ext>
                </a:extLst>
              </a:tr>
              <a:tr h="191519">
                <a:tc>
                  <a:txBody>
                    <a:bodyPr/>
                    <a:lstStyle/>
                    <a:p>
                      <a:pPr algn="just">
                        <a:lnSpc>
                          <a:spcPct val="107000"/>
                        </a:lnSpc>
                        <a:spcAft>
                          <a:spcPts val="0"/>
                        </a:spcAft>
                      </a:pPr>
                      <a:r>
                        <a:rPr lang="en-GB" sz="1600">
                          <a:effectLst/>
                        </a:rPr>
                        <a:t> 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nSpc>
                          <a:spcPct val="107000"/>
                        </a:lnSpc>
                        <a:spcAft>
                          <a:spcPts val="0"/>
                        </a:spcAft>
                      </a:pPr>
                      <a:r>
                        <a:rPr lang="en-US" sz="1600">
                          <a:effectLst/>
                        </a:rPr>
                        <a:t>Requirements Process Management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6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19063" marR="19063" marT="4539" marB="0"/>
                </a:tc>
                <a:extLst>
                  <a:ext uri="{0D108BD9-81ED-4DB2-BD59-A6C34878D82A}">
                    <a16:rowId xmlns:a16="http://schemas.microsoft.com/office/drawing/2014/main" val="10003"/>
                  </a:ext>
                </a:extLst>
              </a:tr>
              <a:tr h="105203">
                <a:tc>
                  <a:txBody>
                    <a:bodyPr/>
                    <a:lstStyle/>
                    <a:p>
                      <a:pPr algn="just">
                        <a:lnSpc>
                          <a:spcPct val="107000"/>
                        </a:lnSpc>
                        <a:spcAft>
                          <a:spcPts val="0"/>
                        </a:spcAft>
                      </a:pPr>
                      <a:r>
                        <a:rPr lang="en-GB" sz="1600">
                          <a:effectLst/>
                        </a:rPr>
                        <a:t> </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tc>
                  <a:txBody>
                    <a:bodyPr/>
                    <a:lstStyle/>
                    <a:p>
                      <a:pPr marL="342900" lvl="0" indent="-342900">
                        <a:lnSpc>
                          <a:spcPct val="115000"/>
                        </a:lnSpc>
                        <a:spcAft>
                          <a:spcPts val="0"/>
                        </a:spcAft>
                        <a:buFont typeface="Calibri" panose="020F0502020204030204" pitchFamily="34" charset="0"/>
                        <a:buChar char="-"/>
                      </a:pPr>
                      <a:r>
                        <a:rPr lang="en-US" sz="1600">
                          <a:effectLst/>
                        </a:rPr>
                        <a:t>Modeling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600">
                          <a:effectLst/>
                        </a:rPr>
                        <a:t>Menggunakan GTM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600">
                          <a:effectLst/>
                        </a:rPr>
                        <a: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4"/>
                  </a:ext>
                </a:extLst>
              </a:tr>
              <a:tr h="373132">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19063" marR="19063" marT="4539" marB="0"/>
                </a:tc>
                <a:tc>
                  <a:txBody>
                    <a:bodyPr/>
                    <a:lstStyle/>
                    <a:p>
                      <a:pPr marL="342900" lvl="0" indent="-342900">
                        <a:lnSpc>
                          <a:spcPct val="115000"/>
                        </a:lnSpc>
                        <a:spcAft>
                          <a:spcPts val="0"/>
                        </a:spcAft>
                        <a:buFont typeface="Calibri" panose="020F0502020204030204" pitchFamily="34" charset="0"/>
                        <a:buChar char="-"/>
                      </a:pPr>
                      <a:r>
                        <a:rPr lang="en-US" sz="1600">
                          <a:effectLst/>
                        </a:rPr>
                        <a:t>Requirements Documentation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9063" marR="19063" marT="4539" marB="0"/>
                </a:tc>
                <a:tc>
                  <a:txBody>
                    <a:bodyPr/>
                    <a:lstStyle/>
                    <a:p>
                      <a:pPr algn="just">
                        <a:lnSpc>
                          <a:spcPct val="107000"/>
                        </a:lnSpc>
                        <a:spcAft>
                          <a:spcPts val="0"/>
                        </a:spcAft>
                      </a:pPr>
                      <a:r>
                        <a:rPr lang="en-GB" sz="1600">
                          <a:effectLst/>
                        </a:rPr>
                        <a:t>Fase satu sampai dengan fase ketiga telah terdokumentasi beserta hasil analisis yang akan menjadi bahan pembuatan laporan SRS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en-GB" sz="1600">
                          <a:effectLst/>
                        </a:rPr>
                        <a:t>√</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063" marR="19063" marT="4539"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1198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3657600"/>
            <a:ext cx="7408333" cy="829733"/>
          </a:xfrm>
        </p:spPr>
        <p:txBody>
          <a:bodyPr/>
          <a:lstStyle/>
          <a:p>
            <a:pPr marL="0" indent="0" algn="ctr">
              <a:buNone/>
            </a:pPr>
            <a:r>
              <a:rPr lang="en-US" sz="3600"/>
              <a:t>Diskusi dan tanya jawab</a:t>
            </a:r>
          </a:p>
        </p:txBody>
      </p:sp>
      <p:sp>
        <p:nvSpPr>
          <p:cNvPr id="3" name="Title 2"/>
          <p:cNvSpPr>
            <a:spLocks noGrp="1"/>
          </p:cNvSpPr>
          <p:nvPr>
            <p:ph type="title"/>
          </p:nvPr>
        </p:nvSpPr>
        <p:spPr/>
        <p:txBody>
          <a:bodyPr/>
          <a:lstStyle/>
          <a:p>
            <a:r>
              <a:rPr lang="en-US"/>
              <a:t>Terima kasih</a:t>
            </a:r>
          </a:p>
        </p:txBody>
      </p:sp>
      <p:pic>
        <p:nvPicPr>
          <p:cNvPr id="2050" name="Picture 2" descr="C:\Users\Adikara\SkyDrive\Documents\~S3 Bahan\Clipart\checklist%20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581089"/>
            <a:ext cx="2187480" cy="212407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lide Number Placeholder 5"/>
          <p:cNvSpPr>
            <a:spLocks noGrp="1"/>
          </p:cNvSpPr>
          <p:nvPr>
            <p:ph type="sldNum" sz="quarter" idx="12"/>
          </p:nvPr>
        </p:nvSpPr>
        <p:spPr/>
        <p:txBody>
          <a:bodyPr/>
          <a:lstStyle/>
          <a:p>
            <a:fld id="{C28A589A-23A6-4390-9B8A-7C79A4ACC508}" type="slidenum">
              <a:rPr lang="en-US" smtClean="0"/>
              <a:t>7</a:t>
            </a:fld>
            <a:endParaRPr lang="en-US"/>
          </a:p>
        </p:txBody>
      </p:sp>
    </p:spTree>
    <p:extLst>
      <p:ext uri="{BB962C8B-B14F-4D97-AF65-F5344CB8AC3E}">
        <p14:creationId xmlns:p14="http://schemas.microsoft.com/office/powerpoint/2010/main" val="2678218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31473</TotalTime>
  <Words>800</Words>
  <Application>Microsoft Macintosh PowerPoint</Application>
  <PresentationFormat>On-screen Show (4:3)</PresentationFormat>
  <Paragraphs>141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Candara</vt:lpstr>
      <vt:lpstr>Symbol</vt:lpstr>
      <vt:lpstr>Times New Roman</vt:lpstr>
      <vt:lpstr>Waveform</vt:lpstr>
      <vt:lpstr>Study Case 2 - OGORE</vt:lpstr>
      <vt:lpstr>Perbedaan Uji Coba Proses Elisitasi Kebutuhan pada Studi Kasus II</vt:lpstr>
      <vt:lpstr>Evaluasi Penggunaan Hasil Dari OGORE Studi Kasus II</vt:lpstr>
      <vt:lpstr>Hasil Dari OGORE Studi Kasus II Pada Proses Pengembangan Sistem Informasi</vt:lpstr>
      <vt:lpstr>Daftar Hasil Uji Coba OGORE pada Studi Kasus </vt:lpstr>
      <vt:lpstr>Daftar Hasil Uji Coba OGORE pada Studi Kasus (lanjutan)</vt:lpstr>
      <vt:lpstr>Terima kasih</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METODE REKAYASA KEBUTUHAN BERORIENTASI PADA TUJUAN ORGANISASI UNTUK MENGURANGI RESIKO YANG DISEBABKAN KEBUTUHAN PENGGUNA SAAT PENGEMBANGAN SISTEM INFORMASI</dc:title>
  <dc:creator>Fransiskus Adikara</dc:creator>
  <cp:lastModifiedBy>Fransiskus Adikara</cp:lastModifiedBy>
  <cp:revision>392</cp:revision>
  <cp:lastPrinted>2015-01-13T08:12:34Z</cp:lastPrinted>
  <dcterms:created xsi:type="dcterms:W3CDTF">2013-05-16T06:17:42Z</dcterms:created>
  <dcterms:modified xsi:type="dcterms:W3CDTF">2018-06-28T06:09:47Z</dcterms:modified>
</cp:coreProperties>
</file>