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81" d="100"/>
          <a:sy n="81" d="100"/>
        </p:scale>
        <p:origin x="-232" y="4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4/24/18</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4/24/18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4/24/18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4/24/18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4/24/18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4/24/18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Requirement Change</a:t>
            </a:r>
            <a:endParaRPr lang="id-ID" dirty="0"/>
          </a:p>
        </p:txBody>
      </p:sp>
      <p:sp>
        <p:nvSpPr>
          <p:cNvPr id="3" name="Subtitle 2"/>
          <p:cNvSpPr>
            <a:spLocks noGrp="1"/>
          </p:cNvSpPr>
          <p:nvPr>
            <p:ph type="subTitle" idx="1"/>
          </p:nvPr>
        </p:nvSpPr>
        <p:spPr/>
        <p:txBody>
          <a:bodyPr/>
          <a:lstStyle/>
          <a:p>
            <a:r>
              <a:rPr lang="en-US" dirty="0" err="1" smtClean="0"/>
              <a:t>Pertemuan</a:t>
            </a:r>
            <a:r>
              <a:rPr lang="en-US" smtClean="0"/>
              <a:t> </a:t>
            </a:r>
            <a:r>
              <a:rPr lang="en-US" smtClean="0"/>
              <a:t>10</a:t>
            </a:r>
            <a:endParaRPr lang="en-US" dirty="0" smtClean="0"/>
          </a:p>
          <a:p>
            <a:r>
              <a:rPr lang="en-US" dirty="0" err="1" smtClean="0"/>
              <a:t>Dosen</a:t>
            </a:r>
            <a:r>
              <a:rPr lang="en-US" dirty="0" smtClean="0"/>
              <a:t> </a:t>
            </a:r>
            <a:r>
              <a:rPr lang="en-US" dirty="0" err="1" smtClean="0"/>
              <a:t>Pengampu</a:t>
            </a:r>
            <a:r>
              <a:rPr lang="en-US" dirty="0" smtClean="0"/>
              <a:t>: Sandfreni</a:t>
            </a:r>
          </a:p>
          <a:p>
            <a:r>
              <a:rPr lang="en-US" dirty="0" smtClean="0"/>
              <a:t>Prodi </a:t>
            </a:r>
            <a:r>
              <a:rPr lang="en-US" dirty="0" err="1" smtClean="0"/>
              <a:t>Sistem</a:t>
            </a:r>
            <a:r>
              <a:rPr lang="en-US" dirty="0" smtClean="0"/>
              <a:t> </a:t>
            </a:r>
            <a:r>
              <a:rPr lang="en-US" dirty="0" err="1" smtClean="0"/>
              <a:t>Informasi</a:t>
            </a:r>
            <a:r>
              <a:rPr lang="en-US" dirty="0" smtClean="0"/>
              <a:t> - </a:t>
            </a:r>
            <a:r>
              <a:rPr lang="en-US" dirty="0" err="1" smtClean="0"/>
              <a:t>Fakultas</a:t>
            </a:r>
            <a:r>
              <a:rPr lang="en-US" dirty="0" smtClean="0"/>
              <a:t> </a:t>
            </a:r>
            <a:r>
              <a:rPr lang="en-US" dirty="0" err="1" smtClean="0"/>
              <a:t>Ilmu</a:t>
            </a:r>
            <a:r>
              <a:rPr lang="en-US" dirty="0" smtClean="0"/>
              <a:t> </a:t>
            </a:r>
            <a:r>
              <a:rPr lang="en-US" dirty="0" err="1" smtClean="0"/>
              <a:t>Komputer</a:t>
            </a:r>
            <a:endParaRPr lang="en-US" dirty="0"/>
          </a:p>
        </p:txBody>
      </p:sp>
      <p:sp>
        <p:nvSpPr>
          <p:cNvPr id="4" name="TextBox 3"/>
          <p:cNvSpPr txBox="1"/>
          <p:nvPr/>
        </p:nvSpPr>
        <p:spPr>
          <a:xfrm>
            <a:off x="-1115169" y="44455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The requirements engineering process is an iterative process that includes requirements elicitation, specification and validation.</a:t>
            </a:r>
            <a:endParaRPr lang="en-GB" dirty="0" smtClean="0"/>
          </a:p>
          <a:p>
            <a:r>
              <a:rPr lang="en-US" dirty="0" smtClean="0"/>
              <a:t>Requirements elicitation is an iterative process that can be represented as a spiral of activities – requirements discovery, requirements classification and organization, requirements negotiation and requirements documentation.</a:t>
            </a:r>
            <a:r>
              <a:rPr lang="en-GB" dirty="0" smtClean="0"/>
              <a:t> </a:t>
            </a:r>
          </a:p>
          <a:p>
            <a:r>
              <a:rPr lang="en-US" dirty="0"/>
              <a:t>You can use a range of techniques for requirements elicitation including </a:t>
            </a:r>
            <a:r>
              <a:rPr lang="en-US" dirty="0" smtClean="0"/>
              <a:t>interviews and ethnography. User stories and scenarios may be used to facilitate discussions.</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10</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60735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Requirements specification is the process of formally documenting the user and system requirements and creating a software requirements document.</a:t>
            </a:r>
          </a:p>
          <a:p>
            <a:r>
              <a:rPr lang="en-US" dirty="0" smtClean="0"/>
              <a:t>The </a:t>
            </a:r>
            <a:r>
              <a:rPr lang="en-US" dirty="0"/>
              <a:t>software requirements document is an agreed statement of the system requirements. It should be organized so that both system customers and software developers can use it.</a:t>
            </a:r>
            <a:endParaRPr lang="en-GB" dirty="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11</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37629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points</a:t>
            </a:r>
            <a:endParaRPr lang="en-US" dirty="0"/>
          </a:p>
        </p:txBody>
      </p:sp>
      <p:sp>
        <p:nvSpPr>
          <p:cNvPr id="3" name="Content Placeholder 2"/>
          <p:cNvSpPr>
            <a:spLocks noGrp="1"/>
          </p:cNvSpPr>
          <p:nvPr>
            <p:ph idx="1"/>
          </p:nvPr>
        </p:nvSpPr>
        <p:spPr/>
        <p:txBody>
          <a:bodyPr/>
          <a:lstStyle/>
          <a:p>
            <a:r>
              <a:rPr lang="en-US" dirty="0" smtClean="0"/>
              <a:t>Requirements validation is the process of checking the requirements for validity, consistency, completeness, realism and verifiability. </a:t>
            </a:r>
            <a:endParaRPr lang="en-GB" dirty="0" smtClean="0"/>
          </a:p>
          <a:p>
            <a:r>
              <a:rPr lang="en-US" dirty="0" smtClean="0"/>
              <a:t>Business, organizational and technical changes inevitably lead to changes to the requirements for a software system. Requirements management is the process of managing and controlling these changes.</a:t>
            </a:r>
            <a:endParaRPr lang="en-GB" dirty="0" smtClean="0"/>
          </a:p>
          <a:p>
            <a:endParaRPr lang="en-US" dirty="0"/>
          </a:p>
        </p:txBody>
      </p:sp>
      <p:sp>
        <p:nvSpPr>
          <p:cNvPr id="5" name="Footer Placeholder 4"/>
          <p:cNvSpPr>
            <a:spLocks noGrp="1"/>
          </p:cNvSpPr>
          <p:nvPr>
            <p:ph type="ftr" sz="quarter" idx="11"/>
          </p:nvPr>
        </p:nvSpPr>
        <p:spPr/>
        <p:txBody>
          <a:bodyPr/>
          <a:lstStyle/>
          <a:p>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fld id="{825F70CE-84E9-D04C-9B15-10C693AA0F2A}" type="slidenum">
              <a:rPr lang="en-US" smtClean="0"/>
              <a:pPr/>
              <a:t>12</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414971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requirements</a:t>
            </a:r>
            <a:endParaRPr lang="en-US" dirty="0"/>
          </a:p>
        </p:txBody>
      </p:sp>
      <p:sp>
        <p:nvSpPr>
          <p:cNvPr id="3" name="Content Placeholder 2"/>
          <p:cNvSpPr>
            <a:spLocks noGrp="1"/>
          </p:cNvSpPr>
          <p:nvPr>
            <p:ph idx="1"/>
          </p:nvPr>
        </p:nvSpPr>
        <p:spPr/>
        <p:txBody>
          <a:bodyPr/>
          <a:lstStyle/>
          <a:p>
            <a:r>
              <a:rPr lang="en-US" dirty="0" smtClean="0"/>
              <a:t>The business and technical environment of the system always changes after installation. </a:t>
            </a:r>
          </a:p>
          <a:p>
            <a:pPr lvl="1"/>
            <a:r>
              <a:rPr lang="en-US" dirty="0" smtClean="0"/>
              <a:t>New hardware may be introduced, it may be necessary to interface the system with other systems, business priorities may change (with consequent changes in the system support required), and new legislation and regulations may be introduced that the system must necessarily abide by. </a:t>
            </a:r>
            <a:endParaRPr lang="en-GB" dirty="0" smtClean="0"/>
          </a:p>
          <a:p>
            <a:r>
              <a:rPr lang="en-US" dirty="0" smtClean="0"/>
              <a:t>The people who pay for a system and the users of that system are rarely the same people. </a:t>
            </a:r>
          </a:p>
          <a:p>
            <a:pPr lvl="1"/>
            <a:r>
              <a:rPr lang="en-US" dirty="0" smtClean="0"/>
              <a:t>System customers impose requirements because of organizational and budgetary constraints. These may conflict with end-user requirements and, after delivery, new features may have to be added for user support if the system is to meet its goals.</a:t>
            </a:r>
            <a:endParaRPr lang="en-GB" dirty="0" smtClean="0"/>
          </a:p>
          <a:p>
            <a:endParaRPr lang="en-GB"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356197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requirements</a:t>
            </a:r>
            <a:endParaRPr lang="en-US" dirty="0"/>
          </a:p>
        </p:txBody>
      </p:sp>
      <p:sp>
        <p:nvSpPr>
          <p:cNvPr id="3" name="Content Placeholder 2"/>
          <p:cNvSpPr>
            <a:spLocks noGrp="1"/>
          </p:cNvSpPr>
          <p:nvPr>
            <p:ph idx="1"/>
          </p:nvPr>
        </p:nvSpPr>
        <p:spPr/>
        <p:txBody>
          <a:bodyPr/>
          <a:lstStyle/>
          <a:p>
            <a:r>
              <a:rPr lang="en-US" dirty="0" smtClean="0"/>
              <a:t>Large systems usually have a diverse user community, with many users having different requirements and priorities that may be conflicting or contradictory. </a:t>
            </a:r>
          </a:p>
          <a:p>
            <a:pPr lvl="1"/>
            <a:r>
              <a:rPr lang="en-US" dirty="0" smtClean="0"/>
              <a:t>The final system requirements are inevitably a compromise between them and, with experience, it is often discovered that the balance of support given to different users has to be changed.</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521759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t>Requirements evolution</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a:t>
            </a:fld>
            <a:endParaRPr lang="en-US"/>
          </a:p>
        </p:txBody>
      </p:sp>
      <p:pic>
        <p:nvPicPr>
          <p:cNvPr id="4" name="Picture 3" descr="4.17 ReqEvolution.eps"/>
          <p:cNvPicPr>
            <a:picLocks noChangeAspect="1"/>
          </p:cNvPicPr>
          <p:nvPr/>
        </p:nvPicPr>
        <p:blipFill>
          <a:blip r:embed="rId2"/>
          <a:stretch>
            <a:fillRect/>
          </a:stretch>
        </p:blipFill>
        <p:spPr>
          <a:xfrm>
            <a:off x="2133600" y="2514600"/>
            <a:ext cx="5005917" cy="251460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687581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Requirements management</a:t>
            </a:r>
          </a:p>
        </p:txBody>
      </p:sp>
      <p:sp>
        <p:nvSpPr>
          <p:cNvPr id="55299" name="Rectangle 3"/>
          <p:cNvSpPr>
            <a:spLocks noGrp="1" noChangeArrowheads="1"/>
          </p:cNvSpPr>
          <p:nvPr>
            <p:ph idx="1"/>
          </p:nvPr>
        </p:nvSpPr>
        <p:spPr/>
        <p:txBody>
          <a:bodyPr/>
          <a:lstStyle/>
          <a:p>
            <a:r>
              <a:rPr lang="en-GB" sz="2400" dirty="0"/>
              <a:t>Requirements management is the process of managing changing requirements during the requirements engineering process and system development</a:t>
            </a:r>
            <a:r>
              <a:rPr lang="en-GB" sz="2400" dirty="0" smtClean="0"/>
              <a:t>.</a:t>
            </a:r>
          </a:p>
          <a:p>
            <a:r>
              <a:rPr lang="en-GB" dirty="0" smtClean="0"/>
              <a:t>New requirements emerge as a system is being developed and after it has gone into use.</a:t>
            </a:r>
          </a:p>
          <a:p>
            <a:r>
              <a:rPr lang="en-US" dirty="0" smtClean="0"/>
              <a:t>You need to keep track of individual requirements and maintain links between dependent requirements so that you can assess the impact of requirements changes. You need to establish a formal process for making change proposals and linking these to system requirements.</a:t>
            </a:r>
            <a:r>
              <a:rPr lang="en-GB" dirty="0" smtClean="0"/>
              <a:t> </a:t>
            </a:r>
            <a:endParaRPr lang="en-GB" sz="2400"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21837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management planning</a:t>
            </a:r>
            <a:endParaRPr lang="en-US" dirty="0"/>
          </a:p>
        </p:txBody>
      </p:sp>
      <p:sp>
        <p:nvSpPr>
          <p:cNvPr id="3" name="Content Placeholder 2"/>
          <p:cNvSpPr>
            <a:spLocks noGrp="1"/>
          </p:cNvSpPr>
          <p:nvPr>
            <p:ph idx="1"/>
          </p:nvPr>
        </p:nvSpPr>
        <p:spPr>
          <a:xfrm>
            <a:off x="304800" y="1524000"/>
            <a:ext cx="8686800" cy="4525963"/>
          </a:xfrm>
        </p:spPr>
        <p:txBody>
          <a:bodyPr/>
          <a:lstStyle/>
          <a:p>
            <a:r>
              <a:rPr lang="en-US" dirty="0" smtClean="0"/>
              <a:t>Establishes the level of requirements management detail that is required.</a:t>
            </a:r>
          </a:p>
          <a:p>
            <a:r>
              <a:rPr lang="en-US" dirty="0" smtClean="0"/>
              <a:t>Requirements management decisions:</a:t>
            </a:r>
          </a:p>
          <a:p>
            <a:pPr lvl="1"/>
            <a:r>
              <a:rPr lang="en-US" i="1" dirty="0" smtClean="0">
                <a:solidFill>
                  <a:schemeClr val="tx1"/>
                </a:solidFill>
              </a:rPr>
              <a:t>Requirements identificati</a:t>
            </a:r>
            <a:r>
              <a:rPr lang="en-US" i="1" dirty="0" smtClean="0">
                <a:solidFill>
                  <a:srgbClr val="000000"/>
                </a:solidFill>
              </a:rPr>
              <a:t>on</a:t>
            </a:r>
            <a:r>
              <a:rPr lang="en-US" dirty="0" smtClean="0">
                <a:solidFill>
                  <a:srgbClr val="FF0000"/>
                </a:solidFill>
              </a:rPr>
              <a:t> </a:t>
            </a:r>
            <a:r>
              <a:rPr lang="en-US" dirty="0" smtClean="0"/>
              <a:t>Each requirement must be uniquely identified so that it can be cross-referenced with other requirements. </a:t>
            </a:r>
            <a:endParaRPr lang="en-GB" dirty="0" smtClean="0"/>
          </a:p>
          <a:p>
            <a:pPr lvl="1"/>
            <a:r>
              <a:rPr lang="en-US" i="1" dirty="0" smtClean="0">
                <a:solidFill>
                  <a:srgbClr val="000000"/>
                </a:solidFill>
              </a:rPr>
              <a:t>A change management process</a:t>
            </a:r>
            <a:r>
              <a:rPr lang="en-US" dirty="0" smtClean="0">
                <a:solidFill>
                  <a:srgbClr val="000000"/>
                </a:solidFill>
              </a:rPr>
              <a:t> </a:t>
            </a:r>
            <a:r>
              <a:rPr lang="en-US" dirty="0" smtClean="0"/>
              <a:t>This is the set of activities that assess the impact and cost of changes. I discuss this process in more detail in the following section.</a:t>
            </a:r>
            <a:endParaRPr lang="en-GB" dirty="0" smtClean="0"/>
          </a:p>
          <a:p>
            <a:pPr lvl="1"/>
            <a:r>
              <a:rPr lang="en-US" i="1" dirty="0" smtClean="0">
                <a:solidFill>
                  <a:srgbClr val="000000"/>
                </a:solidFill>
              </a:rPr>
              <a:t>Traceability policies</a:t>
            </a:r>
            <a:r>
              <a:rPr lang="en-US" dirty="0" smtClean="0">
                <a:solidFill>
                  <a:srgbClr val="000000"/>
                </a:solidFill>
              </a:rPr>
              <a:t> </a:t>
            </a:r>
            <a:r>
              <a:rPr lang="en-US" dirty="0" smtClean="0"/>
              <a:t>These policies define the relationships between each requirement and between the requirements and the system design that should be recorded. </a:t>
            </a:r>
            <a:endParaRPr lang="en-GB" dirty="0" smtClean="0"/>
          </a:p>
          <a:p>
            <a:pPr lvl="1"/>
            <a:r>
              <a:rPr lang="en-US" i="1" dirty="0" smtClean="0">
                <a:solidFill>
                  <a:srgbClr val="000000"/>
                </a:solidFill>
              </a:rPr>
              <a:t>Tool support</a:t>
            </a:r>
            <a:r>
              <a:rPr lang="en-US" dirty="0" smtClean="0">
                <a:solidFill>
                  <a:srgbClr val="000000"/>
                </a:solidFill>
              </a:rPr>
              <a:t> </a:t>
            </a:r>
            <a:r>
              <a:rPr lang="en-US" dirty="0" smtClean="0"/>
              <a:t>Tools that may be used range from specialist requirements management systems to spreadsheets and simple database systems.</a:t>
            </a:r>
            <a:endParaRPr lang="en-GB"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a:t>
            </a:fld>
            <a:endParaRPr lang="en-US" dirty="0"/>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547515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change management</a:t>
            </a:r>
            <a:endParaRPr lang="en-US" dirty="0"/>
          </a:p>
        </p:txBody>
      </p:sp>
      <p:sp>
        <p:nvSpPr>
          <p:cNvPr id="3" name="Content Placeholder 2"/>
          <p:cNvSpPr>
            <a:spLocks noGrp="1"/>
          </p:cNvSpPr>
          <p:nvPr>
            <p:ph idx="1"/>
          </p:nvPr>
        </p:nvSpPr>
        <p:spPr/>
        <p:txBody>
          <a:bodyPr/>
          <a:lstStyle/>
          <a:p>
            <a:r>
              <a:rPr lang="en-US" dirty="0" smtClean="0">
                <a:solidFill>
                  <a:srgbClr val="000000"/>
                </a:solidFill>
              </a:rPr>
              <a:t>Deciding if a requirements change should be accepted</a:t>
            </a:r>
          </a:p>
          <a:p>
            <a:pPr lvl="1"/>
            <a:r>
              <a:rPr lang="en-US" i="1" dirty="0" smtClean="0">
                <a:solidFill>
                  <a:srgbClr val="000000"/>
                </a:solidFill>
              </a:rPr>
              <a:t>Problem analysis and change specification</a:t>
            </a:r>
            <a:r>
              <a:rPr lang="en-US" dirty="0" smtClean="0">
                <a:solidFill>
                  <a:srgbClr val="000000"/>
                </a:solidFill>
              </a:rPr>
              <a:t> </a:t>
            </a:r>
          </a:p>
          <a:p>
            <a:pPr lvl="2"/>
            <a:r>
              <a:rPr lang="en-US" dirty="0" smtClean="0">
                <a:solidFill>
                  <a:srgbClr val="000000"/>
                </a:solidFill>
              </a:rPr>
              <a:t>During this stage, the problem or the change proposal is analyzed to check that it is valid. This analysis is fed back to the change requestor who may respond with a more specific requirements change proposal, or decide to withdraw the request.</a:t>
            </a:r>
            <a:endParaRPr lang="en-GB" dirty="0" smtClean="0">
              <a:solidFill>
                <a:srgbClr val="000000"/>
              </a:solidFill>
            </a:endParaRPr>
          </a:p>
          <a:p>
            <a:pPr lvl="1"/>
            <a:r>
              <a:rPr lang="en-US" i="1" dirty="0" smtClean="0">
                <a:solidFill>
                  <a:srgbClr val="000000"/>
                </a:solidFill>
              </a:rPr>
              <a:t>Change analysis and costing</a:t>
            </a:r>
            <a:r>
              <a:rPr lang="en-US" dirty="0" smtClean="0">
                <a:solidFill>
                  <a:srgbClr val="000000"/>
                </a:solidFill>
              </a:rPr>
              <a:t> </a:t>
            </a:r>
          </a:p>
          <a:p>
            <a:pPr lvl="2"/>
            <a:r>
              <a:rPr lang="en-US" dirty="0" smtClean="0">
                <a:solidFill>
                  <a:srgbClr val="000000"/>
                </a:solidFill>
              </a:rPr>
              <a:t>The effect of the proposed change is assessed using traceability information and general knowledge of the system requirements. Once this analysis is completed, a decision is made whether or not to proceed with the requirements change.</a:t>
            </a:r>
            <a:endParaRPr lang="en-GB" dirty="0" smtClean="0">
              <a:solidFill>
                <a:srgbClr val="000000"/>
              </a:solidFill>
            </a:endParaRPr>
          </a:p>
          <a:p>
            <a:pPr lvl="1"/>
            <a:r>
              <a:rPr lang="en-US" dirty="0" smtClean="0">
                <a:solidFill>
                  <a:srgbClr val="000000"/>
                </a:solidFill>
              </a:rPr>
              <a:t>Change implementation </a:t>
            </a:r>
          </a:p>
          <a:p>
            <a:pPr lvl="2"/>
            <a:r>
              <a:rPr lang="en-US" dirty="0" smtClean="0">
                <a:solidFill>
                  <a:srgbClr val="000000"/>
                </a:solidFill>
              </a:rPr>
              <a:t>The requirements document and, where necessary, the system design and implementation, are modified. Ideally, the document should be organized so that changes can be easily implemented.</a:t>
            </a: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57263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t>Requirements change management</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a:t>
            </a:fld>
            <a:endParaRPr lang="en-US"/>
          </a:p>
        </p:txBody>
      </p:sp>
      <p:pic>
        <p:nvPicPr>
          <p:cNvPr id="4" name="Picture 3" descr="4.18 ReqChangeMan.eps"/>
          <p:cNvPicPr>
            <a:picLocks noChangeAspect="1"/>
          </p:cNvPicPr>
          <p:nvPr/>
        </p:nvPicPr>
        <p:blipFill>
          <a:blip r:embed="rId2"/>
          <a:stretch>
            <a:fillRect/>
          </a:stretch>
        </p:blipFill>
        <p:spPr>
          <a:xfrm>
            <a:off x="228600" y="3136900"/>
            <a:ext cx="8661952" cy="105410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76679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Requirements for a software system set out what the system should do and define constraints on its operation and implementation.</a:t>
            </a:r>
            <a:endParaRPr lang="en-GB" dirty="0" smtClean="0"/>
          </a:p>
          <a:p>
            <a:r>
              <a:rPr lang="en-US" dirty="0" smtClean="0"/>
              <a:t>Functional requirements are statements of the services that the system must provide or are descriptions of how some computations must be carried out. </a:t>
            </a:r>
            <a:endParaRPr lang="en-GB" dirty="0" smtClean="0"/>
          </a:p>
          <a:p>
            <a:r>
              <a:rPr lang="en-US" dirty="0" smtClean="0"/>
              <a:t>Non-functional requirements often constrain the system being developed and the development process being used. </a:t>
            </a:r>
          </a:p>
          <a:p>
            <a:r>
              <a:rPr lang="en-US" dirty="0" smtClean="0"/>
              <a:t>They often relate to the emergent properties of the system and therefore apply to the system as a whole.</a:t>
            </a:r>
            <a:endParaRPr lang="en-GB" dirty="0" smtClean="0"/>
          </a:p>
          <a:p>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9</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192069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12189</TotalTime>
  <Words>908</Words>
  <Application>Microsoft Macintosh PowerPoint</Application>
  <PresentationFormat>On-screen Show (4:3)</PresentationFormat>
  <Paragraphs>81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Requirement Change</vt:lpstr>
      <vt:lpstr>Changing requirements</vt:lpstr>
      <vt:lpstr>Changing requirements</vt:lpstr>
      <vt:lpstr>Requirements evolution </vt:lpstr>
      <vt:lpstr>Requirements management</vt:lpstr>
      <vt:lpstr>Requirements management planning</vt:lpstr>
      <vt:lpstr>Requirements change management</vt:lpstr>
      <vt:lpstr>Requirements change management </vt:lpstr>
      <vt:lpstr>Key points</vt:lpstr>
      <vt:lpstr>Key points</vt:lpstr>
      <vt:lpstr>Key points</vt:lpstr>
      <vt:lpstr>Key points</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Sandfreni sandfreni</cp:lastModifiedBy>
  <cp:revision>241</cp:revision>
  <dcterms:created xsi:type="dcterms:W3CDTF">2010-08-24T06:47:44Z</dcterms:created>
  <dcterms:modified xsi:type="dcterms:W3CDTF">2018-04-24T04:21:50Z</dcterms:modified>
</cp:coreProperties>
</file>