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83" r:id="rId2"/>
    <p:sldId id="384" r:id="rId3"/>
    <p:sldId id="385" r:id="rId4"/>
    <p:sldId id="386" r:id="rId5"/>
    <p:sldId id="387" r:id="rId6"/>
    <p:sldId id="388" r:id="rId7"/>
    <p:sldId id="389"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80" d="100"/>
          <a:sy n="80" d="100"/>
        </p:scale>
        <p:origin x="-1888" y="-10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4/24/18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4/24/18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4/24/18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4/24/18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4/24/18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4/24/18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Requirement Engineering</a:t>
            </a:r>
            <a:endParaRPr lang="id-ID" dirty="0"/>
          </a:p>
        </p:txBody>
      </p:sp>
      <p:sp>
        <p:nvSpPr>
          <p:cNvPr id="3" name="Subtitle 2"/>
          <p:cNvSpPr>
            <a:spLocks noGrp="1"/>
          </p:cNvSpPr>
          <p:nvPr>
            <p:ph type="subTitle" idx="1"/>
          </p:nvPr>
        </p:nvSpPr>
        <p:spPr/>
        <p:txBody>
          <a:bodyPr/>
          <a:lstStyle/>
          <a:p>
            <a:r>
              <a:rPr lang="en-US" dirty="0" err="1" smtClean="0"/>
              <a:t>Pertemuan</a:t>
            </a:r>
            <a:r>
              <a:rPr lang="en-US" dirty="0" smtClean="0"/>
              <a:t> </a:t>
            </a:r>
            <a:r>
              <a:rPr lang="en-US" dirty="0" smtClean="0"/>
              <a:t>2</a:t>
            </a:r>
            <a:endParaRPr lang="en-US" dirty="0" smtClean="0"/>
          </a:p>
          <a:p>
            <a:r>
              <a:rPr lang="en-US" dirty="0" err="1" smtClean="0"/>
              <a:t>Dosen</a:t>
            </a:r>
            <a:r>
              <a:rPr lang="en-US" dirty="0" smtClean="0"/>
              <a:t> </a:t>
            </a:r>
            <a:r>
              <a:rPr lang="en-US" dirty="0" err="1" smtClean="0"/>
              <a:t>Pengampu</a:t>
            </a:r>
            <a:r>
              <a:rPr lang="en-US" dirty="0" smtClean="0"/>
              <a:t>: Sandfreni</a:t>
            </a:r>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
        <p:nvSpPr>
          <p:cNvPr id="4" name="TextBox 3"/>
          <p:cNvSpPr txBox="1"/>
          <p:nvPr/>
        </p:nvSpPr>
        <p:spPr>
          <a:xfrm>
            <a:off x="-1115169" y="4445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765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a:t>Requirements engineering</a:t>
            </a:r>
          </a:p>
        </p:txBody>
      </p:sp>
      <p:sp>
        <p:nvSpPr>
          <p:cNvPr id="7171" name="Rectangle 3"/>
          <p:cNvSpPr>
            <a:spLocks noGrp="1" noChangeArrowheads="1"/>
          </p:cNvSpPr>
          <p:nvPr>
            <p:ph idx="1"/>
          </p:nvPr>
        </p:nvSpPr>
        <p:spPr>
          <a:noFill/>
          <a:ln/>
        </p:spPr>
        <p:txBody>
          <a:bodyPr lIns="90487" tIns="44450" rIns="90487" bIns="44450"/>
          <a:lstStyle/>
          <a:p>
            <a:r>
              <a:rPr lang="en-GB" dirty="0"/>
              <a:t>The process of establishing the services that </a:t>
            </a:r>
            <a:r>
              <a:rPr lang="en-GB" dirty="0" smtClean="0"/>
              <a:t>a customer </a:t>
            </a:r>
            <a:r>
              <a:rPr lang="en-GB" dirty="0"/>
              <a:t>requires from a system and the constraints under which it operates and is developed.</a:t>
            </a:r>
          </a:p>
          <a:p>
            <a:r>
              <a:rPr lang="en-GB" dirty="0"/>
              <a:t>The </a:t>
            </a:r>
            <a:r>
              <a:rPr lang="en-GB" dirty="0" smtClean="0"/>
              <a:t>system requirements are </a:t>
            </a:r>
            <a:r>
              <a:rPr lang="en-GB" dirty="0"/>
              <a:t>the descriptions of the system services and constraints that are generated during the requirements engineering process.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541353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487" tIns="44450" rIns="90487" bIns="44450"/>
          <a:lstStyle/>
          <a:p>
            <a:r>
              <a:rPr lang="en-GB"/>
              <a:t>What is a requirement?</a:t>
            </a:r>
          </a:p>
        </p:txBody>
      </p:sp>
      <p:sp>
        <p:nvSpPr>
          <p:cNvPr id="8195" name="Rectangle 3"/>
          <p:cNvSpPr>
            <a:spLocks noGrp="1" noChangeArrowheads="1"/>
          </p:cNvSpPr>
          <p:nvPr>
            <p:ph idx="1"/>
          </p:nvPr>
        </p:nvSpPr>
        <p:spPr>
          <a:noFill/>
          <a:ln/>
        </p:spPr>
        <p:txBody>
          <a:bodyPr lIns="90487" tIns="44450" rIns="90487" bIns="44450"/>
          <a:lstStyle/>
          <a:p>
            <a:pPr>
              <a:lnSpc>
                <a:spcPct val="90000"/>
              </a:lnSpc>
            </a:pPr>
            <a:r>
              <a:rPr lang="en-GB"/>
              <a:t>It may range from a high-level abstract statement of a service or of a system constraint to a detailed mathematical functional specification.</a:t>
            </a:r>
          </a:p>
          <a:p>
            <a:pPr>
              <a:lnSpc>
                <a:spcPct val="90000"/>
              </a:lnSpc>
            </a:pPr>
            <a:r>
              <a:rPr lang="en-GB"/>
              <a:t>This is inevitable as requirements may serve a dual function</a:t>
            </a:r>
          </a:p>
          <a:p>
            <a:pPr lvl="1">
              <a:lnSpc>
                <a:spcPct val="90000"/>
              </a:lnSpc>
            </a:pPr>
            <a:r>
              <a:rPr lang="en-GB"/>
              <a:t>May be the basis for a bid for a contract - therefore must be open to interpretation;</a:t>
            </a:r>
          </a:p>
          <a:p>
            <a:pPr lvl="1">
              <a:lnSpc>
                <a:spcPct val="90000"/>
              </a:lnSpc>
            </a:pPr>
            <a:r>
              <a:rPr lang="en-GB"/>
              <a:t>May be the basis for the contract itself - therefore must be defined in detail;</a:t>
            </a:r>
          </a:p>
          <a:p>
            <a:pPr lvl="1">
              <a:lnSpc>
                <a:spcPct val="90000"/>
              </a:lnSpc>
            </a:pPr>
            <a:r>
              <a:rPr lang="en-GB"/>
              <a:t>Both these statements may be called requirements.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4005542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Requirements abstraction (Davis)</a:t>
            </a:r>
          </a:p>
        </p:txBody>
      </p:sp>
      <p:sp>
        <p:nvSpPr>
          <p:cNvPr id="8" name="Footer Placeholder 7"/>
          <p:cNvSpPr>
            <a:spLocks noGrp="1"/>
          </p:cNvSpPr>
          <p:nvPr>
            <p:ph type="ftr" sz="quarter" idx="11"/>
          </p:nvPr>
        </p:nvSpPr>
        <p:spPr/>
        <p:txBody>
          <a:bodyPr/>
          <a:lstStyle/>
          <a:p>
            <a:pPr>
              <a:defRPr/>
            </a:pPr>
            <a:r>
              <a:rPr lang="en-US" smtClean="0"/>
              <a:t>Chapter 4 Requirements Engineering</a:t>
            </a:r>
            <a:endParaRPr lang="en-US"/>
          </a:p>
        </p:txBody>
      </p:sp>
      <p:sp>
        <p:nvSpPr>
          <p:cNvPr id="7" name="Slide Number Placeholder 6"/>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
        <p:nvSpPr>
          <p:cNvPr id="6" name="Rectangle 5"/>
          <p:cNvSpPr/>
          <p:nvPr/>
        </p:nvSpPr>
        <p:spPr>
          <a:xfrm>
            <a:off x="457200" y="1951673"/>
            <a:ext cx="8305800" cy="2862322"/>
          </a:xfrm>
          <a:prstGeom prst="rect">
            <a:avLst/>
          </a:prstGeom>
        </p:spPr>
        <p:txBody>
          <a:bodyPr wrap="square">
            <a:spAutoFit/>
          </a:bodyPr>
          <a:lstStyle/>
          <a:p>
            <a:r>
              <a:rPr lang="en-US" sz="2000" dirty="0" smtClean="0">
                <a:solidFill>
                  <a:srgbClr val="000000"/>
                </a:solidFill>
                <a:latin typeface="Arial"/>
                <a:ea typeface="Times New Roman"/>
                <a:cs typeface="Arial"/>
              </a:rPr>
              <a:t>“If a company wishes to let a contract for a large software development project, it must define its needs in a sufficiently abstract way that a solution is not pre-defined. The requirements must be written so that several contractors can bid for the contract, offering, perhaps, different ways of meeting the client organization’s needs. Once a contract has been awarded, the contractor must write a system definition for the client in more detail so that the client understands and can validate what the software will do. Both of these documents may be called the requirements document for the system.”</a:t>
            </a:r>
            <a:endParaRPr lang="en-US" sz="2000" dirty="0">
              <a:latin typeface="Arial"/>
              <a:cs typeface="Arial"/>
            </a:endParaRPr>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447308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915400" cy="1104900"/>
          </a:xfrm>
          <a:noFill/>
          <a:ln/>
        </p:spPr>
        <p:txBody>
          <a:bodyPr lIns="90487" tIns="44450" rIns="90487" bIns="44450"/>
          <a:lstStyle/>
          <a:p>
            <a:r>
              <a:rPr lang="en-GB"/>
              <a:t>Types of requirement</a:t>
            </a:r>
          </a:p>
        </p:txBody>
      </p:sp>
      <p:sp>
        <p:nvSpPr>
          <p:cNvPr id="9219" name="Rectangle 3"/>
          <p:cNvSpPr>
            <a:spLocks noGrp="1" noChangeArrowheads="1"/>
          </p:cNvSpPr>
          <p:nvPr>
            <p:ph idx="1"/>
          </p:nvPr>
        </p:nvSpPr>
        <p:spPr>
          <a:noFill/>
          <a:ln/>
        </p:spPr>
        <p:txBody>
          <a:bodyPr lIns="90487" tIns="44450" rIns="90487" bIns="44450"/>
          <a:lstStyle/>
          <a:p>
            <a:r>
              <a:rPr lang="en-GB"/>
              <a:t>User requirements</a:t>
            </a:r>
          </a:p>
          <a:p>
            <a:pPr lvl="1"/>
            <a:r>
              <a:rPr lang="en-GB"/>
              <a:t>Statements in natural language plus diagrams of the services the system provides and its operational constraints. Written for customers.</a:t>
            </a:r>
          </a:p>
          <a:p>
            <a:r>
              <a:rPr lang="en-GB"/>
              <a:t>System requirements</a:t>
            </a:r>
          </a:p>
          <a:p>
            <a:pPr lvl="1"/>
            <a:r>
              <a:rPr lang="en-GB"/>
              <a:t>A structured document setting out detailed descriptions of the system’s functions, services and operational constraints. Defines what should be implemented so may be part of a contract between client and contractor.</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026231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User and system requirements</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pic>
        <p:nvPicPr>
          <p:cNvPr id="2" name="Picture 1" descr="4.1 UserSysReq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20" y="1556791"/>
            <a:ext cx="6262207" cy="4830845"/>
          </a:xfrm>
          <a:prstGeom prst="rect">
            <a:avLst/>
          </a:prstGeom>
        </p:spPr>
      </p:pic>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51657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Readers of different types of requirements specification</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pic>
        <p:nvPicPr>
          <p:cNvPr id="4" name="Picture 3" descr="4.2 ReqReaders.eps"/>
          <p:cNvPicPr>
            <a:picLocks noChangeAspect="1"/>
          </p:cNvPicPr>
          <p:nvPr/>
        </p:nvPicPr>
        <p:blipFill>
          <a:blip r:embed="rId2"/>
          <a:stretch>
            <a:fillRect/>
          </a:stretch>
        </p:blipFill>
        <p:spPr>
          <a:xfrm>
            <a:off x="1219200" y="2057400"/>
            <a:ext cx="6531232" cy="3651553"/>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695397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12191</TotalTime>
  <Words>394</Words>
  <Application>Microsoft Macintosh PowerPoint</Application>
  <PresentationFormat>On-screen Show (4:3)</PresentationFormat>
  <Paragraphs>40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Requirement Engineering</vt:lpstr>
      <vt:lpstr>Requirements engineering</vt:lpstr>
      <vt:lpstr>What is a requirement?</vt:lpstr>
      <vt:lpstr>Requirements abstraction (Davis)</vt:lpstr>
      <vt:lpstr>Types of requirement</vt:lpstr>
      <vt:lpstr>User and system requirements </vt:lpstr>
      <vt:lpstr>Readers of different types of requirements specification </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Sandfreni sandfreni</cp:lastModifiedBy>
  <cp:revision>234</cp:revision>
  <dcterms:created xsi:type="dcterms:W3CDTF">2010-08-24T06:47:44Z</dcterms:created>
  <dcterms:modified xsi:type="dcterms:W3CDTF">2018-04-24T03:53:20Z</dcterms:modified>
</cp:coreProperties>
</file>