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83" r:id="rId2"/>
    <p:sldId id="384" r:id="rId3"/>
    <p:sldId id="385" r:id="rId4"/>
    <p:sldId id="387" r:id="rId5"/>
    <p:sldId id="388" r:id="rId6"/>
    <p:sldId id="389" r:id="rId7"/>
    <p:sldId id="390" r:id="rId8"/>
    <p:sldId id="391" r:id="rId9"/>
    <p:sldId id="392" r:id="rId10"/>
    <p:sldId id="39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3190" autoAdjust="0"/>
  </p:normalViewPr>
  <p:slideViewPr>
    <p:cSldViewPr>
      <p:cViewPr varScale="1">
        <p:scale>
          <a:sx n="74" d="100"/>
          <a:sy n="74" d="100"/>
        </p:scale>
        <p:origin x="-104" y="-624"/>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AD401D-C29A-4928-88E1-427A39D3C18A}" type="datetimeFigureOut">
              <a:rPr lang="id-ID" smtClean="0"/>
              <a:t>4/24/18</a:t>
            </a:fld>
            <a:endParaRPr lang="id-ID"/>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CFD104-B2A3-424E-B3F4-1DFCA91EAA4B}" type="slidenum">
              <a:rPr lang="id-ID" smtClean="0"/>
              <a:t>‹#›</a:t>
            </a:fld>
            <a:endParaRPr lang="id-ID"/>
          </a:p>
        </p:txBody>
      </p:sp>
    </p:spTree>
    <p:extLst>
      <p:ext uri="{BB962C8B-B14F-4D97-AF65-F5344CB8AC3E}">
        <p14:creationId xmlns:p14="http://schemas.microsoft.com/office/powerpoint/2010/main" val="657911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A048E5B-BD9A-4C0B-B552-4469974D48FE}" type="datetimeFigureOut">
              <a:rPr lang="id-ID"/>
              <a:pPr>
                <a:defRPr/>
              </a:pPr>
              <a:t>4/24/18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339B845-4BC6-43F6-B113-E03B24E0C7AB}" type="slidenum">
              <a:rPr lang="id-ID" altLang="id-ID"/>
              <a:pPr/>
              <a:t>‹#›</a:t>
            </a:fld>
            <a:endParaRPr lang="id-ID" altLang="id-ID"/>
          </a:p>
        </p:txBody>
      </p:sp>
    </p:spTree>
    <p:extLst>
      <p:ext uri="{BB962C8B-B14F-4D97-AF65-F5344CB8AC3E}">
        <p14:creationId xmlns:p14="http://schemas.microsoft.com/office/powerpoint/2010/main" val="3413082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101859" y="0"/>
            <a:ext cx="9347717" cy="762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101859" y="228600"/>
            <a:ext cx="9347718" cy="699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2971799" y="1524000"/>
            <a:ext cx="6274059" cy="2076451"/>
          </a:xfrm>
        </p:spPr>
        <p:txBody>
          <a:bodyPr/>
          <a:lstStyle>
            <a:lvl1pPr>
              <a:defRPr>
                <a:solidFill>
                  <a:schemeClr val="bg1"/>
                </a:solidFill>
              </a:defRPr>
            </a:lvl1pPr>
          </a:lstStyle>
          <a:p>
            <a:r>
              <a:rPr lang="en-US" dirty="0" smtClean="0"/>
              <a:t>Click here to Edit</a:t>
            </a:r>
            <a:endParaRPr lang="en-US" dirty="0"/>
          </a:p>
        </p:txBody>
      </p:sp>
      <p:sp>
        <p:nvSpPr>
          <p:cNvPr id="3" name="Subtitle 2"/>
          <p:cNvSpPr>
            <a:spLocks noGrp="1"/>
          </p:cNvSpPr>
          <p:nvPr>
            <p:ph type="subTitle" idx="1" hasCustomPrompt="1"/>
          </p:nvPr>
        </p:nvSpPr>
        <p:spPr>
          <a:xfrm>
            <a:off x="2971798" y="3657600"/>
            <a:ext cx="6274060" cy="1524000"/>
          </a:xfrm>
        </p:spPr>
        <p:txBody>
          <a:bodyPr/>
          <a:lstStyle>
            <a:lvl1pPr marL="0" indent="0" algn="ctr" eaLnBrk="1" hangingPunct="1">
              <a:buNone/>
              <a:defRPr sz="22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here to edit </a:t>
            </a:r>
            <a:r>
              <a:rPr lang="en-US" dirty="0" err="1" smtClean="0"/>
              <a:t>Pokok</a:t>
            </a:r>
            <a:r>
              <a:rPr lang="en-US" dirty="0" smtClean="0"/>
              <a:t> </a:t>
            </a:r>
            <a:r>
              <a:rPr lang="en-US" dirty="0" err="1" smtClean="0"/>
              <a:t>Bahasan</a:t>
            </a:r>
            <a:r>
              <a:rPr lang="en-US" dirty="0" smtClean="0"/>
              <a:t/>
            </a:r>
            <a:br>
              <a:rPr lang="en-US" dirty="0" smtClean="0"/>
            </a:br>
            <a:r>
              <a:rPr lang="en-US" dirty="0" smtClean="0"/>
              <a:t>Click here to edit </a:t>
            </a:r>
            <a:r>
              <a:rPr lang="en-US" dirty="0" err="1" smtClean="0"/>
              <a:t>Pertemuan</a:t>
            </a:r>
            <a:r>
              <a:rPr lang="en-US" dirty="0" smtClean="0"/>
              <a:t/>
            </a:r>
            <a:br>
              <a:rPr lang="en-US" dirty="0" smtClean="0"/>
            </a:br>
            <a:r>
              <a:rPr lang="en-US" dirty="0" smtClean="0"/>
              <a:t>Click here to edit Nama </a:t>
            </a:r>
            <a:r>
              <a:rPr lang="en-US" dirty="0" err="1" smtClean="0"/>
              <a:t>Dosen</a:t>
            </a:r>
            <a:r>
              <a:rPr lang="en-US" dirty="0" smtClean="0"/>
              <a:t/>
            </a:r>
            <a:br>
              <a:rPr lang="en-US" dirty="0" smtClean="0"/>
            </a:br>
            <a:r>
              <a:rPr lang="en-US" dirty="0" smtClean="0"/>
              <a:t>Click here to edit Nama Prodi </a:t>
            </a:r>
            <a:r>
              <a:rPr lang="en-US" dirty="0" err="1" smtClean="0"/>
              <a:t>dan</a:t>
            </a:r>
            <a:r>
              <a:rPr lang="en-US" dirty="0" smtClean="0"/>
              <a:t> </a:t>
            </a:r>
            <a:r>
              <a:rPr lang="en-US" dirty="0" err="1" smtClean="0"/>
              <a:t>Fakultas</a:t>
            </a:r>
            <a:endParaRPr lang="en-US" dirty="0" smtClean="0"/>
          </a:p>
        </p:txBody>
      </p:sp>
      <p:sp>
        <p:nvSpPr>
          <p:cNvPr id="4" name="Date Placeholder 3"/>
          <p:cNvSpPr>
            <a:spLocks noGrp="1"/>
          </p:cNvSpPr>
          <p:nvPr>
            <p:ph type="dt" sz="half" idx="10"/>
          </p:nvPr>
        </p:nvSpPr>
        <p:spPr/>
        <p:txBody>
          <a:bodyPr/>
          <a:lstStyle>
            <a:lvl1pPr>
              <a:defRPr/>
            </a:lvl1pPr>
          </a:lstStyle>
          <a:p>
            <a:pPr>
              <a:defRPr/>
            </a:pPr>
            <a:fld id="{20B2E4D6-BEB8-4E99-B8A1-7038C2F2D1BE}"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F88144A-AE3E-4E44-A89F-B6746EC1707D}" type="slidenum">
              <a:rPr lang="en-US" altLang="id-ID"/>
              <a:pPr/>
              <a:t>‹#›</a:t>
            </a:fld>
            <a:endParaRPr lang="en-US" altLang="id-ID"/>
          </a:p>
        </p:txBody>
      </p:sp>
    </p:spTree>
    <p:extLst>
      <p:ext uri="{BB962C8B-B14F-4D97-AF65-F5344CB8AC3E}">
        <p14:creationId xmlns:p14="http://schemas.microsoft.com/office/powerpoint/2010/main" val="2531876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C4FACB-1F5D-4FF9-B5CC-F194F462CCA2}"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29451C2-6190-4BB7-BBA8-1B23D0C40A29}" type="slidenum">
              <a:rPr lang="en-US" altLang="id-ID"/>
              <a:pPr/>
              <a:t>‹#›</a:t>
            </a:fld>
            <a:endParaRPr lang="en-US" altLang="id-ID"/>
          </a:p>
        </p:txBody>
      </p:sp>
    </p:spTree>
    <p:extLst>
      <p:ext uri="{BB962C8B-B14F-4D97-AF65-F5344CB8AC3E}">
        <p14:creationId xmlns:p14="http://schemas.microsoft.com/office/powerpoint/2010/main" val="3259045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DA4BF1-3389-4F47-8435-C04CC10B9A7E}"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FB5C1FE-ED77-4380-AE9C-EE28AB75257F}" type="slidenum">
              <a:rPr lang="en-US" altLang="id-ID"/>
              <a:pPr/>
              <a:t>‹#›</a:t>
            </a:fld>
            <a:endParaRPr lang="en-US" altLang="id-ID"/>
          </a:p>
        </p:txBody>
      </p:sp>
    </p:spTree>
    <p:extLst>
      <p:ext uri="{BB962C8B-B14F-4D97-AF65-F5344CB8AC3E}">
        <p14:creationId xmlns:p14="http://schemas.microsoft.com/office/powerpoint/2010/main" val="542872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B99A2BF8-DE4E-4DD8-93A8-819B2A8C6ED6}"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C7CEFC-1327-4C24-92E5-884D19EDEC04}" type="slidenum">
              <a:rPr lang="en-US" altLang="id-ID"/>
              <a:pPr/>
              <a:t>‹#›</a:t>
            </a:fld>
            <a:endParaRPr lang="en-US" altLang="id-ID"/>
          </a:p>
        </p:txBody>
      </p:sp>
    </p:spTree>
    <p:extLst>
      <p:ext uri="{BB962C8B-B14F-4D97-AF65-F5344CB8AC3E}">
        <p14:creationId xmlns:p14="http://schemas.microsoft.com/office/powerpoint/2010/main" val="120277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113" y="3175"/>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a:xfrm>
            <a:off x="3124200" y="2420939"/>
            <a:ext cx="3505200" cy="703262"/>
          </a:xfrm>
        </p:spPr>
        <p:txBody>
          <a:bodyPr anchor="t"/>
          <a:lstStyle>
            <a:lvl1pPr algn="l">
              <a:defRPr sz="2800" b="1" cap="all" baseline="0"/>
            </a:lvl1pPr>
          </a:lstStyle>
          <a:p>
            <a:r>
              <a:rPr lang="en-US" dirty="0" err="1" smtClean="0"/>
              <a:t>Materi</a:t>
            </a:r>
            <a:r>
              <a:rPr lang="en-US" dirty="0" smtClean="0"/>
              <a:t> </a:t>
            </a:r>
            <a:r>
              <a:rPr lang="en-US" dirty="0" err="1" smtClean="0"/>
              <a:t>Sebelum</a:t>
            </a:r>
            <a:r>
              <a:rPr lang="en-US" dirty="0" smtClean="0"/>
              <a:t> UTS</a:t>
            </a:r>
            <a:endParaRPr lang="en-US" dirty="0"/>
          </a:p>
        </p:txBody>
      </p:sp>
      <p:sp>
        <p:nvSpPr>
          <p:cNvPr id="3" name="Text Placeholder 2"/>
          <p:cNvSpPr>
            <a:spLocks noGrp="1"/>
          </p:cNvSpPr>
          <p:nvPr>
            <p:ph type="body" idx="1"/>
          </p:nvPr>
        </p:nvSpPr>
        <p:spPr>
          <a:xfrm>
            <a:off x="3733800" y="3240088"/>
            <a:ext cx="5334000" cy="2976562"/>
          </a:xfrm>
        </p:spPr>
        <p:txBody>
          <a:bodyPr anchor="t"/>
          <a:lstStyle>
            <a:lvl1pPr marL="457200" marR="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marL="457200" marR="0" lvl="0" indent="-457200" algn="l" defTabSz="914400" rtl="0" eaLnBrk="0" fontAlgn="base" latinLnBrk="0" hangingPunct="0">
              <a:lnSpc>
                <a:spcPct val="100000"/>
              </a:lnSpc>
              <a:spcBef>
                <a:spcPct val="20000"/>
              </a:spcBef>
              <a:spcAft>
                <a:spcPct val="0"/>
              </a:spcAft>
              <a:buClrTx/>
              <a:buSzTx/>
              <a:buFont typeface="Arial" panose="020B0604020202020204" pitchFamily="34" charset="0"/>
              <a:buAutoNum type="arabicPeriod"/>
              <a:tabLst/>
              <a:defRPr/>
            </a:pPr>
            <a:r>
              <a:rPr lang="en-US" dirty="0" smtClean="0"/>
              <a:t>Click to edit Master text styles</a:t>
            </a:r>
          </a:p>
          <a:p>
            <a:pPr lvl="0"/>
            <a:endParaRPr lang="en-US" dirty="0" smtClean="0"/>
          </a:p>
        </p:txBody>
      </p:sp>
      <p:sp>
        <p:nvSpPr>
          <p:cNvPr id="4" name="Date Placeholder 3"/>
          <p:cNvSpPr>
            <a:spLocks noGrp="1"/>
          </p:cNvSpPr>
          <p:nvPr>
            <p:ph type="dt" sz="half" idx="10"/>
          </p:nvPr>
        </p:nvSpPr>
        <p:spPr/>
        <p:txBody>
          <a:bodyPr/>
          <a:lstStyle>
            <a:lvl1pPr>
              <a:defRPr/>
            </a:lvl1pPr>
          </a:lstStyle>
          <a:p>
            <a:pPr>
              <a:defRPr/>
            </a:pPr>
            <a:fld id="{76BEDCBD-1673-4569-B2E0-E1B7B9DEF070}" type="datetime1">
              <a:rPr lang="en-US"/>
              <a:pPr>
                <a:defRPr/>
              </a:pPr>
              <a:t>4/24/18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4B71F4A-6D73-4342-9533-46E3ECE91550}" type="slidenum">
              <a:rPr lang="en-US" altLang="id-ID"/>
              <a:pPr/>
              <a:t>‹#›</a:t>
            </a:fld>
            <a:endParaRPr lang="en-US" altLang="id-ID"/>
          </a:p>
        </p:txBody>
      </p:sp>
    </p:spTree>
    <p:extLst>
      <p:ext uri="{BB962C8B-B14F-4D97-AF65-F5344CB8AC3E}">
        <p14:creationId xmlns:p14="http://schemas.microsoft.com/office/powerpoint/2010/main" val="2043356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A3D78E-5710-4279-9346-CA3F3FF1ADAB}" type="datetime1">
              <a:rPr lang="en-US"/>
              <a:pPr>
                <a:defRPr/>
              </a:pPr>
              <a:t>4/24/18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57B3AD7-5558-4161-B7D2-95F8DE54CD31}" type="slidenum">
              <a:rPr lang="en-US" altLang="id-ID"/>
              <a:pPr/>
              <a:t>‹#›</a:t>
            </a:fld>
            <a:endParaRPr lang="en-US" altLang="id-ID"/>
          </a:p>
        </p:txBody>
      </p:sp>
    </p:spTree>
    <p:extLst>
      <p:ext uri="{BB962C8B-B14F-4D97-AF65-F5344CB8AC3E}">
        <p14:creationId xmlns:p14="http://schemas.microsoft.com/office/powerpoint/2010/main" val="2900433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E4C036D-7F85-4604-9C31-D116ABDFBFCB}" type="datetime1">
              <a:rPr lang="en-US"/>
              <a:pPr>
                <a:defRPr/>
              </a:pPr>
              <a:t>4/24/18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4D2A8DE-DF06-4A0A-B8B9-F0FC1DFE8718}" type="slidenum">
              <a:rPr lang="en-US" altLang="id-ID"/>
              <a:pPr/>
              <a:t>‹#›</a:t>
            </a:fld>
            <a:endParaRPr lang="en-US" altLang="id-ID"/>
          </a:p>
        </p:txBody>
      </p:sp>
    </p:spTree>
    <p:extLst>
      <p:ext uri="{BB962C8B-B14F-4D97-AF65-F5344CB8AC3E}">
        <p14:creationId xmlns:p14="http://schemas.microsoft.com/office/powerpoint/2010/main" val="415198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4B7DBD3-F138-4801-A0A6-578A3386CD18}" type="datetime1">
              <a:rPr lang="en-US"/>
              <a:pPr>
                <a:defRPr/>
              </a:pPr>
              <a:t>4/24/18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4C95B9C0-F00E-4EC1-B571-461E0CC5FB03}" type="slidenum">
              <a:rPr lang="en-US" altLang="id-ID"/>
              <a:pPr/>
              <a:t>‹#›</a:t>
            </a:fld>
            <a:endParaRPr lang="en-US" altLang="id-ID"/>
          </a:p>
        </p:txBody>
      </p:sp>
    </p:spTree>
    <p:extLst>
      <p:ext uri="{BB962C8B-B14F-4D97-AF65-F5344CB8AC3E}">
        <p14:creationId xmlns:p14="http://schemas.microsoft.com/office/powerpoint/2010/main" val="129094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131518-4759-420B-9C6C-02911BE08FB6}" type="datetime1">
              <a:rPr lang="en-US"/>
              <a:pPr>
                <a:defRPr/>
              </a:pPr>
              <a:t>4/24/18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12046D4-C1A9-4BE2-8E11-BB51EFD99472}" type="slidenum">
              <a:rPr lang="en-US" altLang="id-ID"/>
              <a:pPr/>
              <a:t>‹#›</a:t>
            </a:fld>
            <a:endParaRPr lang="en-US" altLang="id-ID"/>
          </a:p>
        </p:txBody>
      </p:sp>
    </p:spTree>
    <p:extLst>
      <p:ext uri="{BB962C8B-B14F-4D97-AF65-F5344CB8AC3E}">
        <p14:creationId xmlns:p14="http://schemas.microsoft.com/office/powerpoint/2010/main" val="3303063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3008313" cy="82550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9600"/>
            <a:ext cx="5111750" cy="5516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524000"/>
            <a:ext cx="3008313" cy="460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9D038C-8833-4053-A8B5-3B45FC1C23E1}" type="datetime1">
              <a:rPr lang="en-US"/>
              <a:pPr>
                <a:defRPr/>
              </a:pPr>
              <a:t>4/24/18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C0E78CF-756E-44AB-85F7-AA9B06AF3F0B}" type="slidenum">
              <a:rPr lang="en-US" altLang="id-ID"/>
              <a:pPr/>
              <a:t>‹#›</a:t>
            </a:fld>
            <a:endParaRPr lang="en-US" altLang="id-ID"/>
          </a:p>
        </p:txBody>
      </p:sp>
    </p:spTree>
    <p:extLst>
      <p:ext uri="{BB962C8B-B14F-4D97-AF65-F5344CB8AC3E}">
        <p14:creationId xmlns:p14="http://schemas.microsoft.com/office/powerpoint/2010/main" val="2835580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D3C4F4-CD15-4E8C-A7EE-9212E377943D}" type="datetime1">
              <a:rPr lang="en-US"/>
              <a:pPr>
                <a:defRPr/>
              </a:pPr>
              <a:t>4/24/18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CD5ABA6-7761-4D95-A1CD-8F9B19CA4E34}" type="slidenum">
              <a:rPr lang="en-US" altLang="id-ID"/>
              <a:pPr/>
              <a:t>‹#›</a:t>
            </a:fld>
            <a:endParaRPr lang="en-US" altLang="id-ID"/>
          </a:p>
        </p:txBody>
      </p:sp>
    </p:spTree>
    <p:extLst>
      <p:ext uri="{BB962C8B-B14F-4D97-AF65-F5344CB8AC3E}">
        <p14:creationId xmlns:p14="http://schemas.microsoft.com/office/powerpoint/2010/main" val="40322957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9611F90-EFA5-425A-83D0-AD67BBCB8FFB}" type="datetime1">
              <a:rPr lang="en-US"/>
              <a:pPr>
                <a:defRPr/>
              </a:pPr>
              <a:t>4/24/18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400">
                <a:latin typeface="Calibri" panose="020F0502020204030204" pitchFamily="34" charset="0"/>
              </a:defRPr>
            </a:lvl1pPr>
          </a:lstStyle>
          <a:p>
            <a:fld id="{BBC9BDE8-EFE1-4D93-AB31-5E7BCFE0330D}" type="slidenum">
              <a:rPr lang="en-US" altLang="id-ID"/>
              <a:pPr/>
              <a:t>‹#›</a:t>
            </a:fld>
            <a:endParaRPr lang="en-US" altLang="id-ID"/>
          </a:p>
        </p:txBody>
      </p:sp>
      <p:pic>
        <p:nvPicPr>
          <p:cNvPr id="7" name="Picture 2" descr="C:\Users\arsil\Desktop\Smartcreative2.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Microsoft_Word_97_-_2004_Document1.doc"/><Relationship Id="rId5"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Requirement Engineering (Cont)</a:t>
            </a:r>
            <a:endParaRPr lang="id-ID" dirty="0"/>
          </a:p>
        </p:txBody>
      </p:sp>
      <p:sp>
        <p:nvSpPr>
          <p:cNvPr id="3" name="Subtitle 2"/>
          <p:cNvSpPr>
            <a:spLocks noGrp="1"/>
          </p:cNvSpPr>
          <p:nvPr>
            <p:ph type="subTitle" idx="1"/>
          </p:nvPr>
        </p:nvSpPr>
        <p:spPr/>
        <p:txBody>
          <a:bodyPr/>
          <a:lstStyle/>
          <a:p>
            <a:r>
              <a:rPr lang="en-US" dirty="0" err="1" smtClean="0"/>
              <a:t>Pertemuan</a:t>
            </a:r>
            <a:r>
              <a:rPr lang="en-US" smtClean="0"/>
              <a:t> </a:t>
            </a:r>
            <a:r>
              <a:rPr lang="en-US" smtClean="0"/>
              <a:t>3</a:t>
            </a:r>
            <a:endParaRPr lang="en-US" dirty="0" smtClean="0"/>
          </a:p>
          <a:p>
            <a:r>
              <a:rPr lang="en-US" dirty="0" err="1" smtClean="0"/>
              <a:t>Dosen</a:t>
            </a:r>
            <a:r>
              <a:rPr lang="en-US" dirty="0" smtClean="0"/>
              <a:t> </a:t>
            </a:r>
            <a:r>
              <a:rPr lang="en-US" dirty="0" err="1" smtClean="0"/>
              <a:t>Pengampu</a:t>
            </a:r>
            <a:r>
              <a:rPr lang="en-US" dirty="0" smtClean="0"/>
              <a:t>: Sandfreni</a:t>
            </a:r>
          </a:p>
          <a:p>
            <a:r>
              <a:rPr lang="en-US" dirty="0" smtClean="0"/>
              <a:t>Prodi </a:t>
            </a:r>
            <a:r>
              <a:rPr lang="en-US" dirty="0" err="1" smtClean="0"/>
              <a:t>Sistem</a:t>
            </a:r>
            <a:r>
              <a:rPr lang="en-US" dirty="0" smtClean="0"/>
              <a:t> </a:t>
            </a:r>
            <a:r>
              <a:rPr lang="en-US" dirty="0" err="1" smtClean="0"/>
              <a:t>Informasi</a:t>
            </a:r>
            <a:r>
              <a:rPr lang="en-US" dirty="0" smtClean="0"/>
              <a:t> - </a:t>
            </a:r>
            <a:r>
              <a:rPr lang="en-US" dirty="0" err="1" smtClean="0"/>
              <a:t>Fakultas</a:t>
            </a:r>
            <a:r>
              <a:rPr lang="en-US" dirty="0" smtClean="0"/>
              <a:t> </a:t>
            </a:r>
            <a:r>
              <a:rPr lang="en-US" dirty="0" err="1" smtClean="0"/>
              <a:t>Ilmu</a:t>
            </a:r>
            <a:r>
              <a:rPr lang="en-US" dirty="0" smtClean="0"/>
              <a:t> </a:t>
            </a:r>
            <a:r>
              <a:rPr lang="en-US" dirty="0" err="1" smtClean="0"/>
              <a:t>Komputer</a:t>
            </a:r>
            <a:endParaRPr lang="en-US" dirty="0"/>
          </a:p>
        </p:txBody>
      </p:sp>
      <p:sp>
        <p:nvSpPr>
          <p:cNvPr id="4" name="TextBox 3"/>
          <p:cNvSpPr txBox="1"/>
          <p:nvPr/>
        </p:nvSpPr>
        <p:spPr>
          <a:xfrm>
            <a:off x="-1115169" y="444550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07653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requirements</a:t>
            </a:r>
            <a:endParaRPr lang="en-US" dirty="0"/>
          </a:p>
        </p:txBody>
      </p:sp>
      <p:sp>
        <p:nvSpPr>
          <p:cNvPr id="3" name="Content Placeholder 2"/>
          <p:cNvSpPr>
            <a:spLocks noGrp="1"/>
          </p:cNvSpPr>
          <p:nvPr>
            <p:ph idx="1"/>
          </p:nvPr>
        </p:nvSpPr>
        <p:spPr/>
        <p:txBody>
          <a:bodyPr/>
          <a:lstStyle/>
          <a:p>
            <a:r>
              <a:rPr lang="en-US" dirty="0" smtClean="0"/>
              <a:t>Many agile methods argue that producing detailed system requirements is a waste of time as requirements change so quickly.</a:t>
            </a:r>
          </a:p>
          <a:p>
            <a:r>
              <a:rPr lang="en-US" dirty="0" smtClean="0"/>
              <a:t>The requirements document is therefore always out of date.</a:t>
            </a:r>
          </a:p>
          <a:p>
            <a:r>
              <a:rPr lang="en-US" dirty="0" smtClean="0"/>
              <a:t>Agile methods usually use incremental requirements engineering and may express requirements as ‘user stories’ (discussed in Chapter 3).</a:t>
            </a:r>
          </a:p>
          <a:p>
            <a:r>
              <a:rPr lang="en-US" dirty="0" smtClean="0"/>
              <a:t>This is practical for business systems but problematic for systems that require pre-delivery analysis (e.g. critical systems) or systems developed by several teams.</a:t>
            </a:r>
            <a:endParaRPr lang="en-US" dirty="0"/>
          </a:p>
        </p:txBody>
      </p:sp>
      <p:sp>
        <p:nvSpPr>
          <p:cNvPr id="5" name="Footer Placeholder 4"/>
          <p:cNvSpPr>
            <a:spLocks noGrp="1"/>
          </p:cNvSpPr>
          <p:nvPr>
            <p:ph type="ftr" sz="quarter" idx="11"/>
          </p:nvPr>
        </p:nvSpPr>
        <p:spPr/>
        <p:txBody>
          <a:bodyPr/>
          <a:lstStyle/>
          <a:p>
            <a:pPr>
              <a:defRPr/>
            </a:pPr>
            <a:r>
              <a:rPr lang="en-US" smtClean="0"/>
              <a:t>Chapter 4 Requirements Engineering</a:t>
            </a:r>
            <a:endParaRPr lang="en-US"/>
          </a:p>
        </p:txBody>
      </p:sp>
      <p:sp>
        <p:nvSpPr>
          <p:cNvPr id="4" name="Slide Number Placeholder 3"/>
          <p:cNvSpPr>
            <a:spLocks noGrp="1"/>
          </p:cNvSpPr>
          <p:nvPr>
            <p:ph type="sldNum" sz="quarter" idx="12"/>
          </p:nvPr>
        </p:nvSpPr>
        <p:spPr/>
        <p:txBody>
          <a:bodyPr/>
          <a:lstStyle/>
          <a:p>
            <a:pPr>
              <a:defRPr/>
            </a:pPr>
            <a:fld id="{825F70CE-84E9-D04C-9B15-10C693AA0F2A}" type="slidenum">
              <a:rPr lang="en-US" smtClean="0"/>
              <a:pPr>
                <a:defRPr/>
              </a:pPr>
              <a:t>10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57892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A5AC8301-A28A-EF41-B50A-2023940E02FD}" type="slidenum">
              <a:rPr lang="en-US"/>
              <a:pPr/>
              <a:t>2</a:t>
            </a:fld>
            <a:endParaRPr lang="en-US"/>
          </a:p>
        </p:txBody>
      </p:sp>
      <p:sp>
        <p:nvSpPr>
          <p:cNvPr id="546818" name="Rectangle 1026"/>
          <p:cNvSpPr>
            <a:spLocks noGrp="1" noChangeArrowheads="1"/>
          </p:cNvSpPr>
          <p:nvPr>
            <p:ph type="title"/>
          </p:nvPr>
        </p:nvSpPr>
        <p:spPr/>
        <p:txBody>
          <a:bodyPr/>
          <a:lstStyle/>
          <a:p>
            <a:r>
              <a:rPr lang="en-US"/>
              <a:t>Software requirements</a:t>
            </a:r>
          </a:p>
        </p:txBody>
      </p:sp>
      <p:sp>
        <p:nvSpPr>
          <p:cNvPr id="546819" name="Rectangle 1027"/>
          <p:cNvSpPr>
            <a:spLocks noGrp="1" noChangeArrowheads="1"/>
          </p:cNvSpPr>
          <p:nvPr>
            <p:ph type="body" idx="1"/>
          </p:nvPr>
        </p:nvSpPr>
        <p:spPr>
          <a:xfrm>
            <a:off x="457200" y="1295400"/>
            <a:ext cx="8229600" cy="4525963"/>
          </a:xfrm>
        </p:spPr>
        <p:txBody>
          <a:bodyPr/>
          <a:lstStyle/>
          <a:p>
            <a:pPr marL="533400" indent="-533400">
              <a:lnSpc>
                <a:spcPct val="80000"/>
              </a:lnSpc>
            </a:pPr>
            <a:r>
              <a:rPr lang="en-US" b="1" dirty="0"/>
              <a:t>requirements</a:t>
            </a:r>
            <a:r>
              <a:rPr lang="en-US" dirty="0"/>
              <a:t>: specify what to build</a:t>
            </a:r>
          </a:p>
          <a:p>
            <a:pPr marL="914400" lvl="1" indent="-457200">
              <a:lnSpc>
                <a:spcPct val="80000"/>
              </a:lnSpc>
            </a:pPr>
            <a:r>
              <a:rPr lang="en-US" dirty="0"/>
              <a:t>tell "what" and not "how"</a:t>
            </a:r>
          </a:p>
          <a:p>
            <a:pPr marL="914400" lvl="1" indent="-457200">
              <a:lnSpc>
                <a:spcPct val="80000"/>
              </a:lnSpc>
            </a:pPr>
            <a:r>
              <a:rPr lang="en-US" dirty="0"/>
              <a:t>tell the system design, not the software design</a:t>
            </a:r>
          </a:p>
          <a:p>
            <a:pPr marL="914400" lvl="1" indent="-457200">
              <a:lnSpc>
                <a:spcPct val="80000"/>
              </a:lnSpc>
            </a:pPr>
            <a:r>
              <a:rPr lang="en-US" dirty="0"/>
              <a:t>tell the problem, not the solution (in detail)</a:t>
            </a:r>
          </a:p>
          <a:p>
            <a:pPr marL="533400" indent="-533400">
              <a:lnSpc>
                <a:spcPct val="80000"/>
              </a:lnSpc>
            </a:pPr>
            <a:endParaRPr lang="en-US" dirty="0"/>
          </a:p>
          <a:p>
            <a:pPr marL="533400" indent="-533400">
              <a:lnSpc>
                <a:spcPct val="80000"/>
              </a:lnSpc>
            </a:pPr>
            <a:r>
              <a:rPr lang="en-US" dirty="0"/>
              <a:t>What are some goals of doing requirements?</a:t>
            </a:r>
          </a:p>
        </p:txBody>
      </p:sp>
      <p:sp>
        <p:nvSpPr>
          <p:cNvPr id="546820" name="Text Box 1028"/>
          <p:cNvSpPr txBox="1">
            <a:spLocks noChangeArrowheads="1"/>
          </p:cNvSpPr>
          <p:nvPr/>
        </p:nvSpPr>
        <p:spPr bwMode="auto">
          <a:xfrm>
            <a:off x="228600" y="4267200"/>
            <a:ext cx="8915400" cy="2347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457200" indent="-457200" eaLnBrk="0" hangingPunct="0">
              <a:defRPr kumimoji="1" sz="2400">
                <a:solidFill>
                  <a:schemeClr val="tx1"/>
                </a:solidFill>
                <a:latin typeface="Times New Roman" charset="0"/>
                <a:ea typeface="ＭＳ Ｐゴシック" charset="0"/>
              </a:defRPr>
            </a:lvl1pPr>
            <a:lvl2pPr marL="914400" indent="-457200" eaLnBrk="0" hangingPunct="0">
              <a:defRPr kumimoji="1" sz="2400">
                <a:solidFill>
                  <a:schemeClr val="tx1"/>
                </a:solidFill>
                <a:latin typeface="Times New Roman" charset="0"/>
                <a:ea typeface="ＭＳ Ｐゴシック" charset="0"/>
              </a:defRPr>
            </a:lvl2pPr>
            <a:lvl3pPr marL="1371600" indent="-457200" eaLnBrk="0" hangingPunct="0">
              <a:defRPr kumimoji="1" sz="2400">
                <a:solidFill>
                  <a:schemeClr val="tx1"/>
                </a:solidFill>
                <a:latin typeface="Times New Roman" charset="0"/>
                <a:ea typeface="ＭＳ Ｐゴシック" charset="0"/>
              </a:defRPr>
            </a:lvl3pPr>
            <a:lvl4pPr marL="1828800" indent="-457200" eaLnBrk="0" hangingPunct="0">
              <a:defRPr kumimoji="1" sz="2400">
                <a:solidFill>
                  <a:schemeClr val="tx1"/>
                </a:solidFill>
                <a:latin typeface="Times New Roman" charset="0"/>
                <a:ea typeface="ＭＳ Ｐゴシック" charset="0"/>
              </a:defRPr>
            </a:lvl4pPr>
            <a:lvl5pPr marL="2286000" indent="-457200" eaLnBrk="0" hangingPunct="0">
              <a:defRPr kumimoji="1" sz="2400">
                <a:solidFill>
                  <a:schemeClr val="tx1"/>
                </a:solidFill>
                <a:latin typeface="Times New Roman" charset="0"/>
                <a:ea typeface="ＭＳ Ｐゴシック" charset="0"/>
              </a:defRPr>
            </a:lvl5pPr>
            <a:lvl6pPr marL="2743200" indent="-457200" eaLnBrk="0" fontAlgn="base" hangingPunct="0">
              <a:spcBef>
                <a:spcPct val="0"/>
              </a:spcBef>
              <a:spcAft>
                <a:spcPct val="0"/>
              </a:spcAft>
              <a:defRPr kumimoji="1" sz="2400">
                <a:solidFill>
                  <a:schemeClr val="tx1"/>
                </a:solidFill>
                <a:latin typeface="Times New Roman" charset="0"/>
                <a:ea typeface="ＭＳ Ｐゴシック" charset="0"/>
              </a:defRPr>
            </a:lvl6pPr>
            <a:lvl7pPr marL="3200400" indent="-457200" eaLnBrk="0" fontAlgn="base" hangingPunct="0">
              <a:spcBef>
                <a:spcPct val="0"/>
              </a:spcBef>
              <a:spcAft>
                <a:spcPct val="0"/>
              </a:spcAft>
              <a:defRPr kumimoji="1" sz="2400">
                <a:solidFill>
                  <a:schemeClr val="tx1"/>
                </a:solidFill>
                <a:latin typeface="Times New Roman" charset="0"/>
                <a:ea typeface="ＭＳ Ｐゴシック" charset="0"/>
              </a:defRPr>
            </a:lvl7pPr>
            <a:lvl8pPr marL="3657600" indent="-457200" eaLnBrk="0" fontAlgn="base" hangingPunct="0">
              <a:spcBef>
                <a:spcPct val="0"/>
              </a:spcBef>
              <a:spcAft>
                <a:spcPct val="0"/>
              </a:spcAft>
              <a:defRPr kumimoji="1" sz="2400">
                <a:solidFill>
                  <a:schemeClr val="tx1"/>
                </a:solidFill>
                <a:latin typeface="Times New Roman" charset="0"/>
                <a:ea typeface="ＭＳ Ｐゴシック" charset="0"/>
              </a:defRPr>
            </a:lvl8pPr>
            <a:lvl9pPr marL="4114800" indent="-457200" eaLnBrk="0" fontAlgn="base" hangingPunct="0">
              <a:spcBef>
                <a:spcPct val="0"/>
              </a:spcBef>
              <a:spcAft>
                <a:spcPct val="0"/>
              </a:spcAft>
              <a:defRPr kumimoji="1" sz="2400">
                <a:solidFill>
                  <a:schemeClr val="tx1"/>
                </a:solidFill>
                <a:latin typeface="Times New Roman" charset="0"/>
                <a:ea typeface="ＭＳ Ｐゴシック" charset="0"/>
              </a:defRPr>
            </a:lvl9pPr>
          </a:lstStyle>
          <a:p>
            <a:pPr lvl="1" eaLnBrk="1" hangingPunct="1">
              <a:lnSpc>
                <a:spcPct val="80000"/>
              </a:lnSpc>
              <a:spcBef>
                <a:spcPct val="20000"/>
              </a:spcBef>
              <a:buClr>
                <a:schemeClr val="hlink"/>
              </a:buClr>
              <a:buSzPct val="55000"/>
              <a:buFont typeface="Wingdings" charset="0"/>
              <a:buAutoNum type="arabicPeriod"/>
            </a:pPr>
            <a:r>
              <a:rPr kumimoji="0" lang="en-US" sz="2800" dirty="0">
                <a:latin typeface="Tahoma" charset="0"/>
              </a:rPr>
              <a:t>understand precisely what is required of the software</a:t>
            </a:r>
          </a:p>
          <a:p>
            <a:pPr lvl="1" eaLnBrk="1" hangingPunct="1">
              <a:lnSpc>
                <a:spcPct val="80000"/>
              </a:lnSpc>
              <a:spcBef>
                <a:spcPct val="20000"/>
              </a:spcBef>
              <a:buClr>
                <a:schemeClr val="hlink"/>
              </a:buClr>
              <a:buSzPct val="55000"/>
              <a:buFont typeface="Wingdings" charset="0"/>
              <a:buAutoNum type="arabicPeriod"/>
            </a:pPr>
            <a:r>
              <a:rPr kumimoji="0" lang="en-US" sz="2800" dirty="0">
                <a:latin typeface="Tahoma" charset="0"/>
              </a:rPr>
              <a:t>communicate this understanding precisely to all development parties</a:t>
            </a:r>
          </a:p>
          <a:p>
            <a:pPr lvl="1" eaLnBrk="1" hangingPunct="1">
              <a:lnSpc>
                <a:spcPct val="80000"/>
              </a:lnSpc>
              <a:spcBef>
                <a:spcPct val="20000"/>
              </a:spcBef>
              <a:buClr>
                <a:schemeClr val="hlink"/>
              </a:buClr>
              <a:buSzPct val="55000"/>
              <a:buFont typeface="Wingdings" charset="0"/>
              <a:buAutoNum type="arabicPeriod"/>
            </a:pPr>
            <a:r>
              <a:rPr kumimoji="0" lang="en-US" sz="2800" dirty="0">
                <a:latin typeface="Tahoma" charset="0"/>
              </a:rPr>
              <a:t>control production to ensure that system meets specs (including changes)</a:t>
            </a:r>
            <a:endParaRPr kumimoji="0" lang="en-US" dirty="0">
              <a:latin typeface="Tahoma" charset="0"/>
            </a:endParaRPr>
          </a:p>
        </p:txBody>
      </p:sp>
    </p:spTree>
    <p:extLst>
      <p:ext uri="{BB962C8B-B14F-4D97-AF65-F5344CB8AC3E}">
        <p14:creationId xmlns:p14="http://schemas.microsoft.com/office/powerpoint/2010/main" val="1042331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46820"/>
                                        </p:tgtEl>
                                        <p:attrNameLst>
                                          <p:attrName>style.visibility</p:attrName>
                                        </p:attrNameLst>
                                      </p:cBhvr>
                                      <p:to>
                                        <p:strVal val="visible"/>
                                      </p:to>
                                    </p:set>
                                    <p:anim calcmode="lin" valueType="num">
                                      <p:cBhvr additive="base">
                                        <p:cTn id="7" dur="500" fill="hold"/>
                                        <p:tgtEl>
                                          <p:spTgt spid="546820"/>
                                        </p:tgtEl>
                                        <p:attrNameLst>
                                          <p:attrName>ppt_x</p:attrName>
                                        </p:attrNameLst>
                                      </p:cBhvr>
                                      <p:tavLst>
                                        <p:tav tm="0">
                                          <p:val>
                                            <p:strVal val="#ppt_x"/>
                                          </p:val>
                                        </p:tav>
                                        <p:tav tm="100000">
                                          <p:val>
                                            <p:strVal val="#ppt_x"/>
                                          </p:val>
                                        </p:tav>
                                      </p:tavLst>
                                    </p:anim>
                                    <p:anim calcmode="lin" valueType="num">
                                      <p:cBhvr additive="base">
                                        <p:cTn id="8" dur="500" fill="hold"/>
                                        <p:tgtEl>
                                          <p:spTgt spid="5468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94BE381-4992-7148-89B0-C1733A67F8A8}" type="slidenum">
              <a:rPr lang="en-US"/>
              <a:pPr/>
              <a:t>3</a:t>
            </a:fld>
            <a:endParaRPr lang="en-US"/>
          </a:p>
        </p:txBody>
      </p:sp>
      <p:sp>
        <p:nvSpPr>
          <p:cNvPr id="566274" name="Rectangle 1026"/>
          <p:cNvSpPr>
            <a:spLocks noGrp="1" noChangeArrowheads="1"/>
          </p:cNvSpPr>
          <p:nvPr>
            <p:ph type="title"/>
          </p:nvPr>
        </p:nvSpPr>
        <p:spPr/>
        <p:txBody>
          <a:bodyPr/>
          <a:lstStyle/>
          <a:p>
            <a:r>
              <a:rPr lang="en-US"/>
              <a:t>Requirements abstraction</a:t>
            </a:r>
          </a:p>
        </p:txBody>
      </p:sp>
      <p:sp>
        <p:nvSpPr>
          <p:cNvPr id="566275" name="Rectangle 1027"/>
          <p:cNvSpPr>
            <a:spLocks noGrp="1" noChangeArrowheads="1"/>
          </p:cNvSpPr>
          <p:nvPr>
            <p:ph type="body" idx="1"/>
          </p:nvPr>
        </p:nvSpPr>
        <p:spPr/>
        <p:txBody>
          <a:bodyPr/>
          <a:lstStyle/>
          <a:p>
            <a:pPr>
              <a:buFont typeface="Wingdings" charset="0"/>
              <a:buNone/>
            </a:pPr>
            <a:r>
              <a:rPr lang="en-US" sz="2800"/>
              <a:t>"If a company wishes to let a contract for a large software development project, it must define its needs in a sufficiently abstract way that a solution is not pre-defined. The requirements must be written so that several contractors can bid for the contract, offering, perhaps, different ways of meeting the client organization's needs. Once a contract has been awarded, the contractor must write a system definition for the client in more detail so that the client understands and can validate what the software will do. Both of these documents may be called the requirements document for the system."</a:t>
            </a:r>
          </a:p>
        </p:txBody>
      </p:sp>
    </p:spTree>
    <p:extLst>
      <p:ext uri="{BB962C8B-B14F-4D97-AF65-F5344CB8AC3E}">
        <p14:creationId xmlns:p14="http://schemas.microsoft.com/office/powerpoint/2010/main" val="32885162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018C7C4C-623B-0343-B1F2-47D802333D68}" type="slidenum">
              <a:rPr lang="en-US"/>
              <a:pPr/>
              <a:t>4</a:t>
            </a:fld>
            <a:endParaRPr lang="en-US"/>
          </a:p>
        </p:txBody>
      </p:sp>
      <p:sp>
        <p:nvSpPr>
          <p:cNvPr id="543746" name="Rectangle 2"/>
          <p:cNvSpPr>
            <a:spLocks noGrp="1" noChangeArrowheads="1"/>
          </p:cNvSpPr>
          <p:nvPr>
            <p:ph type="title"/>
          </p:nvPr>
        </p:nvSpPr>
        <p:spPr/>
        <p:txBody>
          <a:bodyPr/>
          <a:lstStyle/>
          <a:p>
            <a:r>
              <a:rPr lang="en-US"/>
              <a:t>Requirement roles to people</a:t>
            </a:r>
          </a:p>
        </p:txBody>
      </p:sp>
      <p:sp>
        <p:nvSpPr>
          <p:cNvPr id="543747" name="Rectangle 3"/>
          <p:cNvSpPr>
            <a:spLocks noGrp="1" noChangeArrowheads="1"/>
          </p:cNvSpPr>
          <p:nvPr>
            <p:ph type="body" idx="1"/>
          </p:nvPr>
        </p:nvSpPr>
        <p:spPr/>
        <p:txBody>
          <a:bodyPr/>
          <a:lstStyle/>
          <a:p>
            <a:r>
              <a:rPr lang="en-US"/>
              <a:t>roles of requirements</a:t>
            </a:r>
          </a:p>
          <a:p>
            <a:pPr lvl="1"/>
            <a:r>
              <a:rPr lang="en-US"/>
              <a:t>customers: show what should be delivered; contractual base</a:t>
            </a:r>
          </a:p>
          <a:p>
            <a:pPr lvl="1"/>
            <a:r>
              <a:rPr lang="en-US"/>
              <a:t>managers: a scheduling / progess indicator</a:t>
            </a:r>
          </a:p>
          <a:p>
            <a:pPr lvl="1"/>
            <a:r>
              <a:rPr lang="en-US"/>
              <a:t>designers: provide a spec to design</a:t>
            </a:r>
          </a:p>
          <a:p>
            <a:pPr lvl="1"/>
            <a:r>
              <a:rPr lang="en-US"/>
              <a:t>coders: list a range of acceptable implementations / output</a:t>
            </a:r>
          </a:p>
          <a:p>
            <a:pPr lvl="1"/>
            <a:r>
              <a:rPr lang="en-US"/>
              <a:t>QA / testers: provide a basis for testing, validation, and verification</a:t>
            </a:r>
          </a:p>
          <a:p>
            <a:endParaRPr lang="en-US"/>
          </a:p>
        </p:txBody>
      </p:sp>
    </p:spTree>
    <p:extLst>
      <p:ext uri="{BB962C8B-B14F-4D97-AF65-F5344CB8AC3E}">
        <p14:creationId xmlns:p14="http://schemas.microsoft.com/office/powerpoint/2010/main" val="397048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C6CE1F84-2E5A-1D46-8340-3ADC35DD35A3}" type="slidenum">
              <a:rPr lang="en-US"/>
              <a:pPr/>
              <a:t>5</a:t>
            </a:fld>
            <a:endParaRPr lang="en-US"/>
          </a:p>
        </p:txBody>
      </p:sp>
      <p:sp>
        <p:nvSpPr>
          <p:cNvPr id="567298" name="Rectangle 2"/>
          <p:cNvSpPr>
            <a:spLocks noGrp="1" noChangeArrowheads="1"/>
          </p:cNvSpPr>
          <p:nvPr>
            <p:ph type="title"/>
          </p:nvPr>
        </p:nvSpPr>
        <p:spPr/>
        <p:txBody>
          <a:bodyPr/>
          <a:lstStyle/>
          <a:p>
            <a:r>
              <a:rPr lang="en-US"/>
              <a:t>Requirement definition, spec.</a:t>
            </a:r>
          </a:p>
        </p:txBody>
      </p:sp>
      <p:pic>
        <p:nvPicPr>
          <p:cNvPr id="567300"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371600"/>
            <a:ext cx="870743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11696247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9CDD9D36-6E19-2940-A4FB-0229CE7D4D3F}" type="slidenum">
              <a:rPr lang="en-US"/>
              <a:pPr/>
              <a:t>6</a:t>
            </a:fld>
            <a:endParaRPr lang="en-US"/>
          </a:p>
        </p:txBody>
      </p:sp>
      <p:sp>
        <p:nvSpPr>
          <p:cNvPr id="572418" name="Rectangle 2"/>
          <p:cNvSpPr>
            <a:spLocks noGrp="1" noChangeArrowheads="1"/>
          </p:cNvSpPr>
          <p:nvPr>
            <p:ph type="title"/>
          </p:nvPr>
        </p:nvSpPr>
        <p:spPr/>
        <p:txBody>
          <a:bodyPr/>
          <a:lstStyle/>
          <a:p>
            <a:r>
              <a:rPr lang="en-US"/>
              <a:t>A sample requirement</a:t>
            </a:r>
          </a:p>
        </p:txBody>
      </p:sp>
      <p:sp>
        <p:nvSpPr>
          <p:cNvPr id="572419" name="Rectangle 3"/>
          <p:cNvSpPr>
            <a:spLocks noGrp="1" noChangeArrowheads="1"/>
          </p:cNvSpPr>
          <p:nvPr>
            <p:ph type="body" idx="1"/>
          </p:nvPr>
        </p:nvSpPr>
        <p:spPr>
          <a:xfrm>
            <a:off x="457200" y="1371600"/>
            <a:ext cx="8229600" cy="4525963"/>
          </a:xfrm>
        </p:spPr>
        <p:txBody>
          <a:bodyPr/>
          <a:lstStyle/>
          <a:p>
            <a:r>
              <a:rPr lang="en-US" dirty="0"/>
              <a:t>requirement documents do not have a unified format, but generally the </a:t>
            </a:r>
            <a:r>
              <a:rPr lang="en-US" dirty="0" err="1"/>
              <a:t>reqs</a:t>
            </a:r>
            <a:r>
              <a:rPr lang="en-US" dirty="0"/>
              <a:t> are numbered and listed categorically, like this:</a:t>
            </a:r>
          </a:p>
        </p:txBody>
      </p:sp>
      <p:graphicFrame>
        <p:nvGraphicFramePr>
          <p:cNvPr id="572420" name="Object 4"/>
          <p:cNvGraphicFramePr>
            <a:graphicFrameLocks noChangeAspect="1"/>
          </p:cNvGraphicFramePr>
          <p:nvPr/>
        </p:nvGraphicFramePr>
        <p:xfrm>
          <a:off x="609600" y="2895600"/>
          <a:ext cx="7937500" cy="4729163"/>
        </p:xfrm>
        <a:graphic>
          <a:graphicData uri="http://schemas.openxmlformats.org/presentationml/2006/ole">
            <mc:AlternateContent xmlns:mc="http://schemas.openxmlformats.org/markup-compatibility/2006">
              <mc:Choice xmlns:v="urn:schemas-microsoft-com:vml" Requires="v">
                <p:oleObj spid="_x0000_s20483" name="Document" r:id="rId4" imgW="5975640" imgH="3540240" progId="Word.Document.8">
                  <p:embed/>
                </p:oleObj>
              </mc:Choice>
              <mc:Fallback>
                <p:oleObj name="Document" r:id="rId4" imgW="5975640" imgH="354024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2895600"/>
                        <a:ext cx="7937500" cy="4729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75472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stakeholders</a:t>
            </a:r>
            <a:endParaRPr lang="en-US" dirty="0"/>
          </a:p>
        </p:txBody>
      </p:sp>
      <p:sp>
        <p:nvSpPr>
          <p:cNvPr id="3" name="Content Placeholder 2"/>
          <p:cNvSpPr>
            <a:spLocks noGrp="1"/>
          </p:cNvSpPr>
          <p:nvPr>
            <p:ph idx="1"/>
          </p:nvPr>
        </p:nvSpPr>
        <p:spPr/>
        <p:txBody>
          <a:bodyPr/>
          <a:lstStyle/>
          <a:p>
            <a:r>
              <a:rPr lang="en-US" dirty="0" smtClean="0"/>
              <a:t>Any person or organization who is affected by the system in some way and so who has a legitimate interest</a:t>
            </a:r>
          </a:p>
          <a:p>
            <a:r>
              <a:rPr lang="en-US" dirty="0" smtClean="0"/>
              <a:t>Stakeholder types</a:t>
            </a:r>
          </a:p>
          <a:p>
            <a:pPr lvl="1"/>
            <a:r>
              <a:rPr lang="en-US" dirty="0" smtClean="0"/>
              <a:t>End users</a:t>
            </a:r>
          </a:p>
          <a:p>
            <a:pPr lvl="1"/>
            <a:r>
              <a:rPr lang="en-US" dirty="0" smtClean="0"/>
              <a:t>System managers</a:t>
            </a:r>
          </a:p>
          <a:p>
            <a:pPr lvl="1"/>
            <a:r>
              <a:rPr lang="en-US" dirty="0" smtClean="0"/>
              <a:t>System owners</a:t>
            </a:r>
          </a:p>
          <a:p>
            <a:pPr lvl="1"/>
            <a:r>
              <a:rPr lang="en-US" dirty="0" smtClean="0"/>
              <a:t>External stakeholders</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5718493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in the Mentcare system</a:t>
            </a:r>
            <a:endParaRPr lang="en-US" dirty="0"/>
          </a:p>
        </p:txBody>
      </p:sp>
      <p:sp>
        <p:nvSpPr>
          <p:cNvPr id="3" name="Content Placeholder 2"/>
          <p:cNvSpPr>
            <a:spLocks noGrp="1"/>
          </p:cNvSpPr>
          <p:nvPr>
            <p:ph idx="1"/>
          </p:nvPr>
        </p:nvSpPr>
        <p:spPr/>
        <p:txBody>
          <a:bodyPr/>
          <a:lstStyle/>
          <a:p>
            <a:r>
              <a:rPr lang="en-US" dirty="0" smtClean="0"/>
              <a:t>Patients</a:t>
            </a:r>
            <a:r>
              <a:rPr lang="en-US" i="1" dirty="0" smtClean="0"/>
              <a:t> </a:t>
            </a:r>
            <a:r>
              <a:rPr lang="en-US" dirty="0" smtClean="0"/>
              <a:t>whose information is recorded in the system.</a:t>
            </a:r>
            <a:endParaRPr lang="en-GB" dirty="0" smtClean="0"/>
          </a:p>
          <a:p>
            <a:r>
              <a:rPr lang="en-US" dirty="0" smtClean="0"/>
              <a:t>Doctors</a:t>
            </a:r>
            <a:r>
              <a:rPr lang="en-US" i="1" dirty="0" smtClean="0"/>
              <a:t> </a:t>
            </a:r>
            <a:r>
              <a:rPr lang="en-US" dirty="0" smtClean="0"/>
              <a:t>who are responsible for assessing and treating patients.</a:t>
            </a:r>
            <a:endParaRPr lang="en-GB" dirty="0" smtClean="0"/>
          </a:p>
          <a:p>
            <a:r>
              <a:rPr lang="en-US" dirty="0" smtClean="0"/>
              <a:t>Nurses who coordinate the consultations with doctors and administer some treatments.</a:t>
            </a:r>
            <a:endParaRPr lang="en-GB" dirty="0" smtClean="0"/>
          </a:p>
          <a:p>
            <a:r>
              <a:rPr lang="en-US" dirty="0" smtClean="0"/>
              <a:t>Medical receptionists</a:t>
            </a:r>
            <a:r>
              <a:rPr lang="en-US" i="1" dirty="0" smtClean="0"/>
              <a:t> </a:t>
            </a:r>
            <a:r>
              <a:rPr lang="en-US" dirty="0" smtClean="0"/>
              <a:t>who manage patients’ appointments.</a:t>
            </a:r>
            <a:endParaRPr lang="en-GB" dirty="0" smtClean="0"/>
          </a:p>
          <a:p>
            <a:r>
              <a:rPr lang="en-US" dirty="0" smtClean="0"/>
              <a:t>IT staff who are responsible for installing and maintaining the system.</a:t>
            </a:r>
            <a:endParaRPr lang="en-GB" dirty="0" smtClean="0"/>
          </a:p>
          <a:p>
            <a:pPr>
              <a:buNone/>
            </a:pPr>
            <a:r>
              <a:rPr lang="en-US"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547818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Stakeholders in the Mentcare system</a:t>
            </a:r>
            <a:endParaRPr lang="en-US" dirty="0"/>
          </a:p>
        </p:txBody>
      </p:sp>
      <p:sp>
        <p:nvSpPr>
          <p:cNvPr id="3" name="Content Placeholder 2"/>
          <p:cNvSpPr>
            <a:spLocks noGrp="1"/>
          </p:cNvSpPr>
          <p:nvPr>
            <p:ph idx="1"/>
          </p:nvPr>
        </p:nvSpPr>
        <p:spPr/>
        <p:txBody>
          <a:bodyPr/>
          <a:lstStyle/>
          <a:p>
            <a:r>
              <a:rPr lang="en-US" dirty="0" smtClean="0"/>
              <a:t>A medical ethics manager who must ensure that the system meets current ethical guidelines for patient care.</a:t>
            </a:r>
            <a:endParaRPr lang="en-GB" dirty="0" smtClean="0"/>
          </a:p>
          <a:p>
            <a:r>
              <a:rPr lang="en-US" dirty="0" smtClean="0"/>
              <a:t>Health care managers</a:t>
            </a:r>
            <a:r>
              <a:rPr lang="en-US" i="1" dirty="0" smtClean="0"/>
              <a:t> </a:t>
            </a:r>
            <a:r>
              <a:rPr lang="en-US" dirty="0" smtClean="0"/>
              <a:t>who obtain management information from the system.</a:t>
            </a:r>
            <a:endParaRPr lang="en-GB" dirty="0" smtClean="0"/>
          </a:p>
          <a:p>
            <a:r>
              <a:rPr lang="en-US" dirty="0" smtClean="0"/>
              <a:t>Medical records staff</a:t>
            </a:r>
            <a:r>
              <a:rPr lang="en-US" i="1" dirty="0" smtClean="0"/>
              <a:t> </a:t>
            </a:r>
            <a:r>
              <a:rPr lang="en-US" dirty="0" smtClean="0"/>
              <a:t>who are responsible for ensuring that system information can be maintained and preserved, and that record keeping procedures have been properly implemented.</a:t>
            </a:r>
            <a:endParaRPr lang="en-GB"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4 Requirements Engineering</a:t>
            </a:r>
            <a:endParaRPr lang="en-US"/>
          </a:p>
        </p:txBody>
      </p:sp>
      <p:sp>
        <p:nvSpPr>
          <p:cNvPr id="5" name="Slide Number Placeholder 4"/>
          <p:cNvSpPr>
            <a:spLocks noGrp="1"/>
          </p:cNvSpPr>
          <p:nvPr>
            <p:ph type="sldNum" sz="quarter" idx="12"/>
          </p:nvPr>
        </p:nvSpPr>
        <p:spPr/>
        <p:txBody>
          <a:bodyPr/>
          <a:lstStyle/>
          <a:p>
            <a:pPr>
              <a:defRPr/>
            </a:pPr>
            <a:fld id="{825F70CE-84E9-D04C-9B15-10C693AA0F2A}" type="slidenum">
              <a:rPr lang="en-US" smtClean="0"/>
              <a:pPr>
                <a:defRPr/>
              </a:pPr>
              <a:t>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177020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12193</TotalTime>
  <Words>570</Words>
  <Application>Microsoft Macintosh PowerPoint</Application>
  <PresentationFormat>On-screen Show (4:3)</PresentationFormat>
  <Paragraphs>66</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Office Theme</vt:lpstr>
      <vt:lpstr>Document</vt:lpstr>
      <vt:lpstr>Requirement Engineering (Cont)</vt:lpstr>
      <vt:lpstr>Software requirements</vt:lpstr>
      <vt:lpstr>Requirements abstraction</vt:lpstr>
      <vt:lpstr>Requirement roles to people</vt:lpstr>
      <vt:lpstr>Requirement definition, spec.</vt:lpstr>
      <vt:lpstr>A sample requirement</vt:lpstr>
      <vt:lpstr>System stakeholders</vt:lpstr>
      <vt:lpstr>Stakeholders in the Mentcare system</vt:lpstr>
      <vt:lpstr>Stakeholders in the Mentcare system</vt:lpstr>
      <vt:lpstr>Agile methods and requirements</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Sandfreni sandfreni</cp:lastModifiedBy>
  <cp:revision>236</cp:revision>
  <dcterms:created xsi:type="dcterms:W3CDTF">2010-08-24T06:47:44Z</dcterms:created>
  <dcterms:modified xsi:type="dcterms:W3CDTF">2018-04-24T04:10:35Z</dcterms:modified>
</cp:coreProperties>
</file>