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83" r:id="rId2"/>
    <p:sldId id="384" r:id="rId3"/>
    <p:sldId id="385" r:id="rId4"/>
    <p:sldId id="386" r:id="rId5"/>
    <p:sldId id="387" r:id="rId6"/>
    <p:sldId id="388" r:id="rId7"/>
    <p:sldId id="389" r:id="rId8"/>
    <p:sldId id="390" r:id="rId9"/>
    <p:sldId id="391" r:id="rId10"/>
    <p:sldId id="39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58" d="100"/>
          <a:sy n="58" d="100"/>
        </p:scale>
        <p:origin x="-11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4/24/18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4/24/18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4/24/18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Requirement Lifecycle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/>
              <a:t>4</a:t>
            </a:r>
            <a:endParaRPr lang="en-US" dirty="0" smtClean="0"/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: Sandfreni</a:t>
            </a:r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-1115169" y="444550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EAB2E-8880-DB4A-A73A-F53C29CD9C52}" type="slidenum">
              <a:rPr lang="en-US"/>
              <a:pPr/>
              <a:t>10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Q.F.D. - 3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i="1">
                <a:cs typeface="Arial" charset="0"/>
              </a:rPr>
              <a:t>Value Analysis</a:t>
            </a:r>
            <a:r>
              <a:rPr lang="en-US" sz="2800">
                <a:cs typeface="Arial" charset="0"/>
              </a:rPr>
              <a:t> makes use of:</a:t>
            </a:r>
            <a:endParaRPr lang="en-US" sz="2800">
              <a:cs typeface="Times New Roman" charset="0"/>
            </a:endParaRPr>
          </a:p>
          <a:p>
            <a:pPr lvl="1"/>
            <a:r>
              <a:rPr lang="en-US" sz="2400">
                <a:cs typeface="Arial" charset="0"/>
              </a:rPr>
              <a:t>Customer interviews.</a:t>
            </a:r>
            <a:endParaRPr lang="en-US" sz="2400">
              <a:cs typeface="Times New Roman" charset="0"/>
            </a:endParaRPr>
          </a:p>
          <a:p>
            <a:pPr lvl="1"/>
            <a:r>
              <a:rPr lang="en-US" sz="2400">
                <a:cs typeface="Arial" charset="0"/>
              </a:rPr>
              <a:t>Observations.</a:t>
            </a:r>
            <a:endParaRPr lang="en-US" sz="2400">
              <a:cs typeface="Times New Roman" charset="0"/>
            </a:endParaRPr>
          </a:p>
          <a:p>
            <a:pPr lvl="1"/>
            <a:r>
              <a:rPr lang="en-US" sz="2400">
                <a:cs typeface="Arial" charset="0"/>
              </a:rPr>
              <a:t>Surveys.</a:t>
            </a:r>
            <a:endParaRPr lang="en-US" sz="2400">
              <a:cs typeface="Times New Roman" charset="0"/>
            </a:endParaRPr>
          </a:p>
          <a:p>
            <a:pPr lvl="1"/>
            <a:r>
              <a:rPr lang="en-US" sz="2400">
                <a:cs typeface="Arial" charset="0"/>
              </a:rPr>
              <a:t>Historical data.</a:t>
            </a:r>
            <a:endParaRPr lang="en-US" sz="2400">
              <a:cs typeface="Times New Roman" charset="0"/>
            </a:endParaRPr>
          </a:p>
          <a:p>
            <a:r>
              <a:rPr lang="en-US" sz="2800">
                <a:cs typeface="Arial" charset="0"/>
              </a:rPr>
              <a:t>to create</a:t>
            </a:r>
          </a:p>
          <a:p>
            <a:pPr lvl="1"/>
            <a:r>
              <a:rPr lang="en-US" sz="2400">
                <a:cs typeface="Arial" charset="0"/>
              </a:rPr>
              <a:t>Customer Voice Table</a:t>
            </a:r>
          </a:p>
          <a:p>
            <a:pPr lvl="1"/>
            <a:r>
              <a:rPr lang="en-US" sz="2400">
                <a:cs typeface="Arial" charset="0"/>
              </a:rPr>
              <a:t>extract expected requirements</a:t>
            </a:r>
          </a:p>
          <a:p>
            <a:pPr lvl="1"/>
            <a:r>
              <a:rPr lang="en-US" sz="2400">
                <a:cs typeface="Arial" charset="0"/>
              </a:rPr>
              <a:t>derive exciting req.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376421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89F698-1105-2148-9C44-F16E6719B7B1}" type="slidenum">
              <a:rPr lang="en-US"/>
              <a:pPr/>
              <a:t>2</a:t>
            </a:fld>
            <a:endParaRPr lang="en-US"/>
          </a:p>
        </p:txBody>
      </p:sp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Software lifecycle, review</a:t>
            </a:r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software lifecycle (Faulk's view):</a:t>
            </a:r>
          </a:p>
          <a:p>
            <a:pPr>
              <a:buFont typeface="Wingdings" charset="0"/>
              <a:buNone/>
            </a:pPr>
            <a:endParaRPr lang="en-US" sz="1800" i="1">
              <a:latin typeface="Courier New" charset="0"/>
            </a:endParaRPr>
          </a:p>
          <a:p>
            <a:pPr>
              <a:buFont typeface="Wingdings" charset="0"/>
              <a:buNone/>
            </a:pPr>
            <a:r>
              <a:rPr lang="en-US" sz="1800" i="1">
                <a:latin typeface="Courier New" charset="0"/>
              </a:rPr>
              <a:t>  </a:t>
            </a:r>
            <a:r>
              <a:rPr lang="en-US" sz="1800" b="1" i="1">
                <a:latin typeface="Courier New" charset="0"/>
              </a:rPr>
              <a:t>requirements</a:t>
            </a:r>
            <a:r>
              <a:rPr lang="en-US" sz="1800" i="1">
                <a:latin typeface="Courier New" charset="0"/>
              </a:rPr>
              <a:t> -&gt; system testing -&gt; deployment -&gt; maintenance</a:t>
            </a:r>
          </a:p>
          <a:p>
            <a:pPr>
              <a:buFont typeface="Wingdings" charset="0"/>
              <a:buNone/>
            </a:pPr>
            <a:r>
              <a:rPr lang="en-US" sz="1800" i="1">
                <a:latin typeface="Courier New" charset="0"/>
              </a:rPr>
              <a:t>	|                         ^</a:t>
            </a:r>
          </a:p>
          <a:p>
            <a:pPr>
              <a:buFont typeface="Wingdings" charset="0"/>
              <a:buNone/>
            </a:pPr>
            <a:r>
              <a:rPr lang="en-US" sz="1800" i="1">
                <a:latin typeface="Courier New" charset="0"/>
              </a:rPr>
              <a:t>	|                         |</a:t>
            </a:r>
          </a:p>
          <a:p>
            <a:pPr>
              <a:buFont typeface="Wingdings" charset="0"/>
              <a:buNone/>
            </a:pPr>
            <a:r>
              <a:rPr lang="en-US" sz="1800" i="1">
                <a:latin typeface="Courier New" charset="0"/>
              </a:rPr>
              <a:t>	+- preliminary design -&gt; integration testing</a:t>
            </a:r>
          </a:p>
          <a:p>
            <a:pPr>
              <a:buFont typeface="Wingdings" charset="0"/>
              <a:buNone/>
            </a:pPr>
            <a:r>
              <a:rPr lang="en-US" sz="1800" i="1">
                <a:latin typeface="Courier New" charset="0"/>
              </a:rPr>
              <a:t>	   |                      ^</a:t>
            </a:r>
          </a:p>
          <a:p>
            <a:pPr>
              <a:buFont typeface="Wingdings" charset="0"/>
              <a:buNone/>
            </a:pPr>
            <a:r>
              <a:rPr lang="en-US" sz="1800" i="1">
                <a:latin typeface="Courier New" charset="0"/>
              </a:rPr>
              <a:t>	   |                      |</a:t>
            </a:r>
          </a:p>
          <a:p>
            <a:pPr>
              <a:buFont typeface="Wingdings" charset="0"/>
              <a:buNone/>
            </a:pPr>
            <a:r>
              <a:rPr lang="en-US" sz="1800" i="1">
                <a:latin typeface="Courier New" charset="0"/>
              </a:rPr>
              <a:t>	   +- detailed design -&gt; unit testing</a:t>
            </a:r>
          </a:p>
          <a:p>
            <a:pPr>
              <a:buFont typeface="Wingdings" charset="0"/>
              <a:buNone/>
            </a:pPr>
            <a:r>
              <a:rPr lang="en-US" sz="1800" i="1">
                <a:latin typeface="Courier New" charset="0"/>
              </a:rPr>
              <a:t>	      |                   ^</a:t>
            </a:r>
          </a:p>
          <a:p>
            <a:pPr>
              <a:buFont typeface="Wingdings" charset="0"/>
              <a:buNone/>
            </a:pPr>
            <a:r>
              <a:rPr lang="en-US" sz="1800" i="1">
                <a:latin typeface="Courier New" charset="0"/>
              </a:rPr>
              <a:t>	      |                   |</a:t>
            </a:r>
          </a:p>
          <a:p>
            <a:pPr>
              <a:buFont typeface="Wingdings" charset="0"/>
              <a:buNone/>
            </a:pPr>
            <a:r>
              <a:rPr lang="en-US" sz="1800" i="1">
                <a:latin typeface="Courier New" charset="0"/>
              </a:rPr>
              <a:t>	      +- coding ----------+</a:t>
            </a:r>
          </a:p>
        </p:txBody>
      </p:sp>
    </p:spTree>
    <p:extLst>
      <p:ext uri="{BB962C8B-B14F-4D97-AF65-F5344CB8AC3E}">
        <p14:creationId xmlns:p14="http://schemas.microsoft.com/office/powerpoint/2010/main" val="2176922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7D7E3-A0F1-044C-9EC1-159B1DD20B5C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Requirement Validation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Times New Roman" charset="0"/>
              </a:rPr>
              <a:t>Correct?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charset="0"/>
              </a:rPr>
              <a:t>Consistent?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charset="0"/>
              </a:rPr>
              <a:t>Complete?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Externally - all desired properties are present.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Internally - no undefined references.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charset="0"/>
              </a:rPr>
              <a:t>Each requirement describes something actually needed by the customer.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charset="0"/>
              </a:rPr>
              <a:t>Requirements are verifiable (testable)?</a:t>
            </a:r>
          </a:p>
          <a:p>
            <a:pPr>
              <a:lnSpc>
                <a:spcPct val="90000"/>
              </a:lnSpc>
            </a:pPr>
            <a:r>
              <a:rPr lang="en-US" sz="2800">
                <a:cs typeface="Times New Roman" charset="0"/>
              </a:rPr>
              <a:t>Requirements are traceable.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677812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E5BEC-8AA5-CF4A-A80B-6E5F1E53EDBC}" type="slidenum">
              <a:rPr lang="en-US"/>
              <a:pPr/>
              <a:t>4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Requirements Definition Document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Times New Roman" charset="0"/>
              </a:rPr>
              <a:t>General purpose of document.</a:t>
            </a:r>
          </a:p>
          <a:p>
            <a:r>
              <a:rPr lang="en-US">
                <a:cs typeface="Times New Roman" charset="0"/>
              </a:rPr>
              <a:t>System background and objectives.</a:t>
            </a:r>
          </a:p>
          <a:p>
            <a:r>
              <a:rPr lang="en-US">
                <a:cs typeface="Times New Roman" charset="0"/>
              </a:rPr>
              <a:t>Description of approach.</a:t>
            </a:r>
          </a:p>
          <a:p>
            <a:r>
              <a:rPr lang="en-US">
                <a:cs typeface="Times New Roman" charset="0"/>
              </a:rPr>
              <a:t>Detailed characteristics of proposed system (data &amp; functionality).</a:t>
            </a:r>
          </a:p>
          <a:p>
            <a:r>
              <a:rPr lang="en-US">
                <a:cs typeface="Times New Roman" charset="0"/>
              </a:rPr>
              <a:t>Description of operating environment.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3969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7D63-CA2D-1E44-B3FB-69ADF8F2D1E7}" type="slidenum">
              <a:rPr lang="en-US"/>
              <a:pPr/>
              <a:t>5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Software Requirements Elicitation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>
                <a:cs typeface="Times New Roman" charset="0"/>
              </a:rPr>
              <a:t>Customer meetings are the most commonly used technique.</a:t>
            </a:r>
          </a:p>
          <a:p>
            <a:r>
              <a:rPr lang="en-US" sz="2400">
                <a:cs typeface="Times New Roman" charset="0"/>
              </a:rPr>
              <a:t>Use context free questions to find out</a:t>
            </a:r>
          </a:p>
          <a:p>
            <a:pPr lvl="1"/>
            <a:r>
              <a:rPr lang="en-US" sz="2000">
                <a:cs typeface="Times New Roman" charset="0"/>
              </a:rPr>
              <a:t>customer's goals and benefits</a:t>
            </a:r>
          </a:p>
          <a:p>
            <a:pPr lvl="1"/>
            <a:r>
              <a:rPr lang="en-US" sz="2000">
                <a:cs typeface="Times New Roman" charset="0"/>
              </a:rPr>
              <a:t>identify stakeholders</a:t>
            </a:r>
          </a:p>
          <a:p>
            <a:pPr lvl="1"/>
            <a:r>
              <a:rPr lang="en-US" sz="2000">
                <a:cs typeface="Times New Roman" charset="0"/>
              </a:rPr>
              <a:t>gain understanding of problem</a:t>
            </a:r>
          </a:p>
          <a:p>
            <a:pPr lvl="1"/>
            <a:r>
              <a:rPr lang="en-US" sz="2000">
                <a:cs typeface="Times New Roman" charset="0"/>
              </a:rPr>
              <a:t>determine customer reactions to proposed solutions</a:t>
            </a:r>
          </a:p>
          <a:p>
            <a:pPr lvl="1"/>
            <a:r>
              <a:rPr lang="en-US" sz="2000">
                <a:cs typeface="Times New Roman" charset="0"/>
              </a:rPr>
              <a:t>assess meeting effectiveness</a:t>
            </a:r>
          </a:p>
          <a:p>
            <a:r>
              <a:rPr lang="en-US" sz="2400">
                <a:cs typeface="Times New Roman" charset="0"/>
              </a:rPr>
              <a:t>Interview cross section of users when many users are anticipated.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311608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69A20-2C51-7E46-A2AD-AFEA9D1F5054}" type="slidenum">
              <a:rPr lang="en-US"/>
              <a:pPr/>
              <a:t>6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F.A.S.T. - 1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>
                <a:cs typeface="Arial" charset="0"/>
              </a:rPr>
              <a:t>Facilitated application specification technique</a:t>
            </a:r>
          </a:p>
          <a:p>
            <a:r>
              <a:rPr lang="en-US" sz="2800">
                <a:cs typeface="Arial" charset="0"/>
              </a:rPr>
              <a:t>Meeting between customers and developers at a </a:t>
            </a:r>
            <a:r>
              <a:rPr lang="en-US" sz="2800" u="sng">
                <a:cs typeface="Arial" charset="0"/>
              </a:rPr>
              <a:t>neutral site</a:t>
            </a:r>
            <a:r>
              <a:rPr lang="en-US" sz="2800">
                <a:cs typeface="Arial" charset="0"/>
              </a:rPr>
              <a:t> (no home advantage).</a:t>
            </a:r>
            <a:endParaRPr lang="en-US" sz="2800">
              <a:cs typeface="Times New Roman" charset="0"/>
            </a:endParaRPr>
          </a:p>
          <a:p>
            <a:r>
              <a:rPr lang="en-US" sz="2800">
                <a:cs typeface="Times New Roman" charset="0"/>
              </a:rPr>
              <a:t>Goals</a:t>
            </a:r>
          </a:p>
          <a:p>
            <a:pPr lvl="1"/>
            <a:r>
              <a:rPr lang="en-US" sz="2400">
                <a:cs typeface="Times New Roman" charset="0"/>
              </a:rPr>
              <a:t>identify the problem</a:t>
            </a:r>
          </a:p>
          <a:p>
            <a:pPr lvl="1"/>
            <a:r>
              <a:rPr lang="en-US" sz="2400">
                <a:cs typeface="Times New Roman" charset="0"/>
              </a:rPr>
              <a:t>propose elements of solution</a:t>
            </a:r>
          </a:p>
          <a:p>
            <a:pPr lvl="1"/>
            <a:r>
              <a:rPr lang="en-US" sz="2400">
                <a:cs typeface="Times New Roman" charset="0"/>
              </a:rPr>
              <a:t>negotiate different approaches</a:t>
            </a:r>
          </a:p>
          <a:p>
            <a:pPr lvl="1"/>
            <a:r>
              <a:rPr lang="en-US" sz="2400">
                <a:cs typeface="Times New Roman" charset="0"/>
              </a:rPr>
              <a:t>specify preliminary set of requirements</a:t>
            </a:r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4090494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75B17-5501-C341-8296-1D4A72310057}" type="slidenum">
              <a:rPr lang="en-US"/>
              <a:pPr/>
              <a:t>7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F.A.S.T. - 2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Arial" charset="0"/>
              </a:rPr>
              <a:t>Rules for participation and preparation established ahead of time.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Agenda suggested</a:t>
            </a:r>
          </a:p>
          <a:p>
            <a:pPr lvl="1"/>
            <a:r>
              <a:rPr lang="en-US">
                <a:cs typeface="Arial" charset="0"/>
              </a:rPr>
              <a:t>brainstorming encouraged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Facilitator appointed.</a:t>
            </a:r>
            <a:endParaRPr lang="en-US">
              <a:cs typeface="Times New Roman" charset="0"/>
            </a:endParaRPr>
          </a:p>
          <a:p>
            <a:r>
              <a:rPr lang="en-US">
                <a:cs typeface="Arial" charset="0"/>
              </a:rPr>
              <a:t>Definition mechanism</a:t>
            </a:r>
          </a:p>
          <a:p>
            <a:pPr lvl="1"/>
            <a:r>
              <a:rPr lang="en-US">
                <a:cs typeface="Arial" charset="0"/>
              </a:rPr>
              <a:t>sheets, flipcharts, wallboards, stickers, etc.</a:t>
            </a:r>
            <a:endParaRPr lang="en-US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5115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70BFB8-77F6-A549-BA3D-49BDCF5DBA97}" type="slidenum">
              <a:rPr lang="en-US"/>
              <a:pPr/>
              <a:t>8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Q.F.D. - 1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cs typeface="Arial" charset="0"/>
              </a:rPr>
              <a:t>Quality Function Deployment </a:t>
            </a:r>
            <a:endParaRPr lang="en-US" sz="2800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 sz="2800">
                <a:cs typeface="Arial" charset="0"/>
              </a:rPr>
              <a:t>Customer</a:t>
            </a:r>
            <a:r>
              <a:rPr lang="ja-JP" altLang="en-US" sz="2800">
                <a:latin typeface="Arial"/>
                <a:cs typeface="Arial" charset="0"/>
              </a:rPr>
              <a:t>’</a:t>
            </a:r>
            <a:r>
              <a:rPr lang="en-US" sz="2800">
                <a:cs typeface="Arial" charset="0"/>
              </a:rPr>
              <a:t>s needs imply technical requirements:</a:t>
            </a:r>
            <a:endParaRPr lang="en-US" sz="2800"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 sz="2400">
                <a:cs typeface="Arial" charset="0"/>
              </a:rPr>
              <a:t>Normal requirements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cs typeface="Arial" charset="0"/>
              </a:rPr>
              <a:t>(minimal functional &amp; performance).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Arial" charset="0"/>
              </a:rPr>
              <a:t>Expected requirements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cs typeface="Arial" charset="0"/>
              </a:rPr>
              <a:t>(important implicit requirements, i.e. ease of use).</a:t>
            </a:r>
          </a:p>
          <a:p>
            <a:pPr lvl="1">
              <a:lnSpc>
                <a:spcPct val="90000"/>
              </a:lnSpc>
            </a:pPr>
            <a:r>
              <a:rPr lang="en-US" sz="2400">
                <a:cs typeface="Times New Roman" charset="0"/>
              </a:rPr>
              <a:t>Exciting requirements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2000">
                <a:cs typeface="Times New Roman" charset="0"/>
              </a:rPr>
              <a:t>(may become normal requirements in the future, highly prized &amp; valued).</a:t>
            </a:r>
            <a:r>
              <a:rPr lang="en-US" sz="200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966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20206-FD0E-734A-873F-EF5AFA1621C4}" type="slidenum">
              <a:rPr lang="en-US"/>
              <a:pPr/>
              <a:t>9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Q.F.D. - 2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Function Deployment:</a:t>
            </a:r>
            <a:endParaRPr lang="en-US"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cs typeface="Arial" charset="0"/>
              </a:rPr>
              <a:t>Determines value of required function.</a:t>
            </a:r>
            <a:endParaRPr lang="en-US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Information Deployment:</a:t>
            </a:r>
            <a:endParaRPr lang="en-US"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cs typeface="Arial" charset="0"/>
              </a:rPr>
              <a:t>Focuses on data objects and events produced or consumed by the system.</a:t>
            </a:r>
            <a:endParaRPr lang="en-US">
              <a:cs typeface="Times New Roman" charset="0"/>
            </a:endParaRPr>
          </a:p>
          <a:p>
            <a:pPr>
              <a:lnSpc>
                <a:spcPct val="90000"/>
              </a:lnSpc>
            </a:pPr>
            <a:r>
              <a:rPr lang="en-US">
                <a:cs typeface="Arial" charset="0"/>
              </a:rPr>
              <a:t>Task Deployment:</a:t>
            </a:r>
            <a:endParaRPr lang="en-US">
              <a:cs typeface="Times New Roman" charset="0"/>
            </a:endParaRPr>
          </a:p>
          <a:p>
            <a:pPr lvl="1">
              <a:lnSpc>
                <a:spcPct val="90000"/>
              </a:lnSpc>
            </a:pPr>
            <a:r>
              <a:rPr lang="en-US">
                <a:cs typeface="Times New Roman" charset="0"/>
              </a:rPr>
              <a:t>product behavior and implied operating environment.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58393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12195</TotalTime>
  <Words>369</Words>
  <Application>Microsoft Macintosh PowerPoint</Application>
  <PresentationFormat>On-screen Show (4:3)</PresentationFormat>
  <Paragraphs>91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Requirement Lifecycle</vt:lpstr>
      <vt:lpstr>Software lifecycle, review</vt:lpstr>
      <vt:lpstr>Requirement Validation</vt:lpstr>
      <vt:lpstr>Requirements Definition Document</vt:lpstr>
      <vt:lpstr>Software Requirements Elicitation</vt:lpstr>
      <vt:lpstr>F.A.S.T. - 1</vt:lpstr>
      <vt:lpstr>F.A.S.T. - 2</vt:lpstr>
      <vt:lpstr>Q.F.D. - 1</vt:lpstr>
      <vt:lpstr>Q.F.D. - 2</vt:lpstr>
      <vt:lpstr>Q.F.D. - 3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Sandfreni sandfreni</cp:lastModifiedBy>
  <cp:revision>237</cp:revision>
  <dcterms:created xsi:type="dcterms:W3CDTF">2010-08-24T06:47:44Z</dcterms:created>
  <dcterms:modified xsi:type="dcterms:W3CDTF">2018-04-24T04:12:48Z</dcterms:modified>
</cp:coreProperties>
</file>