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83" r:id="rId2"/>
    <p:sldId id="393" r:id="rId3"/>
    <p:sldId id="394" r:id="rId4"/>
    <p:sldId id="395" r:id="rId5"/>
    <p:sldId id="396" r:id="rId6"/>
    <p:sldId id="397" r:id="rId7"/>
    <p:sldId id="398" r:id="rId8"/>
    <p:sldId id="399" r:id="rId9"/>
    <p:sldId id="400" r:id="rId10"/>
    <p:sldId id="401" r:id="rId11"/>
    <p:sldId id="402" r:id="rId12"/>
    <p:sldId id="403" r:id="rId13"/>
    <p:sldId id="40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varScale="1">
        <p:scale>
          <a:sx n="48" d="100"/>
          <a:sy n="48" d="100"/>
        </p:scale>
        <p:origin x="-584" y="-104"/>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AD401D-C29A-4928-88E1-427A39D3C18A}" type="datetimeFigureOut">
              <a:rPr lang="id-ID" smtClean="0"/>
              <a:t>4/24/18</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CFD104-B2A3-424E-B3F4-1DFCA91EAA4B}" type="slidenum">
              <a:rPr lang="id-ID" smtClean="0"/>
              <a:t>‹#›</a:t>
            </a:fld>
            <a:endParaRPr lang="id-ID"/>
          </a:p>
        </p:txBody>
      </p:sp>
    </p:spTree>
    <p:extLst>
      <p:ext uri="{BB962C8B-B14F-4D97-AF65-F5344CB8AC3E}">
        <p14:creationId xmlns:p14="http://schemas.microsoft.com/office/powerpoint/2010/main" val="657911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A048E5B-BD9A-4C0B-B552-4469974D48FE}" type="datetimeFigureOut">
              <a:rPr lang="id-ID"/>
              <a:pPr>
                <a:defRPr/>
              </a:pPr>
              <a:t>4/24/18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339B845-4BC6-43F6-B113-E03B24E0C7AB}" type="slidenum">
              <a:rPr lang="id-ID" altLang="id-ID"/>
              <a:pPr/>
              <a:t>‹#›</a:t>
            </a:fld>
            <a:endParaRPr lang="id-ID" altLang="id-ID"/>
          </a:p>
        </p:txBody>
      </p:sp>
    </p:spTree>
    <p:extLst>
      <p:ext uri="{BB962C8B-B14F-4D97-AF65-F5344CB8AC3E}">
        <p14:creationId xmlns:p14="http://schemas.microsoft.com/office/powerpoint/2010/main" val="3413082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101859" y="0"/>
            <a:ext cx="9347717"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101859" y="228600"/>
            <a:ext cx="9347718" cy="699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2971799" y="1524000"/>
            <a:ext cx="6274059" cy="2076451"/>
          </a:xfrm>
        </p:spPr>
        <p:txBody>
          <a:bodyPr/>
          <a:lstStyle>
            <a:lvl1pPr>
              <a:defRPr>
                <a:solidFill>
                  <a:schemeClr val="bg1"/>
                </a:solidFill>
              </a:defRPr>
            </a:lvl1pPr>
          </a:lstStyle>
          <a:p>
            <a:r>
              <a:rPr lang="en-US" dirty="0" smtClean="0"/>
              <a:t>Click here to Edit</a:t>
            </a:r>
            <a:endParaRPr lang="en-US" dirty="0"/>
          </a:p>
        </p:txBody>
      </p:sp>
      <p:sp>
        <p:nvSpPr>
          <p:cNvPr id="3" name="Subtitle 2"/>
          <p:cNvSpPr>
            <a:spLocks noGrp="1"/>
          </p:cNvSpPr>
          <p:nvPr>
            <p:ph type="subTitle" idx="1" hasCustomPrompt="1"/>
          </p:nvPr>
        </p:nvSpPr>
        <p:spPr>
          <a:xfrm>
            <a:off x="2971798" y="3657600"/>
            <a:ext cx="6274060" cy="1524000"/>
          </a:xfrm>
        </p:spPr>
        <p:txBody>
          <a:bodyPr/>
          <a:lstStyle>
            <a:lvl1pPr marL="0" indent="0" algn="ctr" eaLnBrk="1" hangingPunct="1">
              <a:buNone/>
              <a:defRPr sz="2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here to edit </a:t>
            </a:r>
            <a:r>
              <a:rPr lang="en-US" dirty="0" err="1" smtClean="0"/>
              <a:t>Pokok</a:t>
            </a:r>
            <a:r>
              <a:rPr lang="en-US" dirty="0" smtClean="0"/>
              <a:t> </a:t>
            </a:r>
            <a:r>
              <a:rPr lang="en-US" dirty="0" err="1" smtClean="0"/>
              <a:t>Bahasan</a:t>
            </a:r>
            <a:r>
              <a:rPr lang="en-US" dirty="0" smtClean="0"/>
              <a:t/>
            </a:r>
            <a:br>
              <a:rPr lang="en-US" dirty="0" smtClean="0"/>
            </a:br>
            <a:r>
              <a:rPr lang="en-US" dirty="0" smtClean="0"/>
              <a:t>Click here to edit </a:t>
            </a:r>
            <a:r>
              <a:rPr lang="en-US" dirty="0" err="1" smtClean="0"/>
              <a:t>Pertemuan</a:t>
            </a:r>
            <a:r>
              <a:rPr lang="en-US" dirty="0" smtClean="0"/>
              <a:t/>
            </a:r>
            <a:br>
              <a:rPr lang="en-US" dirty="0" smtClean="0"/>
            </a:br>
            <a:r>
              <a:rPr lang="en-US" dirty="0" smtClean="0"/>
              <a:t>Click here to edit Nama </a:t>
            </a:r>
            <a:r>
              <a:rPr lang="en-US" dirty="0" err="1" smtClean="0"/>
              <a:t>Dosen</a:t>
            </a:r>
            <a:r>
              <a:rPr lang="en-US" dirty="0" smtClean="0"/>
              <a:t/>
            </a:r>
            <a:br>
              <a:rPr lang="en-US" dirty="0" smtClean="0"/>
            </a:br>
            <a:r>
              <a:rPr lang="en-US" dirty="0" smtClean="0"/>
              <a:t>Click here to edit Nama Prodi </a:t>
            </a:r>
            <a:r>
              <a:rPr lang="en-US" dirty="0" err="1" smtClean="0"/>
              <a:t>dan</a:t>
            </a:r>
            <a:r>
              <a:rPr lang="en-US" dirty="0" smtClean="0"/>
              <a:t> </a:t>
            </a:r>
            <a:r>
              <a:rPr lang="en-US" dirty="0" err="1" smtClean="0"/>
              <a:t>Fakultas</a:t>
            </a:r>
            <a:endParaRPr lang="en-US" dirty="0" smtClean="0"/>
          </a:p>
        </p:txBody>
      </p:sp>
      <p:sp>
        <p:nvSpPr>
          <p:cNvPr id="4" name="Date Placeholder 3"/>
          <p:cNvSpPr>
            <a:spLocks noGrp="1"/>
          </p:cNvSpPr>
          <p:nvPr>
            <p:ph type="dt" sz="half" idx="10"/>
          </p:nvPr>
        </p:nvSpPr>
        <p:spPr/>
        <p:txBody>
          <a:bodyPr/>
          <a:lstStyle>
            <a:lvl1pPr>
              <a:defRPr/>
            </a:lvl1pPr>
          </a:lstStyle>
          <a:p>
            <a:pPr>
              <a:defRPr/>
            </a:pPr>
            <a:fld id="{20B2E4D6-BEB8-4E99-B8A1-7038C2F2D1BE}"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88144A-AE3E-4E44-A89F-B6746EC1707D}" type="slidenum">
              <a:rPr lang="en-US" altLang="id-ID"/>
              <a:pPr/>
              <a:t>‹#›</a:t>
            </a:fld>
            <a:endParaRPr lang="en-US" altLang="id-ID"/>
          </a:p>
        </p:txBody>
      </p:sp>
    </p:spTree>
    <p:extLst>
      <p:ext uri="{BB962C8B-B14F-4D97-AF65-F5344CB8AC3E}">
        <p14:creationId xmlns:p14="http://schemas.microsoft.com/office/powerpoint/2010/main" val="253187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C4FACB-1F5D-4FF9-B5CC-F194F462CCA2}"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29451C2-6190-4BB7-BBA8-1B23D0C40A29}" type="slidenum">
              <a:rPr lang="en-US" altLang="id-ID"/>
              <a:pPr/>
              <a:t>‹#›</a:t>
            </a:fld>
            <a:endParaRPr lang="en-US" altLang="id-ID"/>
          </a:p>
        </p:txBody>
      </p:sp>
    </p:spTree>
    <p:extLst>
      <p:ext uri="{BB962C8B-B14F-4D97-AF65-F5344CB8AC3E}">
        <p14:creationId xmlns:p14="http://schemas.microsoft.com/office/powerpoint/2010/main" val="325904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DA4BF1-3389-4F47-8435-C04CC10B9A7E}"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FB5C1FE-ED77-4380-AE9C-EE28AB75257F}" type="slidenum">
              <a:rPr lang="en-US" altLang="id-ID"/>
              <a:pPr/>
              <a:t>‹#›</a:t>
            </a:fld>
            <a:endParaRPr lang="en-US" altLang="id-ID"/>
          </a:p>
        </p:txBody>
      </p:sp>
    </p:spTree>
    <p:extLst>
      <p:ext uri="{BB962C8B-B14F-4D97-AF65-F5344CB8AC3E}">
        <p14:creationId xmlns:p14="http://schemas.microsoft.com/office/powerpoint/2010/main" val="54287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99A2BF8-DE4E-4DD8-93A8-819B2A8C6ED6}"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C7CEFC-1327-4C24-92E5-884D19EDEC04}" type="slidenum">
              <a:rPr lang="en-US" altLang="id-ID"/>
              <a:pPr/>
              <a:t>‹#›</a:t>
            </a:fld>
            <a:endParaRPr lang="en-US" altLang="id-ID"/>
          </a:p>
        </p:txBody>
      </p:sp>
    </p:spTree>
    <p:extLst>
      <p:ext uri="{BB962C8B-B14F-4D97-AF65-F5344CB8AC3E}">
        <p14:creationId xmlns:p14="http://schemas.microsoft.com/office/powerpoint/2010/main" val="120277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31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3124200" y="2420939"/>
            <a:ext cx="3505200" cy="703262"/>
          </a:xfrm>
        </p:spPr>
        <p:txBody>
          <a:bodyPr anchor="t"/>
          <a:lstStyle>
            <a:lvl1pPr algn="l">
              <a:defRPr sz="2800" b="1" cap="all" baseline="0"/>
            </a:lvl1pPr>
          </a:lstStyle>
          <a:p>
            <a:r>
              <a:rPr lang="en-US" dirty="0" err="1" smtClean="0"/>
              <a:t>Materi</a:t>
            </a:r>
            <a:r>
              <a:rPr lang="en-US" dirty="0" smtClean="0"/>
              <a:t> </a:t>
            </a:r>
            <a:r>
              <a:rPr lang="en-US" dirty="0" err="1" smtClean="0"/>
              <a:t>Sebelum</a:t>
            </a:r>
            <a:r>
              <a:rPr lang="en-US" dirty="0" smtClean="0"/>
              <a:t> UTS</a:t>
            </a:r>
            <a:endParaRPr lang="en-US" dirty="0"/>
          </a:p>
        </p:txBody>
      </p:sp>
      <p:sp>
        <p:nvSpPr>
          <p:cNvPr id="3" name="Text Placeholder 2"/>
          <p:cNvSpPr>
            <a:spLocks noGrp="1"/>
          </p:cNvSpPr>
          <p:nvPr>
            <p:ph type="body" idx="1"/>
          </p:nvPr>
        </p:nvSpPr>
        <p:spPr>
          <a:xfrm>
            <a:off x="3733800" y="3240088"/>
            <a:ext cx="5334000" cy="2976562"/>
          </a:xfrm>
        </p:spPr>
        <p:txBody>
          <a:bodyPr anchor="t"/>
          <a:lstStyle>
            <a:lvl1pPr marL="457200" marR="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lvl="0"/>
            <a:endParaRPr lang="en-US" dirty="0" smtClean="0"/>
          </a:p>
        </p:txBody>
      </p:sp>
      <p:sp>
        <p:nvSpPr>
          <p:cNvPr id="4" name="Date Placeholder 3"/>
          <p:cNvSpPr>
            <a:spLocks noGrp="1"/>
          </p:cNvSpPr>
          <p:nvPr>
            <p:ph type="dt" sz="half" idx="10"/>
          </p:nvPr>
        </p:nvSpPr>
        <p:spPr/>
        <p:txBody>
          <a:bodyPr/>
          <a:lstStyle>
            <a:lvl1pPr>
              <a:defRPr/>
            </a:lvl1pPr>
          </a:lstStyle>
          <a:p>
            <a:pPr>
              <a:defRPr/>
            </a:pPr>
            <a:fld id="{76BEDCBD-1673-4569-B2E0-E1B7B9DEF070}"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4B71F4A-6D73-4342-9533-46E3ECE91550}" type="slidenum">
              <a:rPr lang="en-US" altLang="id-ID"/>
              <a:pPr/>
              <a:t>‹#›</a:t>
            </a:fld>
            <a:endParaRPr lang="en-US" altLang="id-ID"/>
          </a:p>
        </p:txBody>
      </p:sp>
    </p:spTree>
    <p:extLst>
      <p:ext uri="{BB962C8B-B14F-4D97-AF65-F5344CB8AC3E}">
        <p14:creationId xmlns:p14="http://schemas.microsoft.com/office/powerpoint/2010/main" val="204335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A3D78E-5710-4279-9346-CA3F3FF1ADAB}" type="datetime1">
              <a:rPr lang="en-US"/>
              <a:pPr>
                <a:defRPr/>
              </a:pPr>
              <a:t>4/24/18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57B3AD7-5558-4161-B7D2-95F8DE54CD31}" type="slidenum">
              <a:rPr lang="en-US" altLang="id-ID"/>
              <a:pPr/>
              <a:t>‹#›</a:t>
            </a:fld>
            <a:endParaRPr lang="en-US" altLang="id-ID"/>
          </a:p>
        </p:txBody>
      </p:sp>
    </p:spTree>
    <p:extLst>
      <p:ext uri="{BB962C8B-B14F-4D97-AF65-F5344CB8AC3E}">
        <p14:creationId xmlns:p14="http://schemas.microsoft.com/office/powerpoint/2010/main" val="290043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E4C036D-7F85-4604-9C31-D116ABDFBFCB}" type="datetime1">
              <a:rPr lang="en-US"/>
              <a:pPr>
                <a:defRPr/>
              </a:pPr>
              <a:t>4/24/18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4D2A8DE-DF06-4A0A-B8B9-F0FC1DFE8718}" type="slidenum">
              <a:rPr lang="en-US" altLang="id-ID"/>
              <a:pPr/>
              <a:t>‹#›</a:t>
            </a:fld>
            <a:endParaRPr lang="en-US" altLang="id-ID"/>
          </a:p>
        </p:txBody>
      </p:sp>
    </p:spTree>
    <p:extLst>
      <p:ext uri="{BB962C8B-B14F-4D97-AF65-F5344CB8AC3E}">
        <p14:creationId xmlns:p14="http://schemas.microsoft.com/office/powerpoint/2010/main" val="41519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4B7DBD3-F138-4801-A0A6-578A3386CD18}" type="datetime1">
              <a:rPr lang="en-US"/>
              <a:pPr>
                <a:defRPr/>
              </a:pPr>
              <a:t>4/24/18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C95B9C0-F00E-4EC1-B571-461E0CC5FB03}" type="slidenum">
              <a:rPr lang="en-US" altLang="id-ID"/>
              <a:pPr/>
              <a:t>‹#›</a:t>
            </a:fld>
            <a:endParaRPr lang="en-US" altLang="id-ID"/>
          </a:p>
        </p:txBody>
      </p:sp>
    </p:spTree>
    <p:extLst>
      <p:ext uri="{BB962C8B-B14F-4D97-AF65-F5344CB8AC3E}">
        <p14:creationId xmlns:p14="http://schemas.microsoft.com/office/powerpoint/2010/main" val="129094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131518-4759-420B-9C6C-02911BE08FB6}" type="datetime1">
              <a:rPr lang="en-US"/>
              <a:pPr>
                <a:defRPr/>
              </a:pPr>
              <a:t>4/24/18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12046D4-C1A9-4BE2-8E11-BB51EFD99472}" type="slidenum">
              <a:rPr lang="en-US" altLang="id-ID"/>
              <a:pPr/>
              <a:t>‹#›</a:t>
            </a:fld>
            <a:endParaRPr lang="en-US" altLang="id-ID"/>
          </a:p>
        </p:txBody>
      </p:sp>
    </p:spTree>
    <p:extLst>
      <p:ext uri="{BB962C8B-B14F-4D97-AF65-F5344CB8AC3E}">
        <p14:creationId xmlns:p14="http://schemas.microsoft.com/office/powerpoint/2010/main" val="330306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524000"/>
            <a:ext cx="3008313" cy="460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9D038C-8833-4053-A8B5-3B45FC1C23E1}" type="datetime1">
              <a:rPr lang="en-US"/>
              <a:pPr>
                <a:defRPr/>
              </a:pPr>
              <a:t>4/24/18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C0E78CF-756E-44AB-85F7-AA9B06AF3F0B}" type="slidenum">
              <a:rPr lang="en-US" altLang="id-ID"/>
              <a:pPr/>
              <a:t>‹#›</a:t>
            </a:fld>
            <a:endParaRPr lang="en-US" altLang="id-ID"/>
          </a:p>
        </p:txBody>
      </p:sp>
    </p:spTree>
    <p:extLst>
      <p:ext uri="{BB962C8B-B14F-4D97-AF65-F5344CB8AC3E}">
        <p14:creationId xmlns:p14="http://schemas.microsoft.com/office/powerpoint/2010/main" val="283558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D3C4F4-CD15-4E8C-A7EE-9212E377943D}" type="datetime1">
              <a:rPr lang="en-US"/>
              <a:pPr>
                <a:defRPr/>
              </a:pPr>
              <a:t>4/24/18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CD5ABA6-7761-4D95-A1CD-8F9B19CA4E34}" type="slidenum">
              <a:rPr lang="en-US" altLang="id-ID"/>
              <a:pPr/>
              <a:t>‹#›</a:t>
            </a:fld>
            <a:endParaRPr lang="en-US" altLang="id-ID"/>
          </a:p>
        </p:txBody>
      </p:sp>
    </p:spTree>
    <p:extLst>
      <p:ext uri="{BB962C8B-B14F-4D97-AF65-F5344CB8AC3E}">
        <p14:creationId xmlns:p14="http://schemas.microsoft.com/office/powerpoint/2010/main" val="40322957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611F90-EFA5-425A-83D0-AD67BBCB8FFB}" type="datetime1">
              <a:rPr lang="en-US"/>
              <a:pPr>
                <a:defRPr/>
              </a:pPr>
              <a:t>4/24/18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BBC9BDE8-EFE1-4D93-AB31-5E7BCFE0330D}" type="slidenum">
              <a:rPr lang="en-US" altLang="id-ID"/>
              <a:pPr/>
              <a:t>‹#›</a:t>
            </a:fld>
            <a:endParaRPr lang="en-US" altLang="id-ID"/>
          </a:p>
        </p:txBody>
      </p:sp>
      <p:pic>
        <p:nvPicPr>
          <p:cNvPr id="7" name="Picture 2" descr="C:\Users\arsil\Desktop\Smartcreative2.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Use Case</a:t>
            </a:r>
            <a:endParaRPr lang="id-ID" dirty="0"/>
          </a:p>
        </p:txBody>
      </p:sp>
      <p:sp>
        <p:nvSpPr>
          <p:cNvPr id="3" name="Subtitle 2"/>
          <p:cNvSpPr>
            <a:spLocks noGrp="1"/>
          </p:cNvSpPr>
          <p:nvPr>
            <p:ph type="subTitle" idx="1"/>
          </p:nvPr>
        </p:nvSpPr>
        <p:spPr/>
        <p:txBody>
          <a:bodyPr/>
          <a:lstStyle/>
          <a:p>
            <a:r>
              <a:rPr lang="en-US" dirty="0" err="1" smtClean="0"/>
              <a:t>Pertemuan</a:t>
            </a:r>
            <a:r>
              <a:rPr lang="en-US" smtClean="0"/>
              <a:t> </a:t>
            </a:r>
            <a:r>
              <a:rPr lang="en-US" dirty="0"/>
              <a:t>5</a:t>
            </a:r>
            <a:endParaRPr lang="en-US" dirty="0" smtClean="0"/>
          </a:p>
          <a:p>
            <a:r>
              <a:rPr lang="en-US" dirty="0" err="1" smtClean="0"/>
              <a:t>Dosen</a:t>
            </a:r>
            <a:r>
              <a:rPr lang="en-US" dirty="0" smtClean="0"/>
              <a:t> </a:t>
            </a:r>
            <a:r>
              <a:rPr lang="en-US" dirty="0" err="1" smtClean="0"/>
              <a:t>Pengampu</a:t>
            </a:r>
            <a:r>
              <a:rPr lang="en-US" dirty="0" smtClean="0"/>
              <a:t>: Sandfreni</a:t>
            </a:r>
          </a:p>
          <a:p>
            <a:r>
              <a:rPr lang="en-US" dirty="0" smtClean="0"/>
              <a:t>Prodi </a:t>
            </a:r>
            <a:r>
              <a:rPr lang="en-US" dirty="0" err="1" smtClean="0"/>
              <a:t>Sistem</a:t>
            </a:r>
            <a:r>
              <a:rPr lang="en-US" dirty="0" smtClean="0"/>
              <a:t> </a:t>
            </a:r>
            <a:r>
              <a:rPr lang="en-US" dirty="0" err="1" smtClean="0"/>
              <a:t>Informasi</a:t>
            </a:r>
            <a:r>
              <a:rPr lang="en-US" dirty="0" smtClean="0"/>
              <a:t> - </a:t>
            </a:r>
            <a:r>
              <a:rPr lang="en-US" dirty="0" err="1" smtClean="0"/>
              <a:t>Fakultas</a:t>
            </a:r>
            <a:r>
              <a:rPr lang="en-US" dirty="0" smtClean="0"/>
              <a:t> </a:t>
            </a:r>
            <a:r>
              <a:rPr lang="en-US" dirty="0" err="1" smtClean="0"/>
              <a:t>Ilmu</a:t>
            </a:r>
            <a:r>
              <a:rPr lang="en-US" dirty="0" smtClean="0"/>
              <a:t> </a:t>
            </a:r>
            <a:r>
              <a:rPr lang="en-US" dirty="0" err="1" smtClean="0"/>
              <a:t>Komputer</a:t>
            </a:r>
            <a:endParaRPr lang="en-US" dirty="0"/>
          </a:p>
        </p:txBody>
      </p:sp>
      <p:sp>
        <p:nvSpPr>
          <p:cNvPr id="4" name="TextBox 3"/>
          <p:cNvSpPr txBox="1"/>
          <p:nvPr/>
        </p:nvSpPr>
        <p:spPr>
          <a:xfrm>
            <a:off x="-1115169" y="44455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07653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7C24A15-2FBB-3946-8239-514573AA629B}" type="slidenum">
              <a:rPr lang="en-US"/>
              <a:pPr/>
              <a:t>10</a:t>
            </a:fld>
            <a:endParaRPr lang="en-US"/>
          </a:p>
        </p:txBody>
      </p:sp>
      <p:sp>
        <p:nvSpPr>
          <p:cNvPr id="32770" name="Rectangle 2"/>
          <p:cNvSpPr>
            <a:spLocks noGrp="1" noChangeArrowheads="1"/>
          </p:cNvSpPr>
          <p:nvPr>
            <p:ph type="title"/>
          </p:nvPr>
        </p:nvSpPr>
        <p:spPr/>
        <p:txBody>
          <a:bodyPr/>
          <a:lstStyle/>
          <a:p>
            <a:r>
              <a:rPr lang="en-US"/>
              <a:t>Information Domain</a:t>
            </a:r>
          </a:p>
        </p:txBody>
      </p:sp>
      <p:sp>
        <p:nvSpPr>
          <p:cNvPr id="32771" name="Rectangle 3"/>
          <p:cNvSpPr>
            <a:spLocks noGrp="1" noChangeArrowheads="1"/>
          </p:cNvSpPr>
          <p:nvPr>
            <p:ph type="body" idx="1"/>
          </p:nvPr>
        </p:nvSpPr>
        <p:spPr>
          <a:xfrm>
            <a:off x="685800" y="1752600"/>
            <a:ext cx="7772400" cy="4495800"/>
          </a:xfrm>
        </p:spPr>
        <p:txBody>
          <a:bodyPr/>
          <a:lstStyle/>
          <a:p>
            <a:pPr>
              <a:lnSpc>
                <a:spcPct val="90000"/>
              </a:lnSpc>
            </a:pPr>
            <a:r>
              <a:rPr lang="en-US" sz="2800">
                <a:cs typeface="Times New Roman" charset="0"/>
              </a:rPr>
              <a:t>Encompasses all data objects that contain numbers, text, images, audio, or video.</a:t>
            </a:r>
          </a:p>
          <a:p>
            <a:pPr>
              <a:lnSpc>
                <a:spcPct val="90000"/>
              </a:lnSpc>
            </a:pPr>
            <a:r>
              <a:rPr lang="en-US" sz="2800">
                <a:cs typeface="Times New Roman" charset="0"/>
              </a:rPr>
              <a:t>Information content or data model</a:t>
            </a:r>
          </a:p>
          <a:p>
            <a:pPr lvl="1">
              <a:lnSpc>
                <a:spcPct val="90000"/>
              </a:lnSpc>
            </a:pPr>
            <a:r>
              <a:rPr lang="en-US" sz="2400">
                <a:cs typeface="Times New Roman" charset="0"/>
              </a:rPr>
              <a:t>shows the relationships among the data and control objects that make up the system</a:t>
            </a:r>
          </a:p>
          <a:p>
            <a:pPr>
              <a:lnSpc>
                <a:spcPct val="90000"/>
              </a:lnSpc>
            </a:pPr>
            <a:r>
              <a:rPr lang="en-US" sz="2800">
                <a:cs typeface="Times New Roman" charset="0"/>
              </a:rPr>
              <a:t>Information flow</a:t>
            </a:r>
          </a:p>
          <a:p>
            <a:pPr lvl="1">
              <a:lnSpc>
                <a:spcPct val="90000"/>
              </a:lnSpc>
            </a:pPr>
            <a:r>
              <a:rPr lang="en-US" sz="2400">
                <a:cs typeface="Times New Roman" charset="0"/>
              </a:rPr>
              <a:t>represents manner in which data and control objects change as each moves through system</a:t>
            </a:r>
          </a:p>
          <a:p>
            <a:pPr>
              <a:lnSpc>
                <a:spcPct val="90000"/>
              </a:lnSpc>
            </a:pPr>
            <a:r>
              <a:rPr lang="en-US" sz="2800">
                <a:cs typeface="Times New Roman" charset="0"/>
              </a:rPr>
              <a:t>Information structure</a:t>
            </a:r>
          </a:p>
          <a:p>
            <a:pPr lvl="1">
              <a:lnSpc>
                <a:spcPct val="90000"/>
              </a:lnSpc>
            </a:pPr>
            <a:r>
              <a:rPr lang="en-US" sz="2400">
                <a:cs typeface="Times New Roman" charset="0"/>
              </a:rPr>
              <a:t>representations of the internal organizations of various data and control items</a:t>
            </a:r>
            <a:endParaRPr lang="en-US" sz="2400"/>
          </a:p>
        </p:txBody>
      </p:sp>
    </p:spTree>
    <p:extLst>
      <p:ext uri="{BB962C8B-B14F-4D97-AF65-F5344CB8AC3E}">
        <p14:creationId xmlns:p14="http://schemas.microsoft.com/office/powerpoint/2010/main" val="190328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999B4BD-8011-E744-A344-FA58EB6685EA}" type="slidenum">
              <a:rPr lang="en-US"/>
              <a:pPr/>
              <a:t>11</a:t>
            </a:fld>
            <a:endParaRPr lang="en-US"/>
          </a:p>
        </p:txBody>
      </p:sp>
      <p:sp>
        <p:nvSpPr>
          <p:cNvPr id="33794" name="Rectangle 2"/>
          <p:cNvSpPr>
            <a:spLocks noGrp="1" noChangeArrowheads="1"/>
          </p:cNvSpPr>
          <p:nvPr>
            <p:ph type="title"/>
          </p:nvPr>
        </p:nvSpPr>
        <p:spPr/>
        <p:txBody>
          <a:bodyPr/>
          <a:lstStyle/>
          <a:p>
            <a:r>
              <a:rPr lang="en-US"/>
              <a:t>Modeling</a:t>
            </a:r>
          </a:p>
        </p:txBody>
      </p:sp>
      <p:sp>
        <p:nvSpPr>
          <p:cNvPr id="33795" name="Rectangle 3"/>
          <p:cNvSpPr>
            <a:spLocks noGrp="1" noChangeArrowheads="1"/>
          </p:cNvSpPr>
          <p:nvPr>
            <p:ph type="body" idx="1"/>
          </p:nvPr>
        </p:nvSpPr>
        <p:spPr/>
        <p:txBody>
          <a:bodyPr/>
          <a:lstStyle/>
          <a:p>
            <a:pPr>
              <a:lnSpc>
                <a:spcPct val="90000"/>
              </a:lnSpc>
            </a:pPr>
            <a:r>
              <a:rPr lang="en-US">
                <a:cs typeface="Times New Roman" charset="0"/>
              </a:rPr>
              <a:t>Data model</a:t>
            </a:r>
          </a:p>
          <a:p>
            <a:pPr lvl="1">
              <a:lnSpc>
                <a:spcPct val="90000"/>
              </a:lnSpc>
            </a:pPr>
            <a:r>
              <a:rPr lang="en-US">
                <a:cs typeface="Times New Roman" charset="0"/>
              </a:rPr>
              <a:t>shows relationships among system objects</a:t>
            </a:r>
          </a:p>
          <a:p>
            <a:pPr>
              <a:lnSpc>
                <a:spcPct val="90000"/>
              </a:lnSpc>
            </a:pPr>
            <a:r>
              <a:rPr lang="en-US">
                <a:cs typeface="Times New Roman" charset="0"/>
              </a:rPr>
              <a:t>Functional model</a:t>
            </a:r>
          </a:p>
          <a:p>
            <a:pPr lvl="1">
              <a:lnSpc>
                <a:spcPct val="90000"/>
              </a:lnSpc>
            </a:pPr>
            <a:r>
              <a:rPr lang="en-US">
                <a:cs typeface="Times New Roman" charset="0"/>
              </a:rPr>
              <a:t>description of the functions that enable the transformations of system objects</a:t>
            </a:r>
          </a:p>
          <a:p>
            <a:pPr>
              <a:lnSpc>
                <a:spcPct val="90000"/>
              </a:lnSpc>
            </a:pPr>
            <a:r>
              <a:rPr lang="en-US">
                <a:cs typeface="Times New Roman" charset="0"/>
              </a:rPr>
              <a:t>Behavioral model</a:t>
            </a:r>
          </a:p>
          <a:p>
            <a:pPr lvl="1">
              <a:lnSpc>
                <a:spcPct val="90000"/>
              </a:lnSpc>
            </a:pPr>
            <a:r>
              <a:rPr lang="en-US">
                <a:cs typeface="Times New Roman" charset="0"/>
              </a:rPr>
              <a:t>manner in which software responds to events from the outside world</a:t>
            </a:r>
            <a:endParaRPr lang="en-US"/>
          </a:p>
        </p:txBody>
      </p:sp>
    </p:spTree>
    <p:extLst>
      <p:ext uri="{BB962C8B-B14F-4D97-AF65-F5344CB8AC3E}">
        <p14:creationId xmlns:p14="http://schemas.microsoft.com/office/powerpoint/2010/main" val="266997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BFB7DC3-D0FD-B34A-BA0E-2933B44C8EBD}" type="slidenum">
              <a:rPr lang="en-US"/>
              <a:pPr/>
              <a:t>12</a:t>
            </a:fld>
            <a:endParaRPr lang="en-US"/>
          </a:p>
        </p:txBody>
      </p:sp>
      <p:sp>
        <p:nvSpPr>
          <p:cNvPr id="34818" name="Rectangle 2"/>
          <p:cNvSpPr>
            <a:spLocks noGrp="1" noChangeArrowheads="1"/>
          </p:cNvSpPr>
          <p:nvPr>
            <p:ph type="title"/>
          </p:nvPr>
        </p:nvSpPr>
        <p:spPr/>
        <p:txBody>
          <a:bodyPr/>
          <a:lstStyle/>
          <a:p>
            <a:r>
              <a:rPr lang="en-US"/>
              <a:t>Partitioning</a:t>
            </a:r>
          </a:p>
        </p:txBody>
      </p:sp>
      <p:sp>
        <p:nvSpPr>
          <p:cNvPr id="34819" name="Rectangle 3"/>
          <p:cNvSpPr>
            <a:spLocks noGrp="1" noChangeArrowheads="1"/>
          </p:cNvSpPr>
          <p:nvPr>
            <p:ph type="body" idx="1"/>
          </p:nvPr>
        </p:nvSpPr>
        <p:spPr/>
        <p:txBody>
          <a:bodyPr/>
          <a:lstStyle/>
          <a:p>
            <a:r>
              <a:rPr lang="en-US" sz="2800">
                <a:cs typeface="Times New Roman" charset="0"/>
              </a:rPr>
              <a:t>Process that results in the elaboration of data, function, or behavior.</a:t>
            </a:r>
          </a:p>
          <a:p>
            <a:r>
              <a:rPr lang="en-US" sz="2800">
                <a:cs typeface="Times New Roman" charset="0"/>
              </a:rPr>
              <a:t>Horizontal partitioning</a:t>
            </a:r>
          </a:p>
          <a:p>
            <a:pPr lvl="1"/>
            <a:r>
              <a:rPr lang="en-US" sz="2400">
                <a:cs typeface="Times New Roman" charset="0"/>
              </a:rPr>
              <a:t>breadth-first </a:t>
            </a:r>
            <a:r>
              <a:rPr lang="en-US" sz="2400" i="1">
                <a:cs typeface="Times New Roman" charset="0"/>
              </a:rPr>
              <a:t>decomposition</a:t>
            </a:r>
            <a:r>
              <a:rPr lang="en-US" sz="2400">
                <a:cs typeface="Times New Roman" charset="0"/>
              </a:rPr>
              <a:t> of the system function, behavior, or information, one level at a time.</a:t>
            </a:r>
          </a:p>
          <a:p>
            <a:r>
              <a:rPr lang="en-US" sz="2800">
                <a:cs typeface="Times New Roman" charset="0"/>
              </a:rPr>
              <a:t>Vertical partitioning</a:t>
            </a:r>
          </a:p>
          <a:p>
            <a:pPr lvl="1"/>
            <a:r>
              <a:rPr lang="en-US" sz="2400">
                <a:cs typeface="Times New Roman" charset="0"/>
              </a:rPr>
              <a:t>depth-first </a:t>
            </a:r>
            <a:r>
              <a:rPr lang="en-US" sz="2400" i="1">
                <a:cs typeface="Times New Roman" charset="0"/>
              </a:rPr>
              <a:t>elaboration</a:t>
            </a:r>
            <a:r>
              <a:rPr lang="en-US" sz="2400">
                <a:cs typeface="Times New Roman" charset="0"/>
              </a:rPr>
              <a:t> of the system function, behavior, or information, one subsystem at a time.</a:t>
            </a:r>
            <a:endParaRPr lang="en-US" sz="2400"/>
          </a:p>
        </p:txBody>
      </p:sp>
    </p:spTree>
    <p:extLst>
      <p:ext uri="{BB962C8B-B14F-4D97-AF65-F5344CB8AC3E}">
        <p14:creationId xmlns:p14="http://schemas.microsoft.com/office/powerpoint/2010/main" val="1052157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50D7455-72A8-624B-AD89-9B7BF8A66B4C}" type="slidenum">
              <a:rPr lang="en-US"/>
              <a:pPr/>
              <a:t>13</a:t>
            </a:fld>
            <a:endParaRPr lang="en-US"/>
          </a:p>
        </p:txBody>
      </p:sp>
      <p:sp>
        <p:nvSpPr>
          <p:cNvPr id="35842" name="Rectangle 2"/>
          <p:cNvSpPr>
            <a:spLocks noGrp="1" noChangeArrowheads="1"/>
          </p:cNvSpPr>
          <p:nvPr>
            <p:ph type="title"/>
          </p:nvPr>
        </p:nvSpPr>
        <p:spPr/>
        <p:txBody>
          <a:bodyPr/>
          <a:lstStyle/>
          <a:p>
            <a:r>
              <a:rPr lang="en-US"/>
              <a:t>Requirements Views</a:t>
            </a:r>
          </a:p>
        </p:txBody>
      </p:sp>
      <p:sp>
        <p:nvSpPr>
          <p:cNvPr id="35843" name="Rectangle 3"/>
          <p:cNvSpPr>
            <a:spLocks noGrp="1" noChangeArrowheads="1"/>
          </p:cNvSpPr>
          <p:nvPr>
            <p:ph type="body" idx="1"/>
          </p:nvPr>
        </p:nvSpPr>
        <p:spPr/>
        <p:txBody>
          <a:bodyPr/>
          <a:lstStyle/>
          <a:p>
            <a:pPr>
              <a:lnSpc>
                <a:spcPct val="90000"/>
              </a:lnSpc>
            </a:pPr>
            <a:r>
              <a:rPr lang="en-US" sz="2800">
                <a:cs typeface="Times New Roman" charset="0"/>
              </a:rPr>
              <a:t>Essential view</a:t>
            </a:r>
          </a:p>
          <a:p>
            <a:pPr lvl="1">
              <a:lnSpc>
                <a:spcPct val="90000"/>
              </a:lnSpc>
            </a:pPr>
            <a:r>
              <a:rPr lang="en-US" sz="2400">
                <a:cs typeface="Times New Roman" charset="0"/>
              </a:rPr>
              <a:t>presents the functions to be accomplished and the information to be processed while ignoring implementation</a:t>
            </a:r>
          </a:p>
          <a:p>
            <a:pPr>
              <a:lnSpc>
                <a:spcPct val="90000"/>
              </a:lnSpc>
            </a:pPr>
            <a:r>
              <a:rPr lang="en-US" sz="2800">
                <a:cs typeface="Times New Roman" charset="0"/>
              </a:rPr>
              <a:t>Implementation view</a:t>
            </a:r>
          </a:p>
          <a:p>
            <a:pPr lvl="1">
              <a:lnSpc>
                <a:spcPct val="90000"/>
              </a:lnSpc>
            </a:pPr>
            <a:r>
              <a:rPr lang="en-US" sz="2400">
                <a:cs typeface="Times New Roman" charset="0"/>
              </a:rPr>
              <a:t>presents the real world realization of processing functions and information structures</a:t>
            </a:r>
          </a:p>
          <a:p>
            <a:pPr>
              <a:lnSpc>
                <a:spcPct val="90000"/>
              </a:lnSpc>
            </a:pPr>
            <a:r>
              <a:rPr lang="en-US" sz="2800">
                <a:cs typeface="Times New Roman" charset="0"/>
              </a:rPr>
              <a:t>Avoid the temptation to move directly to the implementation view and assuming that the essence of the problem is obvious. </a:t>
            </a:r>
            <a:endParaRPr lang="en-US" sz="2800"/>
          </a:p>
        </p:txBody>
      </p:sp>
    </p:spTree>
    <p:extLst>
      <p:ext uri="{BB962C8B-B14F-4D97-AF65-F5344CB8AC3E}">
        <p14:creationId xmlns:p14="http://schemas.microsoft.com/office/powerpoint/2010/main" val="2213175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D7105A-87F0-1C4B-A8B5-A7C0E81A6893}" type="slidenum">
              <a:rPr lang="en-US"/>
              <a:pPr/>
              <a:t>2</a:t>
            </a:fld>
            <a:endParaRPr lang="en-US"/>
          </a:p>
        </p:txBody>
      </p:sp>
      <p:sp>
        <p:nvSpPr>
          <p:cNvPr id="31746" name="Rectangle 2"/>
          <p:cNvSpPr>
            <a:spLocks noGrp="1" noChangeArrowheads="1"/>
          </p:cNvSpPr>
          <p:nvPr>
            <p:ph type="title"/>
          </p:nvPr>
        </p:nvSpPr>
        <p:spPr/>
        <p:txBody>
          <a:bodyPr/>
          <a:lstStyle/>
          <a:p>
            <a:r>
              <a:rPr lang="en-US"/>
              <a:t>Use Cases</a:t>
            </a:r>
          </a:p>
        </p:txBody>
      </p:sp>
      <p:sp>
        <p:nvSpPr>
          <p:cNvPr id="31747" name="Rectangle 3"/>
          <p:cNvSpPr>
            <a:spLocks noGrp="1" noChangeArrowheads="1"/>
          </p:cNvSpPr>
          <p:nvPr>
            <p:ph type="body" idx="1"/>
          </p:nvPr>
        </p:nvSpPr>
        <p:spPr/>
        <p:txBody>
          <a:bodyPr/>
          <a:lstStyle/>
          <a:p>
            <a:r>
              <a:rPr lang="en-US" sz="2400">
                <a:cs typeface="Times New Roman" charset="0"/>
              </a:rPr>
              <a:t>Scenarios that describe how the product will be used in specific situations.</a:t>
            </a:r>
          </a:p>
          <a:p>
            <a:r>
              <a:rPr lang="en-US" sz="2400">
                <a:cs typeface="Times New Roman" charset="0"/>
              </a:rPr>
              <a:t>Written narratives that describe the role of an actor (user or device) as it interacts with the system.</a:t>
            </a:r>
          </a:p>
          <a:p>
            <a:r>
              <a:rPr lang="en-US" sz="2400">
                <a:cs typeface="Times New Roman" charset="0"/>
              </a:rPr>
              <a:t>Use-cases designed from the actor's point of view.</a:t>
            </a:r>
          </a:p>
          <a:p>
            <a:r>
              <a:rPr lang="en-US" sz="2400">
                <a:cs typeface="Times New Roman" charset="0"/>
              </a:rPr>
              <a:t>Not all actors can be identified during the first iteration of requirements elicitation, but it is important to identify the primary actors before developing the use-cases.</a:t>
            </a:r>
            <a:endParaRPr lang="en-US" sz="2400"/>
          </a:p>
        </p:txBody>
      </p:sp>
    </p:spTree>
    <p:extLst>
      <p:ext uri="{BB962C8B-B14F-4D97-AF65-F5344CB8AC3E}">
        <p14:creationId xmlns:p14="http://schemas.microsoft.com/office/powerpoint/2010/main" val="71643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D4587C2-C191-1142-9320-5A316E90A3AF}" type="slidenum">
              <a:rPr lang="en-US"/>
              <a:pPr/>
              <a:t>3</a:t>
            </a:fld>
            <a:endParaRPr lang="en-US"/>
          </a:p>
        </p:txBody>
      </p:sp>
      <p:sp>
        <p:nvSpPr>
          <p:cNvPr id="45058" name="Rectangle 2"/>
          <p:cNvSpPr>
            <a:spLocks noGrp="1" noChangeArrowheads="1"/>
          </p:cNvSpPr>
          <p:nvPr>
            <p:ph type="title"/>
          </p:nvPr>
        </p:nvSpPr>
        <p:spPr/>
        <p:txBody>
          <a:bodyPr/>
          <a:lstStyle/>
          <a:p>
            <a:r>
              <a:rPr lang="en-US"/>
              <a:t>User Profile - Example</a:t>
            </a:r>
          </a:p>
        </p:txBody>
      </p:sp>
      <p:sp>
        <p:nvSpPr>
          <p:cNvPr id="45059" name="Rectangle 3"/>
          <p:cNvSpPr>
            <a:spLocks noGrp="1" noChangeArrowheads="1"/>
          </p:cNvSpPr>
          <p:nvPr>
            <p:ph type="body" idx="1"/>
          </p:nvPr>
        </p:nvSpPr>
        <p:spPr/>
        <p:txBody>
          <a:bodyPr/>
          <a:lstStyle/>
          <a:p>
            <a:pPr algn="just"/>
            <a:r>
              <a:rPr lang="en-US">
                <a:cs typeface="Times New Roman" charset="0"/>
              </a:rPr>
              <a:t>Full Control (Administrator)</a:t>
            </a:r>
          </a:p>
          <a:p>
            <a:pPr algn="just"/>
            <a:r>
              <a:rPr lang="en-US">
                <a:cs typeface="Times New Roman" charset="0"/>
              </a:rPr>
              <a:t>Read/Write/Modify All (Manager)</a:t>
            </a:r>
          </a:p>
          <a:p>
            <a:pPr algn="just"/>
            <a:r>
              <a:rPr lang="en-US">
                <a:cs typeface="Times New Roman" charset="0"/>
              </a:rPr>
              <a:t>Read/Write/Modify Own (Inspector)</a:t>
            </a:r>
          </a:p>
          <a:p>
            <a:pPr algn="just"/>
            <a:r>
              <a:rPr lang="en-US">
                <a:cs typeface="Times New Roman" charset="0"/>
              </a:rPr>
              <a:t>Read Only (General Public)</a:t>
            </a:r>
            <a:endParaRPr lang="en-US"/>
          </a:p>
        </p:txBody>
      </p:sp>
    </p:spTree>
    <p:extLst>
      <p:ext uri="{BB962C8B-B14F-4D97-AF65-F5344CB8AC3E}">
        <p14:creationId xmlns:p14="http://schemas.microsoft.com/office/powerpoint/2010/main" val="2590022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09BDA76-D760-4647-B76F-7F9E74F22BE7}" type="slidenum">
              <a:rPr lang="en-US"/>
              <a:pPr/>
              <a:t>4</a:t>
            </a:fld>
            <a:endParaRPr lang="en-US"/>
          </a:p>
        </p:txBody>
      </p:sp>
      <p:sp>
        <p:nvSpPr>
          <p:cNvPr id="39938" name="Rectangle 2"/>
          <p:cNvSpPr>
            <a:spLocks noGrp="1" noChangeArrowheads="1"/>
          </p:cNvSpPr>
          <p:nvPr>
            <p:ph type="title"/>
          </p:nvPr>
        </p:nvSpPr>
        <p:spPr/>
        <p:txBody>
          <a:bodyPr/>
          <a:lstStyle/>
          <a:p>
            <a:r>
              <a:rPr lang="en-US"/>
              <a:t>Use Case Example - 1</a:t>
            </a:r>
          </a:p>
        </p:txBody>
      </p:sp>
      <p:sp>
        <p:nvSpPr>
          <p:cNvPr id="39939" name="Rectangle 3"/>
          <p:cNvSpPr>
            <a:spLocks noGrp="1" noChangeArrowheads="1"/>
          </p:cNvSpPr>
          <p:nvPr>
            <p:ph type="body" idx="1"/>
          </p:nvPr>
        </p:nvSpPr>
        <p:spPr/>
        <p:txBody>
          <a:bodyPr/>
          <a:lstStyle/>
          <a:p>
            <a:pPr algn="just"/>
            <a:r>
              <a:rPr lang="en-US" sz="2800" b="1">
                <a:cs typeface="Times New Roman" charset="0"/>
              </a:rPr>
              <a:t>Read Only Users</a:t>
            </a:r>
          </a:p>
          <a:p>
            <a:pPr lvl="1" algn="just"/>
            <a:r>
              <a:rPr lang="en-US" sz="2400">
                <a:cs typeface="Times New Roman" charset="0"/>
              </a:rPr>
              <a:t>The read-only users will only read the database and cannot insert, delete or modify any records.</a:t>
            </a:r>
          </a:p>
          <a:p>
            <a:pPr algn="just"/>
            <a:r>
              <a:rPr lang="en-US" sz="2800" b="1">
                <a:cs typeface="Times New Roman" charset="0"/>
              </a:rPr>
              <a:t>Read/Write/Modify Own Users</a:t>
            </a:r>
          </a:p>
          <a:p>
            <a:pPr lvl="1" algn="just"/>
            <a:r>
              <a:rPr lang="en-US" sz="2400">
                <a:cs typeface="Times New Roman" charset="0"/>
              </a:rPr>
              <a:t>This level of users will be able to insert new inspection details, facility information and generate letters. They will be also able to modify the entries they made in the past.</a:t>
            </a:r>
            <a:endParaRPr lang="en-US" sz="2400"/>
          </a:p>
        </p:txBody>
      </p:sp>
    </p:spTree>
    <p:extLst>
      <p:ext uri="{BB962C8B-B14F-4D97-AF65-F5344CB8AC3E}">
        <p14:creationId xmlns:p14="http://schemas.microsoft.com/office/powerpoint/2010/main" val="251785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DF00B93-7028-7040-A79A-5936DAAC09E5}" type="slidenum">
              <a:rPr lang="en-US"/>
              <a:pPr/>
              <a:t>5</a:t>
            </a:fld>
            <a:endParaRPr lang="en-US"/>
          </a:p>
        </p:txBody>
      </p:sp>
      <p:sp>
        <p:nvSpPr>
          <p:cNvPr id="40962" name="Rectangle 2"/>
          <p:cNvSpPr>
            <a:spLocks noGrp="1" noChangeArrowheads="1"/>
          </p:cNvSpPr>
          <p:nvPr>
            <p:ph type="title"/>
          </p:nvPr>
        </p:nvSpPr>
        <p:spPr/>
        <p:txBody>
          <a:bodyPr/>
          <a:lstStyle/>
          <a:p>
            <a:r>
              <a:rPr lang="en-US"/>
              <a:t>Use Case Example - 2</a:t>
            </a:r>
          </a:p>
        </p:txBody>
      </p:sp>
      <p:sp>
        <p:nvSpPr>
          <p:cNvPr id="40963" name="Rectangle 3"/>
          <p:cNvSpPr>
            <a:spLocks noGrp="1" noChangeArrowheads="1"/>
          </p:cNvSpPr>
          <p:nvPr>
            <p:ph type="body" idx="1"/>
          </p:nvPr>
        </p:nvSpPr>
        <p:spPr/>
        <p:txBody>
          <a:bodyPr/>
          <a:lstStyle/>
          <a:p>
            <a:pPr algn="just"/>
            <a:r>
              <a:rPr lang="en-US" sz="2800" b="1">
                <a:cs typeface="Times New Roman" charset="0"/>
              </a:rPr>
              <a:t>Read/Write/Modify All Users</a:t>
            </a:r>
          </a:p>
          <a:p>
            <a:pPr lvl="1" algn="just"/>
            <a:r>
              <a:rPr lang="en-US" sz="2400">
                <a:cs typeface="Times New Roman" charset="0"/>
              </a:rPr>
              <a:t>This level of users will be able to do all the record maintenance tasks. They will be able to modify any records created by any users.</a:t>
            </a:r>
          </a:p>
          <a:p>
            <a:pPr algn="just"/>
            <a:r>
              <a:rPr lang="en-US" sz="2800" b="1">
                <a:cs typeface="Times New Roman" charset="0"/>
              </a:rPr>
              <a:t>Full Control Users</a:t>
            </a:r>
          </a:p>
          <a:p>
            <a:pPr lvl="1" algn="just"/>
            <a:r>
              <a:rPr lang="en-US" sz="2400">
                <a:cs typeface="Times New Roman" charset="0"/>
              </a:rPr>
              <a:t>This is the system administrative level which will be able to change any application settings, as well as maintaining user profiles.</a:t>
            </a:r>
            <a:endParaRPr lang="en-US" sz="2400"/>
          </a:p>
        </p:txBody>
      </p:sp>
    </p:spTree>
    <p:extLst>
      <p:ext uri="{BB962C8B-B14F-4D97-AF65-F5344CB8AC3E}">
        <p14:creationId xmlns:p14="http://schemas.microsoft.com/office/powerpoint/2010/main" val="3194998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76BCD263-F20C-DA4C-BBD7-48B99673DA7C}" type="slidenum">
              <a:rPr lang="en-US"/>
              <a:pPr/>
              <a:t>6</a:t>
            </a:fld>
            <a:endParaRPr lang="en-US"/>
          </a:p>
        </p:txBody>
      </p:sp>
      <p:pic>
        <p:nvPicPr>
          <p:cNvPr id="41986" name="Picture 2" descr="Imag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81000"/>
            <a:ext cx="4487863" cy="6281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8995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2EFFCBA6-BAD3-454A-B9C7-35938827E670}" type="slidenum">
              <a:rPr lang="en-US"/>
              <a:pPr/>
              <a:t>7</a:t>
            </a:fld>
            <a:endParaRPr lang="en-US"/>
          </a:p>
        </p:txBody>
      </p:sp>
      <p:pic>
        <p:nvPicPr>
          <p:cNvPr id="43010" name="Picture 2" descr="Image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25538"/>
            <a:ext cx="7772400" cy="460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68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F19FE16D-41CE-A94A-AD0B-A9E5735889EF}" type="slidenum">
              <a:rPr lang="en-US"/>
              <a:pPr/>
              <a:t>8</a:t>
            </a:fld>
            <a:endParaRPr lang="en-US"/>
          </a:p>
        </p:txBody>
      </p:sp>
      <p:pic>
        <p:nvPicPr>
          <p:cNvPr id="44034" name="Picture 2" descr="Image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25538"/>
            <a:ext cx="7772400" cy="460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90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E8567CF-CD9A-144B-A7FA-3A0FFCCF82C4}" type="slidenum">
              <a:rPr lang="en-US"/>
              <a:pPr/>
              <a:t>9</a:t>
            </a:fld>
            <a:endParaRPr lang="en-US"/>
          </a:p>
        </p:txBody>
      </p:sp>
      <p:sp>
        <p:nvSpPr>
          <p:cNvPr id="22530" name="Rectangle 2"/>
          <p:cNvSpPr>
            <a:spLocks noGrp="1" noChangeArrowheads="1"/>
          </p:cNvSpPr>
          <p:nvPr>
            <p:ph type="title"/>
          </p:nvPr>
        </p:nvSpPr>
        <p:spPr/>
        <p:txBody>
          <a:bodyPr/>
          <a:lstStyle/>
          <a:p>
            <a:r>
              <a:rPr lang="en-US"/>
              <a:t>Analysis Principles</a:t>
            </a:r>
          </a:p>
        </p:txBody>
      </p:sp>
      <p:sp>
        <p:nvSpPr>
          <p:cNvPr id="22531" name="Rectangle 3"/>
          <p:cNvSpPr>
            <a:spLocks noGrp="1" noChangeArrowheads="1"/>
          </p:cNvSpPr>
          <p:nvPr>
            <p:ph type="body" idx="1"/>
          </p:nvPr>
        </p:nvSpPr>
        <p:spPr/>
        <p:txBody>
          <a:bodyPr/>
          <a:lstStyle/>
          <a:p>
            <a:pPr>
              <a:lnSpc>
                <a:spcPct val="90000"/>
              </a:lnSpc>
            </a:pPr>
            <a:r>
              <a:rPr lang="en-US" sz="2800">
                <a:cs typeface="Arial" charset="0"/>
              </a:rPr>
              <a:t>Information domain of problem must be presented &amp; understood.</a:t>
            </a:r>
            <a:endParaRPr lang="en-US" sz="2800">
              <a:cs typeface="Times New Roman" charset="0"/>
            </a:endParaRPr>
          </a:p>
          <a:p>
            <a:pPr>
              <a:lnSpc>
                <a:spcPct val="90000"/>
              </a:lnSpc>
            </a:pPr>
            <a:r>
              <a:rPr lang="en-US" sz="2800">
                <a:cs typeface="Arial" charset="0"/>
              </a:rPr>
              <a:t>Models depicting system information, functions, and behavior should be developed.</a:t>
            </a:r>
            <a:endParaRPr lang="en-US" sz="2800">
              <a:cs typeface="Times New Roman" charset="0"/>
            </a:endParaRPr>
          </a:p>
          <a:p>
            <a:pPr>
              <a:lnSpc>
                <a:spcPct val="90000"/>
              </a:lnSpc>
            </a:pPr>
            <a:r>
              <a:rPr lang="en-US" sz="2800">
                <a:cs typeface="Arial" charset="0"/>
              </a:rPr>
              <a:t>Models and problems must be partitioned in a manner that uncovers detail in layers.</a:t>
            </a:r>
            <a:endParaRPr lang="en-US" sz="2800">
              <a:cs typeface="Times New Roman" charset="0"/>
            </a:endParaRPr>
          </a:p>
          <a:p>
            <a:pPr>
              <a:lnSpc>
                <a:spcPct val="90000"/>
              </a:lnSpc>
            </a:pPr>
            <a:r>
              <a:rPr lang="en-US" sz="2800">
                <a:cs typeface="Arial" charset="0"/>
              </a:rPr>
              <a:t>Analysis proceeds from essential information toward implementation detail</a:t>
            </a:r>
          </a:p>
          <a:p>
            <a:pPr>
              <a:lnSpc>
                <a:spcPct val="90000"/>
              </a:lnSpc>
            </a:pPr>
            <a:r>
              <a:rPr lang="en-US" sz="2800">
                <a:cs typeface="Arial" charset="0"/>
              </a:rPr>
              <a:t>Must be traceable.</a:t>
            </a:r>
            <a:endParaRPr lang="en-US" sz="2800"/>
          </a:p>
        </p:txBody>
      </p:sp>
    </p:spTree>
    <p:extLst>
      <p:ext uri="{BB962C8B-B14F-4D97-AF65-F5344CB8AC3E}">
        <p14:creationId xmlns:p14="http://schemas.microsoft.com/office/powerpoint/2010/main" val="715117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12196</TotalTime>
  <Words>537</Words>
  <Application>Microsoft Macintosh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Use Case</vt:lpstr>
      <vt:lpstr>Use Cases</vt:lpstr>
      <vt:lpstr>User Profile - Example</vt:lpstr>
      <vt:lpstr>Use Case Example - 1</vt:lpstr>
      <vt:lpstr>Use Case Example - 2</vt:lpstr>
      <vt:lpstr>PowerPoint Presentation</vt:lpstr>
      <vt:lpstr>PowerPoint Presentation</vt:lpstr>
      <vt:lpstr>PowerPoint Presentation</vt:lpstr>
      <vt:lpstr>Analysis Principles</vt:lpstr>
      <vt:lpstr>Information Domain</vt:lpstr>
      <vt:lpstr>Modeling</vt:lpstr>
      <vt:lpstr>Partitioning</vt:lpstr>
      <vt:lpstr>Requirements Views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Sandfreni sandfreni</cp:lastModifiedBy>
  <cp:revision>238</cp:revision>
  <dcterms:created xsi:type="dcterms:W3CDTF">2010-08-24T06:47:44Z</dcterms:created>
  <dcterms:modified xsi:type="dcterms:W3CDTF">2018-04-24T04:12:18Z</dcterms:modified>
</cp:coreProperties>
</file>