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383" r:id="rId2"/>
    <p:sldId id="384" r:id="rId3"/>
    <p:sldId id="385" r:id="rId4"/>
    <p:sldId id="386" r:id="rId5"/>
    <p:sldId id="387" r:id="rId6"/>
    <p:sldId id="388" r:id="rId7"/>
    <p:sldId id="389" r:id="rId8"/>
    <p:sldId id="390" r:id="rId9"/>
    <p:sldId id="391" r:id="rId10"/>
    <p:sldId id="392" r:id="rId11"/>
    <p:sldId id="393" r:id="rId12"/>
    <p:sldId id="394" r:id="rId13"/>
    <p:sldId id="395" r:id="rId14"/>
    <p:sldId id="396" r:id="rId15"/>
    <p:sldId id="397"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3190" autoAdjust="0"/>
  </p:normalViewPr>
  <p:slideViewPr>
    <p:cSldViewPr>
      <p:cViewPr varScale="1">
        <p:scale>
          <a:sx n="80" d="100"/>
          <a:sy n="80" d="100"/>
        </p:scale>
        <p:origin x="-2072" y="-104"/>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AD401D-C29A-4928-88E1-427A39D3C18A}" type="datetimeFigureOut">
              <a:rPr lang="id-ID" smtClean="0"/>
              <a:t>4/24/18</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CFD104-B2A3-424E-B3F4-1DFCA91EAA4B}" type="slidenum">
              <a:rPr lang="id-ID" smtClean="0"/>
              <a:t>‹#›</a:t>
            </a:fld>
            <a:endParaRPr lang="id-ID"/>
          </a:p>
        </p:txBody>
      </p:sp>
    </p:spTree>
    <p:extLst>
      <p:ext uri="{BB962C8B-B14F-4D97-AF65-F5344CB8AC3E}">
        <p14:creationId xmlns:p14="http://schemas.microsoft.com/office/powerpoint/2010/main" val="657911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A048E5B-BD9A-4C0B-B552-4469974D48FE}" type="datetimeFigureOut">
              <a:rPr lang="id-ID"/>
              <a:pPr>
                <a:defRPr/>
              </a:pPr>
              <a:t>4/24/18</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339B845-4BC6-43F6-B113-E03B24E0C7AB}" type="slidenum">
              <a:rPr lang="id-ID" altLang="id-ID"/>
              <a:pPr/>
              <a:t>‹#›</a:t>
            </a:fld>
            <a:endParaRPr lang="id-ID" altLang="id-ID"/>
          </a:p>
        </p:txBody>
      </p:sp>
    </p:spTree>
    <p:extLst>
      <p:ext uri="{BB962C8B-B14F-4D97-AF65-F5344CB8AC3E}">
        <p14:creationId xmlns:p14="http://schemas.microsoft.com/office/powerpoint/2010/main" val="3413082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101859" y="0"/>
            <a:ext cx="9347717"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101859" y="228600"/>
            <a:ext cx="9347718" cy="699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2971799" y="1524000"/>
            <a:ext cx="6274059" cy="2076451"/>
          </a:xfrm>
        </p:spPr>
        <p:txBody>
          <a:bodyPr/>
          <a:lstStyle>
            <a:lvl1pPr>
              <a:defRPr>
                <a:solidFill>
                  <a:schemeClr val="bg1"/>
                </a:solidFill>
              </a:defRPr>
            </a:lvl1pPr>
          </a:lstStyle>
          <a:p>
            <a:r>
              <a:rPr lang="en-US" dirty="0" smtClean="0"/>
              <a:t>Click here to Edit</a:t>
            </a:r>
            <a:endParaRPr lang="en-US" dirty="0"/>
          </a:p>
        </p:txBody>
      </p:sp>
      <p:sp>
        <p:nvSpPr>
          <p:cNvPr id="3" name="Subtitle 2"/>
          <p:cNvSpPr>
            <a:spLocks noGrp="1"/>
          </p:cNvSpPr>
          <p:nvPr>
            <p:ph type="subTitle" idx="1" hasCustomPrompt="1"/>
          </p:nvPr>
        </p:nvSpPr>
        <p:spPr>
          <a:xfrm>
            <a:off x="2971798" y="3657600"/>
            <a:ext cx="6274060" cy="1524000"/>
          </a:xfrm>
        </p:spPr>
        <p:txBody>
          <a:bodyPr/>
          <a:lstStyle>
            <a:lvl1pPr marL="0" indent="0" algn="ctr" eaLnBrk="1" hangingPunct="1">
              <a:buNone/>
              <a:defRPr sz="22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here to edit </a:t>
            </a:r>
            <a:r>
              <a:rPr lang="en-US" dirty="0" err="1" smtClean="0"/>
              <a:t>Pokok</a:t>
            </a:r>
            <a:r>
              <a:rPr lang="en-US" dirty="0" smtClean="0"/>
              <a:t> </a:t>
            </a:r>
            <a:r>
              <a:rPr lang="en-US" dirty="0" err="1" smtClean="0"/>
              <a:t>Bahasan</a:t>
            </a:r>
            <a:r>
              <a:rPr lang="en-US" dirty="0" smtClean="0"/>
              <a:t/>
            </a:r>
            <a:br>
              <a:rPr lang="en-US" dirty="0" smtClean="0"/>
            </a:br>
            <a:r>
              <a:rPr lang="en-US" dirty="0" smtClean="0"/>
              <a:t>Click here to edit </a:t>
            </a:r>
            <a:r>
              <a:rPr lang="en-US" dirty="0" err="1" smtClean="0"/>
              <a:t>Pertemuan</a:t>
            </a:r>
            <a:r>
              <a:rPr lang="en-US" dirty="0" smtClean="0"/>
              <a:t/>
            </a:r>
            <a:br>
              <a:rPr lang="en-US" dirty="0" smtClean="0"/>
            </a:br>
            <a:r>
              <a:rPr lang="en-US" dirty="0" smtClean="0"/>
              <a:t>Click here to edit Nama </a:t>
            </a:r>
            <a:r>
              <a:rPr lang="en-US" dirty="0" err="1" smtClean="0"/>
              <a:t>Dosen</a:t>
            </a:r>
            <a:r>
              <a:rPr lang="en-US" dirty="0" smtClean="0"/>
              <a:t/>
            </a:r>
            <a:br>
              <a:rPr lang="en-US" dirty="0" smtClean="0"/>
            </a:br>
            <a:r>
              <a:rPr lang="en-US" dirty="0" smtClean="0"/>
              <a:t>Click here to edit Nama Prodi </a:t>
            </a:r>
            <a:r>
              <a:rPr lang="en-US" dirty="0" err="1" smtClean="0"/>
              <a:t>dan</a:t>
            </a:r>
            <a:r>
              <a:rPr lang="en-US" dirty="0" smtClean="0"/>
              <a:t> </a:t>
            </a:r>
            <a:r>
              <a:rPr lang="en-US" dirty="0" err="1" smtClean="0"/>
              <a:t>Fakultas</a:t>
            </a:r>
            <a:endParaRPr lang="en-US" dirty="0" smtClean="0"/>
          </a:p>
        </p:txBody>
      </p:sp>
      <p:sp>
        <p:nvSpPr>
          <p:cNvPr id="4" name="Date Placeholder 3"/>
          <p:cNvSpPr>
            <a:spLocks noGrp="1"/>
          </p:cNvSpPr>
          <p:nvPr>
            <p:ph type="dt" sz="half" idx="10"/>
          </p:nvPr>
        </p:nvSpPr>
        <p:spPr/>
        <p:txBody>
          <a:bodyPr/>
          <a:lstStyle>
            <a:lvl1pPr>
              <a:defRPr/>
            </a:lvl1pPr>
          </a:lstStyle>
          <a:p>
            <a:pPr>
              <a:defRPr/>
            </a:pPr>
            <a:fld id="{20B2E4D6-BEB8-4E99-B8A1-7038C2F2D1BE}" type="datetime1">
              <a:rPr lang="en-US"/>
              <a:pPr>
                <a:defRPr/>
              </a:pPr>
              <a:t>4/24/18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F88144A-AE3E-4E44-A89F-B6746EC1707D}" type="slidenum">
              <a:rPr lang="en-US" altLang="id-ID"/>
              <a:pPr/>
              <a:t>‹#›</a:t>
            </a:fld>
            <a:endParaRPr lang="en-US" altLang="id-ID"/>
          </a:p>
        </p:txBody>
      </p:sp>
    </p:spTree>
    <p:extLst>
      <p:ext uri="{BB962C8B-B14F-4D97-AF65-F5344CB8AC3E}">
        <p14:creationId xmlns:p14="http://schemas.microsoft.com/office/powerpoint/2010/main" val="253187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C4FACB-1F5D-4FF9-B5CC-F194F462CCA2}" type="datetime1">
              <a:rPr lang="en-US"/>
              <a:pPr>
                <a:defRPr/>
              </a:pPr>
              <a:t>4/24/18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9451C2-6190-4BB7-BBA8-1B23D0C40A29}" type="slidenum">
              <a:rPr lang="en-US" altLang="id-ID"/>
              <a:pPr/>
              <a:t>‹#›</a:t>
            </a:fld>
            <a:endParaRPr lang="en-US" altLang="id-ID"/>
          </a:p>
        </p:txBody>
      </p:sp>
    </p:spTree>
    <p:extLst>
      <p:ext uri="{BB962C8B-B14F-4D97-AF65-F5344CB8AC3E}">
        <p14:creationId xmlns:p14="http://schemas.microsoft.com/office/powerpoint/2010/main" val="3259045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DA4BF1-3389-4F47-8435-C04CC10B9A7E}" type="datetime1">
              <a:rPr lang="en-US"/>
              <a:pPr>
                <a:defRPr/>
              </a:pPr>
              <a:t>4/24/18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B5C1FE-ED77-4380-AE9C-EE28AB75257F}" type="slidenum">
              <a:rPr lang="en-US" altLang="id-ID"/>
              <a:pPr/>
              <a:t>‹#›</a:t>
            </a:fld>
            <a:endParaRPr lang="en-US" altLang="id-ID"/>
          </a:p>
        </p:txBody>
      </p:sp>
    </p:spTree>
    <p:extLst>
      <p:ext uri="{BB962C8B-B14F-4D97-AF65-F5344CB8AC3E}">
        <p14:creationId xmlns:p14="http://schemas.microsoft.com/office/powerpoint/2010/main" val="542872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99A2BF8-DE4E-4DD8-93A8-819B2A8C6ED6}" type="datetime1">
              <a:rPr lang="en-US"/>
              <a:pPr>
                <a:defRPr/>
              </a:pPr>
              <a:t>4/24/18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7C7CEFC-1327-4C24-92E5-884D19EDEC04}" type="slidenum">
              <a:rPr lang="en-US" altLang="id-ID"/>
              <a:pPr/>
              <a:t>‹#›</a:t>
            </a:fld>
            <a:endParaRPr lang="en-US" altLang="id-ID"/>
          </a:p>
        </p:txBody>
      </p:sp>
    </p:spTree>
    <p:extLst>
      <p:ext uri="{BB962C8B-B14F-4D97-AF65-F5344CB8AC3E}">
        <p14:creationId xmlns:p14="http://schemas.microsoft.com/office/powerpoint/2010/main" val="1202778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3"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3124200" y="2420939"/>
            <a:ext cx="3505200" cy="703262"/>
          </a:xfrm>
        </p:spPr>
        <p:txBody>
          <a:bodyPr anchor="t"/>
          <a:lstStyle>
            <a:lvl1pPr algn="l">
              <a:defRPr sz="2800" b="1" cap="all" baseline="0"/>
            </a:lvl1pPr>
          </a:lstStyle>
          <a:p>
            <a:r>
              <a:rPr lang="en-US" dirty="0" err="1" smtClean="0"/>
              <a:t>Materi</a:t>
            </a:r>
            <a:r>
              <a:rPr lang="en-US" dirty="0" smtClean="0"/>
              <a:t> </a:t>
            </a:r>
            <a:r>
              <a:rPr lang="en-US" dirty="0" err="1" smtClean="0"/>
              <a:t>Sebelum</a:t>
            </a:r>
            <a:r>
              <a:rPr lang="en-US" dirty="0" smtClean="0"/>
              <a:t> UTS</a:t>
            </a:r>
            <a:endParaRPr lang="en-US" dirty="0"/>
          </a:p>
        </p:txBody>
      </p:sp>
      <p:sp>
        <p:nvSpPr>
          <p:cNvPr id="3" name="Text Placeholder 2"/>
          <p:cNvSpPr>
            <a:spLocks noGrp="1"/>
          </p:cNvSpPr>
          <p:nvPr>
            <p:ph type="body" idx="1"/>
          </p:nvPr>
        </p:nvSpPr>
        <p:spPr>
          <a:xfrm>
            <a:off x="3733800" y="3240088"/>
            <a:ext cx="5334000" cy="2976562"/>
          </a:xfrm>
        </p:spPr>
        <p:txBody>
          <a:bodyPr anchor="t"/>
          <a:lstStyle>
            <a:lvl1pPr marL="457200" marR="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lvl="0"/>
            <a:endParaRPr lang="en-US" dirty="0" smtClean="0"/>
          </a:p>
        </p:txBody>
      </p:sp>
      <p:sp>
        <p:nvSpPr>
          <p:cNvPr id="4" name="Date Placeholder 3"/>
          <p:cNvSpPr>
            <a:spLocks noGrp="1"/>
          </p:cNvSpPr>
          <p:nvPr>
            <p:ph type="dt" sz="half" idx="10"/>
          </p:nvPr>
        </p:nvSpPr>
        <p:spPr/>
        <p:txBody>
          <a:bodyPr/>
          <a:lstStyle>
            <a:lvl1pPr>
              <a:defRPr/>
            </a:lvl1pPr>
          </a:lstStyle>
          <a:p>
            <a:pPr>
              <a:defRPr/>
            </a:pPr>
            <a:fld id="{76BEDCBD-1673-4569-B2E0-E1B7B9DEF070}" type="datetime1">
              <a:rPr lang="en-US"/>
              <a:pPr>
                <a:defRPr/>
              </a:pPr>
              <a:t>4/24/18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4B71F4A-6D73-4342-9533-46E3ECE91550}" type="slidenum">
              <a:rPr lang="en-US" altLang="id-ID"/>
              <a:pPr/>
              <a:t>‹#›</a:t>
            </a:fld>
            <a:endParaRPr lang="en-US" altLang="id-ID"/>
          </a:p>
        </p:txBody>
      </p:sp>
    </p:spTree>
    <p:extLst>
      <p:ext uri="{BB962C8B-B14F-4D97-AF65-F5344CB8AC3E}">
        <p14:creationId xmlns:p14="http://schemas.microsoft.com/office/powerpoint/2010/main" val="204335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EA3D78E-5710-4279-9346-CA3F3FF1ADAB}" type="datetime1">
              <a:rPr lang="en-US"/>
              <a:pPr>
                <a:defRPr/>
              </a:pPr>
              <a:t>4/24/18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57B3AD7-5558-4161-B7D2-95F8DE54CD31}" type="slidenum">
              <a:rPr lang="en-US" altLang="id-ID"/>
              <a:pPr/>
              <a:t>‹#›</a:t>
            </a:fld>
            <a:endParaRPr lang="en-US" altLang="id-ID"/>
          </a:p>
        </p:txBody>
      </p:sp>
    </p:spTree>
    <p:extLst>
      <p:ext uri="{BB962C8B-B14F-4D97-AF65-F5344CB8AC3E}">
        <p14:creationId xmlns:p14="http://schemas.microsoft.com/office/powerpoint/2010/main" val="290043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E4C036D-7F85-4604-9C31-D116ABDFBFCB}" type="datetime1">
              <a:rPr lang="en-US"/>
              <a:pPr>
                <a:defRPr/>
              </a:pPr>
              <a:t>4/24/18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4D2A8DE-DF06-4A0A-B8B9-F0FC1DFE8718}" type="slidenum">
              <a:rPr lang="en-US" altLang="id-ID"/>
              <a:pPr/>
              <a:t>‹#›</a:t>
            </a:fld>
            <a:endParaRPr lang="en-US" altLang="id-ID"/>
          </a:p>
        </p:txBody>
      </p:sp>
    </p:spTree>
    <p:extLst>
      <p:ext uri="{BB962C8B-B14F-4D97-AF65-F5344CB8AC3E}">
        <p14:creationId xmlns:p14="http://schemas.microsoft.com/office/powerpoint/2010/main" val="41519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4B7DBD3-F138-4801-A0A6-578A3386CD18}" type="datetime1">
              <a:rPr lang="en-US"/>
              <a:pPr>
                <a:defRPr/>
              </a:pPr>
              <a:t>4/24/18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C95B9C0-F00E-4EC1-B571-461E0CC5FB03}" type="slidenum">
              <a:rPr lang="en-US" altLang="id-ID"/>
              <a:pPr/>
              <a:t>‹#›</a:t>
            </a:fld>
            <a:endParaRPr lang="en-US" altLang="id-ID"/>
          </a:p>
        </p:txBody>
      </p:sp>
    </p:spTree>
    <p:extLst>
      <p:ext uri="{BB962C8B-B14F-4D97-AF65-F5344CB8AC3E}">
        <p14:creationId xmlns:p14="http://schemas.microsoft.com/office/powerpoint/2010/main" val="1290949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131518-4759-420B-9C6C-02911BE08FB6}" type="datetime1">
              <a:rPr lang="en-US"/>
              <a:pPr>
                <a:defRPr/>
              </a:pPr>
              <a:t>4/24/18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12046D4-C1A9-4BE2-8E11-BB51EFD99472}" type="slidenum">
              <a:rPr lang="en-US" altLang="id-ID"/>
              <a:pPr/>
              <a:t>‹#›</a:t>
            </a:fld>
            <a:endParaRPr lang="en-US" altLang="id-ID"/>
          </a:p>
        </p:txBody>
      </p:sp>
    </p:spTree>
    <p:extLst>
      <p:ext uri="{BB962C8B-B14F-4D97-AF65-F5344CB8AC3E}">
        <p14:creationId xmlns:p14="http://schemas.microsoft.com/office/powerpoint/2010/main" val="3303063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9600"/>
            <a:ext cx="511175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524000"/>
            <a:ext cx="3008313" cy="4602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9D038C-8833-4053-A8B5-3B45FC1C23E1}" type="datetime1">
              <a:rPr lang="en-US"/>
              <a:pPr>
                <a:defRPr/>
              </a:pPr>
              <a:t>4/24/18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C0E78CF-756E-44AB-85F7-AA9B06AF3F0B}" type="slidenum">
              <a:rPr lang="en-US" altLang="id-ID"/>
              <a:pPr/>
              <a:t>‹#›</a:t>
            </a:fld>
            <a:endParaRPr lang="en-US" altLang="id-ID"/>
          </a:p>
        </p:txBody>
      </p:sp>
    </p:spTree>
    <p:extLst>
      <p:ext uri="{BB962C8B-B14F-4D97-AF65-F5344CB8AC3E}">
        <p14:creationId xmlns:p14="http://schemas.microsoft.com/office/powerpoint/2010/main" val="2835580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D3C4F4-CD15-4E8C-A7EE-9212E377943D}" type="datetime1">
              <a:rPr lang="en-US"/>
              <a:pPr>
                <a:defRPr/>
              </a:pPr>
              <a:t>4/24/18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CD5ABA6-7761-4D95-A1CD-8F9B19CA4E34}" type="slidenum">
              <a:rPr lang="en-US" altLang="id-ID"/>
              <a:pPr/>
              <a:t>‹#›</a:t>
            </a:fld>
            <a:endParaRPr lang="en-US" altLang="id-ID"/>
          </a:p>
        </p:txBody>
      </p:sp>
    </p:spTree>
    <p:extLst>
      <p:ext uri="{BB962C8B-B14F-4D97-AF65-F5344CB8AC3E}">
        <p14:creationId xmlns:p14="http://schemas.microsoft.com/office/powerpoint/2010/main" val="40322957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smtClean="0"/>
              <a:t>Click to edit Master text styles</a:t>
            </a:r>
          </a:p>
          <a:p>
            <a:pPr lvl="1"/>
            <a:r>
              <a:rPr lang="en-US" altLang="id-ID" smtClean="0"/>
              <a:t>Second level</a:t>
            </a:r>
          </a:p>
          <a:p>
            <a:pPr lvl="2"/>
            <a:r>
              <a:rPr lang="en-US" altLang="id-ID" smtClean="0"/>
              <a:t>Third level</a:t>
            </a:r>
          </a:p>
          <a:p>
            <a:pPr lvl="3"/>
            <a:r>
              <a:rPr lang="en-US" altLang="id-ID" smtClean="0"/>
              <a:t>Fourth level</a:t>
            </a:r>
          </a:p>
          <a:p>
            <a:pPr lvl="4"/>
            <a:r>
              <a:rPr lang="en-US" altLang="id-ID"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9611F90-EFA5-425A-83D0-AD67BBCB8FFB}" type="datetime1">
              <a:rPr lang="en-US"/>
              <a:pPr>
                <a:defRPr/>
              </a:pPr>
              <a:t>4/24/18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latin typeface="Calibri" panose="020F0502020204030204" pitchFamily="34" charset="0"/>
              </a:defRPr>
            </a:lvl1pPr>
          </a:lstStyle>
          <a:p>
            <a:fld id="{BBC9BDE8-EFE1-4D93-AB31-5E7BCFE0330D}" type="slidenum">
              <a:rPr lang="en-US" altLang="id-ID"/>
              <a:pPr/>
              <a:t>‹#›</a:t>
            </a:fld>
            <a:endParaRPr lang="en-US" altLang="id-ID"/>
          </a:p>
        </p:txBody>
      </p:sp>
      <p:pic>
        <p:nvPicPr>
          <p:cNvPr id="7" name="Picture 2" descr="C:\Users\arsil\Desktop\Smartcreative2.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Requirement Type</a:t>
            </a:r>
            <a:endParaRPr lang="id-ID" dirty="0"/>
          </a:p>
        </p:txBody>
      </p:sp>
      <p:sp>
        <p:nvSpPr>
          <p:cNvPr id="3" name="Subtitle 2"/>
          <p:cNvSpPr>
            <a:spLocks noGrp="1"/>
          </p:cNvSpPr>
          <p:nvPr>
            <p:ph type="subTitle" idx="1"/>
          </p:nvPr>
        </p:nvSpPr>
        <p:spPr/>
        <p:txBody>
          <a:bodyPr/>
          <a:lstStyle/>
          <a:p>
            <a:r>
              <a:rPr lang="en-US" dirty="0" err="1" smtClean="0"/>
              <a:t>Pertemuan</a:t>
            </a:r>
            <a:r>
              <a:rPr lang="en-US" smtClean="0"/>
              <a:t> </a:t>
            </a:r>
            <a:r>
              <a:rPr lang="en-US" smtClean="0"/>
              <a:t>6</a:t>
            </a:r>
            <a:endParaRPr lang="en-US" dirty="0" smtClean="0"/>
          </a:p>
          <a:p>
            <a:r>
              <a:rPr lang="en-US" dirty="0" err="1" smtClean="0"/>
              <a:t>Dosen</a:t>
            </a:r>
            <a:r>
              <a:rPr lang="en-US" dirty="0" smtClean="0"/>
              <a:t> </a:t>
            </a:r>
            <a:r>
              <a:rPr lang="en-US" dirty="0" err="1" smtClean="0"/>
              <a:t>Pengampu</a:t>
            </a:r>
            <a:r>
              <a:rPr lang="en-US" dirty="0" smtClean="0"/>
              <a:t>: Sandfreni</a:t>
            </a:r>
          </a:p>
          <a:p>
            <a:r>
              <a:rPr lang="en-US" dirty="0" smtClean="0"/>
              <a:t>Prodi </a:t>
            </a:r>
            <a:r>
              <a:rPr lang="en-US" dirty="0" err="1" smtClean="0"/>
              <a:t>Sistem</a:t>
            </a:r>
            <a:r>
              <a:rPr lang="en-US" dirty="0" smtClean="0"/>
              <a:t> </a:t>
            </a:r>
            <a:r>
              <a:rPr lang="en-US" dirty="0" err="1" smtClean="0"/>
              <a:t>Informasi</a:t>
            </a:r>
            <a:r>
              <a:rPr lang="en-US" dirty="0" smtClean="0"/>
              <a:t> - </a:t>
            </a:r>
            <a:r>
              <a:rPr lang="en-US" dirty="0" err="1" smtClean="0"/>
              <a:t>Fakultas</a:t>
            </a:r>
            <a:r>
              <a:rPr lang="en-US" dirty="0" smtClean="0"/>
              <a:t> </a:t>
            </a:r>
            <a:r>
              <a:rPr lang="en-US" dirty="0" err="1" smtClean="0"/>
              <a:t>Ilmu</a:t>
            </a:r>
            <a:r>
              <a:rPr lang="en-US" dirty="0" smtClean="0"/>
              <a:t> </a:t>
            </a:r>
            <a:r>
              <a:rPr lang="en-US" dirty="0" err="1" smtClean="0"/>
              <a:t>Komputer</a:t>
            </a:r>
            <a:endParaRPr lang="en-US" dirty="0"/>
          </a:p>
        </p:txBody>
      </p:sp>
      <p:sp>
        <p:nvSpPr>
          <p:cNvPr id="4" name="TextBox 3"/>
          <p:cNvSpPr txBox="1"/>
          <p:nvPr/>
        </p:nvSpPr>
        <p:spPr>
          <a:xfrm>
            <a:off x="-1115169" y="4445502"/>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07653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Non-functional requirements implementation</a:t>
            </a:r>
            <a:endParaRPr lang="en-US" dirty="0"/>
          </a:p>
        </p:txBody>
      </p:sp>
      <p:sp>
        <p:nvSpPr>
          <p:cNvPr id="3" name="Content Placeholder 2"/>
          <p:cNvSpPr>
            <a:spLocks noGrp="1"/>
          </p:cNvSpPr>
          <p:nvPr>
            <p:ph idx="1"/>
          </p:nvPr>
        </p:nvSpPr>
        <p:spPr/>
        <p:txBody>
          <a:bodyPr/>
          <a:lstStyle/>
          <a:p>
            <a:r>
              <a:rPr lang="en-US" dirty="0" smtClean="0"/>
              <a:t>Non-functional requirements may affect the overall architecture of a system rather than the individual components. </a:t>
            </a:r>
          </a:p>
          <a:p>
            <a:pPr lvl="1"/>
            <a:r>
              <a:rPr lang="en-US" dirty="0" smtClean="0"/>
              <a:t>For example, to ensure that performance requirements are met, you may have to organize the system to minimize communications between components.</a:t>
            </a:r>
            <a:endParaRPr lang="en-GB" dirty="0" smtClean="0"/>
          </a:p>
          <a:p>
            <a:r>
              <a:rPr lang="en-US" dirty="0" smtClean="0"/>
              <a:t>A single non-functional requirement, such as a security requirement, may generate a number of related functional requirements that define system services that are required. </a:t>
            </a:r>
          </a:p>
          <a:p>
            <a:pPr lvl="1"/>
            <a:r>
              <a:rPr lang="en-US" dirty="0" smtClean="0"/>
              <a:t>It may also generate requirements that restrict existing requirements. </a:t>
            </a:r>
            <a:endParaRPr lang="en-US" dirty="0"/>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10</a:t>
            </a:fld>
            <a:endParaRPr lang="en-US"/>
          </a:p>
        </p:txBody>
      </p:sp>
      <p:sp>
        <p:nvSpPr>
          <p:cNvPr id="6" name="Date Placeholder 5"/>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2001553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noFill/>
          <a:ln/>
        </p:spPr>
        <p:txBody>
          <a:bodyPr lIns="90487" tIns="44450" rIns="90487" bIns="44450"/>
          <a:lstStyle/>
          <a:p>
            <a:r>
              <a:rPr lang="en-GB"/>
              <a:t>Non-functional classifications</a:t>
            </a:r>
          </a:p>
        </p:txBody>
      </p:sp>
      <p:sp>
        <p:nvSpPr>
          <p:cNvPr id="36867" name="Rectangle 3"/>
          <p:cNvSpPr>
            <a:spLocks noGrp="1" noChangeArrowheads="1"/>
          </p:cNvSpPr>
          <p:nvPr>
            <p:ph idx="1"/>
          </p:nvPr>
        </p:nvSpPr>
        <p:spPr>
          <a:noFill/>
          <a:ln/>
        </p:spPr>
        <p:txBody>
          <a:bodyPr lIns="90487" tIns="44450" rIns="90487" bIns="44450"/>
          <a:lstStyle/>
          <a:p>
            <a:r>
              <a:rPr lang="en-GB" sz="2400"/>
              <a:t>Product requirements</a:t>
            </a:r>
          </a:p>
          <a:p>
            <a:pPr lvl="1"/>
            <a:r>
              <a:rPr lang="en-GB" sz="2000"/>
              <a:t>Requirements which specify that the delivered product must behave in a particular way e.g. execution speed, reliability, etc.</a:t>
            </a:r>
          </a:p>
          <a:p>
            <a:r>
              <a:rPr lang="en-GB" sz="2400"/>
              <a:t>Organisational requirements</a:t>
            </a:r>
          </a:p>
          <a:p>
            <a:pPr lvl="1"/>
            <a:r>
              <a:rPr lang="en-GB" sz="2000"/>
              <a:t>Requirements which are a consequence of organisational policies and procedures e.g. process standards used, implementation requirements, etc.</a:t>
            </a:r>
          </a:p>
          <a:p>
            <a:r>
              <a:rPr lang="en-GB" sz="2400"/>
              <a:t>External requirements</a:t>
            </a:r>
          </a:p>
          <a:p>
            <a:pPr lvl="1"/>
            <a:r>
              <a:rPr lang="en-GB" sz="2000"/>
              <a:t>Requirements which arise from factors which are external to the system and its development process e.g. interoperability requirements, legislative requirements, etc.</a:t>
            </a:r>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11</a:t>
            </a:fld>
            <a:endParaRPr lang="en-US"/>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34427455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1"/>
          <p:cNvSpPr>
            <a:spLocks noGrp="1"/>
          </p:cNvSpPr>
          <p:nvPr>
            <p:ph type="title"/>
          </p:nvPr>
        </p:nvSpPr>
        <p:spPr/>
        <p:txBody>
          <a:bodyPr/>
          <a:lstStyle/>
          <a:p>
            <a:pPr eaLnBrk="1" hangingPunct="1"/>
            <a:r>
              <a:rPr lang="en-US" dirty="0" smtClean="0"/>
              <a:t>Examples of nonfunctional requirements in the </a:t>
            </a:r>
            <a:r>
              <a:rPr lang="en-GB" dirty="0" smtClean="0"/>
              <a:t>Mentcare system</a:t>
            </a:r>
            <a:endParaRPr lang="en-US" dirty="0" smtClean="0"/>
          </a:p>
        </p:txBody>
      </p:sp>
      <p:sp>
        <p:nvSpPr>
          <p:cNvPr id="6" name="Footer Placeholder 5"/>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12</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66126904"/>
              </p:ext>
            </p:extLst>
          </p:nvPr>
        </p:nvGraphicFramePr>
        <p:xfrm>
          <a:off x="968632" y="1905000"/>
          <a:ext cx="6781800" cy="4495800"/>
        </p:xfrm>
        <a:graphic>
          <a:graphicData uri="http://schemas.openxmlformats.org/drawingml/2006/table">
            <a:tbl>
              <a:tblPr firstRow="1" bandRow="1">
                <a:tableStyleId>{69CF1AB2-1976-4502-BF36-3FF5EA218861}</a:tableStyleId>
              </a:tblPr>
              <a:tblGrid>
                <a:gridCol w="6781800"/>
              </a:tblGrid>
              <a:tr h="4495800">
                <a:tc>
                  <a:txBody>
                    <a:bodyPr/>
                    <a:lstStyle/>
                    <a:p>
                      <a:r>
                        <a:rPr lang="en-GB" sz="1800" b="1" kern="1200" dirty="0" smtClean="0"/>
                        <a:t>Product requirement</a:t>
                      </a:r>
                    </a:p>
                    <a:p>
                      <a:r>
                        <a:rPr lang="en-GB" sz="1800" b="0" kern="1200" dirty="0" smtClean="0"/>
                        <a:t>The Mentcare system shall be available to all clinics during normal working hours (Mon–Fri, 0830–17.30). Downtime within normal working hours shall not exceed five seconds in any one day.</a:t>
                      </a:r>
                    </a:p>
                    <a:p>
                      <a:endParaRPr lang="en-GB" sz="1800" b="0" kern="1200" dirty="0" smtClean="0"/>
                    </a:p>
                    <a:p>
                      <a:r>
                        <a:rPr lang="en-GB" sz="1800" b="1" kern="1200" dirty="0" smtClean="0"/>
                        <a:t>Organizational requirement</a:t>
                      </a:r>
                      <a:r>
                        <a:rPr lang="en-GB" sz="1800" b="0" kern="1200" dirty="0" smtClean="0"/>
                        <a:t/>
                      </a:r>
                      <a:br>
                        <a:rPr lang="en-GB" sz="1800" b="0" kern="1200" dirty="0" smtClean="0"/>
                      </a:br>
                      <a:r>
                        <a:rPr lang="en-GB" sz="1800" b="0" kern="1200" dirty="0" smtClean="0"/>
                        <a:t>Users of the Mentcare system shall authenticate themselves using their health authority identity card.</a:t>
                      </a:r>
                    </a:p>
                    <a:p>
                      <a:endParaRPr lang="en-GB" sz="1800" b="0" kern="1200" dirty="0" smtClean="0"/>
                    </a:p>
                    <a:p>
                      <a:r>
                        <a:rPr lang="en-GB" sz="1800" b="1" kern="1200" dirty="0" smtClean="0"/>
                        <a:t>External requirement</a:t>
                      </a:r>
                      <a:r>
                        <a:rPr lang="en-GB" sz="1800" b="0" kern="1200" dirty="0" smtClean="0"/>
                        <a:t/>
                      </a:r>
                      <a:br>
                        <a:rPr lang="en-GB" sz="1800" b="0" kern="1200" dirty="0" smtClean="0"/>
                      </a:br>
                      <a:r>
                        <a:rPr lang="en-GB" sz="1800" b="0" kern="1200" dirty="0" smtClean="0"/>
                        <a:t>The system shall implement patient privacy provisions as set out in HStan-03-2006-priv. </a:t>
                      </a:r>
                    </a:p>
                    <a:p>
                      <a:endParaRPr lang="en-US" b="0" dirty="0"/>
                    </a:p>
                  </a:txBody>
                  <a:tcPr/>
                </a:tc>
              </a:tr>
            </a:tbl>
          </a:graphicData>
        </a:graphic>
      </p:graphicFrame>
      <p:sp>
        <p:nvSpPr>
          <p:cNvPr id="2" name="Date Placeholder 1"/>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3153263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GB"/>
              <a:t>Goals and requirements</a:t>
            </a:r>
          </a:p>
        </p:txBody>
      </p:sp>
      <p:sp>
        <p:nvSpPr>
          <p:cNvPr id="44035" name="Rectangle 3"/>
          <p:cNvSpPr>
            <a:spLocks noGrp="1" noChangeArrowheads="1"/>
          </p:cNvSpPr>
          <p:nvPr>
            <p:ph idx="1"/>
          </p:nvPr>
        </p:nvSpPr>
        <p:spPr/>
        <p:txBody>
          <a:bodyPr/>
          <a:lstStyle/>
          <a:p>
            <a:r>
              <a:rPr lang="en-GB" sz="2400"/>
              <a:t>Non-functional requirements may be very difficult to state precisely and imprecise requirements may be difficult to verify. </a:t>
            </a:r>
          </a:p>
          <a:p>
            <a:r>
              <a:rPr lang="en-GB" sz="2400"/>
              <a:t>Goal</a:t>
            </a:r>
          </a:p>
          <a:p>
            <a:pPr lvl="1"/>
            <a:r>
              <a:rPr lang="en-GB" sz="2000"/>
              <a:t>A general intention of the user such as ease of use.</a:t>
            </a:r>
          </a:p>
          <a:p>
            <a:r>
              <a:rPr lang="en-GB" sz="2400"/>
              <a:t>Verifiable non-functional requirement</a:t>
            </a:r>
          </a:p>
          <a:p>
            <a:pPr lvl="1"/>
            <a:r>
              <a:rPr lang="en-GB" sz="2000"/>
              <a:t>A statement using some measure that can be objectively tested.</a:t>
            </a:r>
          </a:p>
          <a:p>
            <a:r>
              <a:rPr lang="en-GB" sz="2400"/>
              <a:t>Goals are helpful to developers as they convey the intentions of the system users.</a:t>
            </a:r>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13</a:t>
            </a:fld>
            <a:endParaRPr lang="en-US"/>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3360238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requirements</a:t>
            </a:r>
            <a:endParaRPr lang="en-US" dirty="0"/>
          </a:p>
        </p:txBody>
      </p:sp>
      <p:sp>
        <p:nvSpPr>
          <p:cNvPr id="3" name="Content Placeholder 2"/>
          <p:cNvSpPr>
            <a:spLocks noGrp="1"/>
          </p:cNvSpPr>
          <p:nvPr>
            <p:ph idx="1"/>
          </p:nvPr>
        </p:nvSpPr>
        <p:spPr/>
        <p:txBody>
          <a:bodyPr/>
          <a:lstStyle/>
          <a:p>
            <a:r>
              <a:rPr lang="en-US" dirty="0" smtClean="0"/>
              <a:t>The system should be easy to use by medical staff and should be organized in such a way that user errors are minimized. (Goal)</a:t>
            </a:r>
          </a:p>
          <a:p>
            <a:r>
              <a:rPr lang="en-US" dirty="0" smtClean="0"/>
              <a:t>Medical staff shall be able to use all the system functions after four hours of training. After this training, the average number of errors made by experienced users shall not exceed two per hour of system use. (Testable non-functional requirement)</a:t>
            </a:r>
            <a:endParaRPr lang="en-GB" dirty="0" smtClean="0"/>
          </a:p>
          <a:p>
            <a:endParaRPr lang="en-GB" dirty="0" smtClean="0"/>
          </a:p>
          <a:p>
            <a:endParaRPr lang="en-US" dirty="0"/>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14</a:t>
            </a:fld>
            <a:endParaRPr lang="en-US"/>
          </a:p>
        </p:txBody>
      </p:sp>
      <p:sp>
        <p:nvSpPr>
          <p:cNvPr id="6" name="Date Placeholder 5"/>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4252004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dirty="0" smtClean="0"/>
              <a:t>Metrics for specifying nonfunctional requirements</a:t>
            </a:r>
          </a:p>
        </p:txBody>
      </p:sp>
      <p:sp>
        <p:nvSpPr>
          <p:cNvPr id="6" name="Footer Placeholder 5"/>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15</a:t>
            </a:fld>
            <a:endParaRPr lang="en-US"/>
          </a:p>
        </p:txBody>
      </p:sp>
      <p:graphicFrame>
        <p:nvGraphicFramePr>
          <p:cNvPr id="4" name="Table 3"/>
          <p:cNvGraphicFramePr>
            <a:graphicFrameLocks noGrp="1"/>
          </p:cNvGraphicFramePr>
          <p:nvPr/>
        </p:nvGraphicFramePr>
        <p:xfrm>
          <a:off x="990600" y="1600200"/>
          <a:ext cx="7620000" cy="4876800"/>
        </p:xfrm>
        <a:graphic>
          <a:graphicData uri="http://schemas.openxmlformats.org/drawingml/2006/table">
            <a:tbl>
              <a:tblPr/>
              <a:tblGrid>
                <a:gridCol w="2952750"/>
                <a:gridCol w="4667250"/>
              </a:tblGrid>
              <a:tr h="397418">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00"/>
                          </a:solidFill>
                          <a:effectLst/>
                          <a:latin typeface="Arial"/>
                          <a:ea typeface="Times New Roman" charset="0"/>
                          <a:cs typeface="Arial"/>
                        </a:rPr>
                        <a:t>Property</a:t>
                      </a:r>
                    </a:p>
                  </a:txBody>
                  <a:tcPr marL="73025" marR="73025"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00"/>
                          </a:solidFill>
                          <a:effectLst/>
                          <a:latin typeface="Arial"/>
                          <a:ea typeface="Times New Roman" charset="0"/>
                          <a:cs typeface="Arial"/>
                        </a:rPr>
                        <a:t>Measure</a:t>
                      </a:r>
                    </a:p>
                  </a:txBody>
                  <a:tcPr marL="73025" marR="73025"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84781">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Arial"/>
                          <a:ea typeface="Times New Roman" charset="0"/>
                          <a:cs typeface="Arial"/>
                        </a:rPr>
                        <a:t>Speed</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Processed transactions/second</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User/event response time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Screen refresh time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89129">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a:ea typeface="Times New Roman" charset="0"/>
                          <a:cs typeface="Arial"/>
                        </a:rPr>
                        <a:t>Size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Mbytes</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Number of ROM chips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89129">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a:ea typeface="Times New Roman" charset="0"/>
                          <a:cs typeface="Arial"/>
                        </a:rPr>
                        <a:t>Ease of use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Training time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Number of help frames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88043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a:ea typeface="Times New Roman" charset="0"/>
                          <a:cs typeface="Arial"/>
                        </a:rPr>
                        <a:t>Reliability</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Mean time to failure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Probability of unavailability</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Rate of failure occurrence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Availability</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84781">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a:ea typeface="Times New Roman" charset="0"/>
                          <a:cs typeface="Arial"/>
                        </a:rPr>
                        <a:t>Robustness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Time to restart after failure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Percentage of events causing failure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Probability of data corruption on failure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89129">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a:ea typeface="Times New Roman" charset="0"/>
                          <a:cs typeface="Arial"/>
                        </a:rPr>
                        <a:t>Portability</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Percentage of target dependent statements</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Number of target systems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2" name="Date Placeholder 1"/>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3879721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6872"/>
            <a:ext cx="8229600" cy="1143000"/>
          </a:xfrm>
        </p:spPr>
        <p:txBody>
          <a:bodyPr/>
          <a:lstStyle/>
          <a:p>
            <a:pPr algn="ctr"/>
            <a:r>
              <a:rPr lang="en-US" dirty="0" smtClean="0"/>
              <a:t>Functional and non-functional requirements</a:t>
            </a:r>
            <a:endParaRPr lang="en-US"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2</a:t>
            </a:fld>
            <a:endParaRPr lang="en-US"/>
          </a:p>
        </p:txBody>
      </p:sp>
      <p:sp>
        <p:nvSpPr>
          <p:cNvPr id="3" name="Date Placeholder 2"/>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3513538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266700"/>
            <a:ext cx="8382000" cy="1104900"/>
          </a:xfrm>
        </p:spPr>
        <p:txBody>
          <a:bodyPr/>
          <a:lstStyle/>
          <a:p>
            <a:r>
              <a:rPr lang="en-GB" dirty="0"/>
              <a:t>Functional and non-functional requirements</a:t>
            </a:r>
          </a:p>
        </p:txBody>
      </p:sp>
      <p:sp>
        <p:nvSpPr>
          <p:cNvPr id="34819" name="Rectangle 3"/>
          <p:cNvSpPr>
            <a:spLocks noGrp="1" noChangeArrowheads="1"/>
          </p:cNvSpPr>
          <p:nvPr>
            <p:ph idx="1"/>
          </p:nvPr>
        </p:nvSpPr>
        <p:spPr>
          <a:xfrm>
            <a:off x="457200" y="1798637"/>
            <a:ext cx="8229600" cy="4525963"/>
          </a:xfrm>
        </p:spPr>
        <p:txBody>
          <a:bodyPr/>
          <a:lstStyle/>
          <a:p>
            <a:pPr>
              <a:lnSpc>
                <a:spcPct val="90000"/>
              </a:lnSpc>
            </a:pPr>
            <a:r>
              <a:rPr lang="en-GB" sz="2400" dirty="0"/>
              <a:t>Functional requirements</a:t>
            </a:r>
          </a:p>
          <a:p>
            <a:pPr lvl="1">
              <a:lnSpc>
                <a:spcPct val="90000"/>
              </a:lnSpc>
            </a:pPr>
            <a:r>
              <a:rPr lang="en-GB" sz="2000" dirty="0"/>
              <a:t>Statements of services the system should provide, how the system should react to particular inputs and how the system should behave in particular situations</a:t>
            </a:r>
            <a:r>
              <a:rPr lang="en-GB" sz="2000" dirty="0" smtClean="0"/>
              <a:t>.</a:t>
            </a:r>
          </a:p>
          <a:p>
            <a:pPr lvl="1">
              <a:lnSpc>
                <a:spcPct val="90000"/>
              </a:lnSpc>
            </a:pPr>
            <a:r>
              <a:rPr lang="en-GB" dirty="0" smtClean="0"/>
              <a:t>May state what the system should not do.</a:t>
            </a:r>
            <a:endParaRPr lang="en-GB" sz="2000" dirty="0" smtClean="0"/>
          </a:p>
          <a:p>
            <a:pPr>
              <a:lnSpc>
                <a:spcPct val="90000"/>
              </a:lnSpc>
            </a:pPr>
            <a:r>
              <a:rPr lang="en-GB" sz="2400" dirty="0"/>
              <a:t>Non-functional requirements</a:t>
            </a:r>
            <a:endParaRPr lang="en-GB" sz="2400" dirty="0" smtClean="0"/>
          </a:p>
          <a:p>
            <a:pPr lvl="1">
              <a:lnSpc>
                <a:spcPct val="90000"/>
              </a:lnSpc>
            </a:pPr>
            <a:r>
              <a:rPr lang="en-GB" dirty="0"/>
              <a:t>C</a:t>
            </a:r>
            <a:r>
              <a:rPr lang="en-GB" sz="2000" dirty="0" smtClean="0"/>
              <a:t>onstraints </a:t>
            </a:r>
            <a:r>
              <a:rPr lang="en-GB" sz="2000" dirty="0"/>
              <a:t>on the services or functions offered by the system such as timing constraints, constraints on the development process, standards, etc</a:t>
            </a:r>
            <a:r>
              <a:rPr lang="en-GB" sz="2000" dirty="0" smtClean="0"/>
              <a:t>.</a:t>
            </a:r>
          </a:p>
          <a:p>
            <a:pPr lvl="1">
              <a:lnSpc>
                <a:spcPct val="90000"/>
              </a:lnSpc>
            </a:pPr>
            <a:r>
              <a:rPr lang="en-GB" dirty="0" smtClean="0"/>
              <a:t>Often apply to the system as a whole rather than individual features or services.</a:t>
            </a:r>
          </a:p>
          <a:p>
            <a:pPr>
              <a:lnSpc>
                <a:spcPct val="90000"/>
              </a:lnSpc>
            </a:pPr>
            <a:r>
              <a:rPr lang="en-GB" sz="2400" dirty="0" smtClean="0"/>
              <a:t>Domain requirements</a:t>
            </a:r>
          </a:p>
          <a:p>
            <a:pPr lvl="1">
              <a:lnSpc>
                <a:spcPct val="90000"/>
              </a:lnSpc>
            </a:pPr>
            <a:r>
              <a:rPr lang="en-GB" sz="2000" dirty="0" smtClean="0"/>
              <a:t>Constraints on the system from the domain </a:t>
            </a:r>
            <a:r>
              <a:rPr lang="en-GB" dirty="0" smtClean="0"/>
              <a:t>of operation</a:t>
            </a:r>
            <a:endParaRPr lang="en-GB" sz="2000" dirty="0" smtClean="0"/>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3</a:t>
            </a:fld>
            <a:endParaRPr lang="en-US"/>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879006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GB"/>
              <a:t>Functional requirements</a:t>
            </a:r>
          </a:p>
        </p:txBody>
      </p:sp>
      <p:sp>
        <p:nvSpPr>
          <p:cNvPr id="39939" name="Rectangle 3"/>
          <p:cNvSpPr>
            <a:spLocks noGrp="1" noChangeArrowheads="1"/>
          </p:cNvSpPr>
          <p:nvPr>
            <p:ph idx="1"/>
          </p:nvPr>
        </p:nvSpPr>
        <p:spPr/>
        <p:txBody>
          <a:bodyPr/>
          <a:lstStyle/>
          <a:p>
            <a:r>
              <a:rPr lang="en-GB" dirty="0"/>
              <a:t>Describe functionality or system services.</a:t>
            </a:r>
          </a:p>
          <a:p>
            <a:r>
              <a:rPr lang="en-GB" dirty="0"/>
              <a:t>Depend on the type of software, expected users and the type of system where the software is used.</a:t>
            </a:r>
          </a:p>
          <a:p>
            <a:r>
              <a:rPr lang="en-GB" dirty="0"/>
              <a:t>Functional user requirements may be high-level statements of what the system should </a:t>
            </a:r>
            <a:r>
              <a:rPr lang="en-GB" dirty="0" smtClean="0"/>
              <a:t>do.</a:t>
            </a:r>
          </a:p>
          <a:p>
            <a:r>
              <a:rPr lang="en-GB" dirty="0" smtClean="0"/>
              <a:t>Functional </a:t>
            </a:r>
            <a:r>
              <a:rPr lang="en-GB" dirty="0"/>
              <a:t>system requirements should describe the system services in detail.</a:t>
            </a:r>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4</a:t>
            </a:fld>
            <a:endParaRPr lang="en-US"/>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306316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dirty="0" smtClean="0"/>
              <a:t>Mentcare system: functional requirements</a:t>
            </a:r>
            <a:endParaRPr lang="en-US" dirty="0"/>
          </a:p>
        </p:txBody>
      </p:sp>
      <p:sp>
        <p:nvSpPr>
          <p:cNvPr id="77827" name="Rectangle 3"/>
          <p:cNvSpPr>
            <a:spLocks noGrp="1" noChangeArrowheads="1"/>
          </p:cNvSpPr>
          <p:nvPr>
            <p:ph idx="1"/>
          </p:nvPr>
        </p:nvSpPr>
        <p:spPr/>
        <p:txBody>
          <a:bodyPr/>
          <a:lstStyle/>
          <a:p>
            <a:r>
              <a:rPr lang="en-US" dirty="0" smtClean="0"/>
              <a:t>A user shall be able to search the appointments lists for all clinics.</a:t>
            </a:r>
            <a:endParaRPr lang="en-GB" dirty="0" smtClean="0"/>
          </a:p>
          <a:p>
            <a:r>
              <a:rPr lang="en-US" dirty="0" smtClean="0"/>
              <a:t>The system shall generate each day, for each clinic, a list of patients who are expected to attend appointments that day. </a:t>
            </a:r>
            <a:endParaRPr lang="en-GB" dirty="0" smtClean="0"/>
          </a:p>
          <a:p>
            <a:r>
              <a:rPr lang="en-US" dirty="0" smtClean="0"/>
              <a:t>Each staff member using the system shall be uniquely identified by his or her 8-digit employee number.</a:t>
            </a:r>
            <a:r>
              <a:rPr lang="en-GB" dirty="0" smtClean="0"/>
              <a:t> </a:t>
            </a:r>
            <a:endParaRPr lang="en-US" dirty="0"/>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5</a:t>
            </a:fld>
            <a:endParaRPr lang="en-US"/>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1923500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GB" dirty="0"/>
              <a:t>Requirements </a:t>
            </a:r>
            <a:r>
              <a:rPr lang="en-GB" dirty="0" smtClean="0"/>
              <a:t>imprecision</a:t>
            </a:r>
            <a:endParaRPr lang="en-GB" dirty="0"/>
          </a:p>
        </p:txBody>
      </p:sp>
      <p:sp>
        <p:nvSpPr>
          <p:cNvPr id="41987" name="Rectangle 3"/>
          <p:cNvSpPr>
            <a:spLocks noGrp="1" noChangeArrowheads="1"/>
          </p:cNvSpPr>
          <p:nvPr>
            <p:ph idx="1"/>
          </p:nvPr>
        </p:nvSpPr>
        <p:spPr/>
        <p:txBody>
          <a:bodyPr/>
          <a:lstStyle/>
          <a:p>
            <a:r>
              <a:rPr lang="en-GB" dirty="0"/>
              <a:t>Problems arise when </a:t>
            </a:r>
            <a:r>
              <a:rPr lang="en-GB" dirty="0" smtClean="0"/>
              <a:t>functional requirements </a:t>
            </a:r>
            <a:r>
              <a:rPr lang="en-GB" dirty="0"/>
              <a:t>are not precisely stated.</a:t>
            </a:r>
          </a:p>
          <a:p>
            <a:r>
              <a:rPr lang="en-GB" dirty="0"/>
              <a:t>Ambiguous requirements may be interpreted in different ways by developers and users.</a:t>
            </a:r>
          </a:p>
          <a:p>
            <a:r>
              <a:rPr lang="en-GB" dirty="0"/>
              <a:t>Consider the term </a:t>
            </a:r>
            <a:r>
              <a:rPr lang="en-GB" dirty="0" smtClean="0"/>
              <a:t>‘search’ in requirement 1</a:t>
            </a:r>
          </a:p>
          <a:p>
            <a:pPr lvl="1"/>
            <a:r>
              <a:rPr lang="en-GB" dirty="0"/>
              <a:t>User intention</a:t>
            </a:r>
            <a:r>
              <a:rPr lang="en-GB" dirty="0" smtClean="0"/>
              <a:t> – search for a patient name across all appointments in all clinics;</a:t>
            </a:r>
            <a:endParaRPr lang="en-GB" dirty="0"/>
          </a:p>
          <a:p>
            <a:pPr lvl="1"/>
            <a:r>
              <a:rPr lang="en-GB" dirty="0"/>
              <a:t>Developer interpretation</a:t>
            </a:r>
            <a:r>
              <a:rPr lang="en-GB" dirty="0" smtClean="0"/>
              <a:t> – search for a patient name in an individual clinic. User chooses clinic then search.</a:t>
            </a:r>
            <a:endParaRPr lang="en-GB" dirty="0"/>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6</a:t>
            </a:fld>
            <a:endParaRPr lang="en-US"/>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1007033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GB" dirty="0"/>
              <a:t>Requirements completeness and consistency</a:t>
            </a:r>
          </a:p>
        </p:txBody>
      </p:sp>
      <p:sp>
        <p:nvSpPr>
          <p:cNvPr id="43011" name="Rectangle 3"/>
          <p:cNvSpPr>
            <a:spLocks noGrp="1" noChangeArrowheads="1"/>
          </p:cNvSpPr>
          <p:nvPr>
            <p:ph idx="1"/>
          </p:nvPr>
        </p:nvSpPr>
        <p:spPr/>
        <p:txBody>
          <a:bodyPr/>
          <a:lstStyle/>
          <a:p>
            <a:r>
              <a:rPr lang="en-GB" sz="2400" dirty="0"/>
              <a:t>In principle, requirements should be both complete and consistent.</a:t>
            </a:r>
          </a:p>
          <a:p>
            <a:r>
              <a:rPr lang="en-GB" sz="2400" dirty="0"/>
              <a:t>Complete</a:t>
            </a:r>
          </a:p>
          <a:p>
            <a:pPr lvl="1"/>
            <a:r>
              <a:rPr lang="en-GB" dirty="0"/>
              <a:t>They should include descriptions of all facilities required.</a:t>
            </a:r>
          </a:p>
          <a:p>
            <a:r>
              <a:rPr lang="en-GB" sz="2400" dirty="0"/>
              <a:t>Consistent</a:t>
            </a:r>
          </a:p>
          <a:p>
            <a:pPr lvl="1"/>
            <a:r>
              <a:rPr lang="en-GB" dirty="0"/>
              <a:t>There should be no conflicts or contradictions in the descriptions of the system facilities.</a:t>
            </a:r>
          </a:p>
          <a:p>
            <a:r>
              <a:rPr lang="en-GB" sz="2400" dirty="0"/>
              <a:t>In practice, </a:t>
            </a:r>
            <a:r>
              <a:rPr lang="en-GB" sz="2400" dirty="0" smtClean="0"/>
              <a:t>because of system and environmental complexity, it </a:t>
            </a:r>
            <a:r>
              <a:rPr lang="en-GB" sz="2400" dirty="0"/>
              <a:t>is impossible to produce a complete and consistent requirements document.</a:t>
            </a:r>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7</a:t>
            </a:fld>
            <a:endParaRPr lang="en-US"/>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2410923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noFill/>
          <a:ln/>
        </p:spPr>
        <p:txBody>
          <a:bodyPr lIns="90487" tIns="44450" rIns="90487" bIns="44450"/>
          <a:lstStyle/>
          <a:p>
            <a:r>
              <a:rPr lang="en-GB"/>
              <a:t>Non-functional requirements</a:t>
            </a:r>
          </a:p>
        </p:txBody>
      </p:sp>
      <p:sp>
        <p:nvSpPr>
          <p:cNvPr id="35843" name="Rectangle 3"/>
          <p:cNvSpPr>
            <a:spLocks noGrp="1" noChangeArrowheads="1"/>
          </p:cNvSpPr>
          <p:nvPr>
            <p:ph idx="1"/>
          </p:nvPr>
        </p:nvSpPr>
        <p:spPr>
          <a:noFill/>
          <a:ln/>
        </p:spPr>
        <p:txBody>
          <a:bodyPr lIns="90487" tIns="44450" rIns="90487" bIns="44450"/>
          <a:lstStyle/>
          <a:p>
            <a:pPr>
              <a:lnSpc>
                <a:spcPct val="90000"/>
              </a:lnSpc>
            </a:pPr>
            <a:r>
              <a:rPr lang="en-GB" dirty="0"/>
              <a:t>These define system properties and constraints e.g. reliability, response time and storage requirements. Constraints are I/O device capability, system representations, etc.</a:t>
            </a:r>
          </a:p>
          <a:p>
            <a:pPr>
              <a:lnSpc>
                <a:spcPct val="90000"/>
              </a:lnSpc>
            </a:pPr>
            <a:r>
              <a:rPr lang="en-GB" dirty="0"/>
              <a:t>Process requirements may also be specified mandating a particular</a:t>
            </a:r>
            <a:r>
              <a:rPr lang="en-GB" dirty="0" smtClean="0"/>
              <a:t> IDE, </a:t>
            </a:r>
            <a:r>
              <a:rPr lang="en-GB" dirty="0"/>
              <a:t>programming language or development method.</a:t>
            </a:r>
          </a:p>
          <a:p>
            <a:pPr>
              <a:lnSpc>
                <a:spcPct val="90000"/>
              </a:lnSpc>
            </a:pPr>
            <a:r>
              <a:rPr lang="en-GB" dirty="0"/>
              <a:t>Non-functional requirements may be more critical than functional requirements. If these are not met, the system</a:t>
            </a:r>
            <a:r>
              <a:rPr lang="en-GB" dirty="0" smtClean="0"/>
              <a:t> may be useless</a:t>
            </a:r>
            <a:r>
              <a:rPr lang="en-GB" dirty="0"/>
              <a:t>.</a:t>
            </a:r>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8</a:t>
            </a:fld>
            <a:endParaRPr lang="en-US"/>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38064112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smtClean="0"/>
              <a:t>Types of nonfunctional requirement</a:t>
            </a:r>
            <a:r>
              <a:rPr lang="en-GB" dirty="0" smtClean="0"/>
              <a:t> </a:t>
            </a:r>
            <a:endParaRPr lang="en-US" dirty="0" smtClean="0"/>
          </a:p>
        </p:txBody>
      </p:sp>
      <p:sp>
        <p:nvSpPr>
          <p:cNvPr id="6" name="Footer Placeholder 5"/>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9</a:t>
            </a:fld>
            <a:endParaRPr lang="en-US"/>
          </a:p>
        </p:txBody>
      </p:sp>
      <p:pic>
        <p:nvPicPr>
          <p:cNvPr id="4" name="Picture 3" descr="4.3 Non-functionalReq.eps"/>
          <p:cNvPicPr>
            <a:picLocks noChangeAspect="1"/>
          </p:cNvPicPr>
          <p:nvPr/>
        </p:nvPicPr>
        <p:blipFill>
          <a:blip r:embed="rId2"/>
          <a:stretch>
            <a:fillRect/>
          </a:stretch>
        </p:blipFill>
        <p:spPr>
          <a:xfrm>
            <a:off x="990600" y="1911350"/>
            <a:ext cx="6915549" cy="3879850"/>
          </a:xfrm>
          <a:prstGeom prst="rect">
            <a:avLst/>
          </a:prstGeom>
        </p:spPr>
      </p:pic>
      <p:sp>
        <p:nvSpPr>
          <p:cNvPr id="2" name="Date Placeholder 1"/>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3371453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12197</TotalTime>
  <Words>1018</Words>
  <Application>Microsoft Macintosh PowerPoint</Application>
  <PresentationFormat>On-screen Show (4:3)</PresentationFormat>
  <Paragraphs>137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Requirement Type</vt:lpstr>
      <vt:lpstr>Functional and non-functional requirements</vt:lpstr>
      <vt:lpstr>Functional and non-functional requirements</vt:lpstr>
      <vt:lpstr>Functional requirements</vt:lpstr>
      <vt:lpstr>Mentcare system: functional requirements</vt:lpstr>
      <vt:lpstr>Requirements imprecision</vt:lpstr>
      <vt:lpstr>Requirements completeness and consistency</vt:lpstr>
      <vt:lpstr>Non-functional requirements</vt:lpstr>
      <vt:lpstr>Types of nonfunctional requirement </vt:lpstr>
      <vt:lpstr>Non-functional requirements implementation</vt:lpstr>
      <vt:lpstr>Non-functional classifications</vt:lpstr>
      <vt:lpstr>Examples of nonfunctional requirements in the Mentcare system</vt:lpstr>
      <vt:lpstr>Goals and requirements</vt:lpstr>
      <vt:lpstr>Usability requirements</vt:lpstr>
      <vt:lpstr>Metrics for specifying nonfunctional requirements</vt:lpstr>
    </vt:vector>
  </TitlesOfParts>
  <Company>signDesign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Sandfreni sandfreni</cp:lastModifiedBy>
  <cp:revision>238</cp:revision>
  <dcterms:created xsi:type="dcterms:W3CDTF">2010-08-24T06:47:44Z</dcterms:created>
  <dcterms:modified xsi:type="dcterms:W3CDTF">2018-04-24T04:24:30Z</dcterms:modified>
</cp:coreProperties>
</file>