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83" r:id="rId2"/>
    <p:sldId id="384" r:id="rId3"/>
    <p:sldId id="385" r:id="rId4"/>
    <p:sldId id="386" r:id="rId5"/>
    <p:sldId id="387" r:id="rId6"/>
    <p:sldId id="388" r:id="rId7"/>
    <p:sldId id="389" r:id="rId8"/>
    <p:sldId id="390" r:id="rId9"/>
    <p:sldId id="391" r:id="rId10"/>
    <p:sldId id="392" r:id="rId11"/>
    <p:sldId id="393" r:id="rId12"/>
    <p:sldId id="394" r:id="rId13"/>
    <p:sldId id="395" r:id="rId14"/>
    <p:sldId id="396" r:id="rId15"/>
    <p:sldId id="397"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p:cViewPr varScale="1">
        <p:scale>
          <a:sx n="80" d="100"/>
          <a:sy n="80" d="100"/>
        </p:scale>
        <p:origin x="-2072" y="-104"/>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4/24/18</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4/24/18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a:latin typeface="Calibri" charset="0"/>
              </a:rPr>
              <a:t>Requirements Elicitation </a:t>
            </a:r>
            <a:r>
              <a:rPr lang="en-US">
                <a:latin typeface="Calibri" charset="0"/>
              </a:rPr>
              <a:t>adalah proses mengumpulkan dan memahami masalah dan kegiatan yang berjalan. Pada proses ini biasanya dilakukan dengan observasi terhadap lingkungan proyek yang akan digarap – termasuk fact gathering, wawancara pada pengguna langsung atau para menajer, dan bisa juga dengan mempelajari alur kerja yang terjadi dari bisnis proses yang berjalan. Biasanya proses ini dilakukan dengan terus menerus dengan jangka waktu tertentu sehingga keselarasan akan pemahaman suatu permasalahan bisa tercapai.</a:t>
            </a:r>
          </a:p>
          <a:p>
            <a:pPr>
              <a:spcBef>
                <a:spcPct val="0"/>
              </a:spcBef>
            </a:pPr>
            <a:endParaRPr lang="en-US">
              <a:latin typeface="Calibri"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1267E26-5FA9-AE46-B420-FAAC4A718D72}" type="slidenum">
              <a:rPr lang="en-US" sz="1200"/>
              <a:pPr eaLnBrk="1" hangingPunct="1"/>
              <a:t>3</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smtClean="0"/>
              <a:t>Click here to Edit</a:t>
            </a:r>
            <a:endParaRPr lang="en-US" dirty="0"/>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here to edit </a:t>
            </a:r>
            <a:r>
              <a:rPr lang="en-US" dirty="0" err="1" smtClean="0"/>
              <a:t>Pokok</a:t>
            </a:r>
            <a:r>
              <a:rPr lang="en-US" dirty="0" smtClean="0"/>
              <a:t> </a:t>
            </a:r>
            <a:r>
              <a:rPr lang="en-US" dirty="0" err="1" smtClean="0"/>
              <a:t>Bahasan</a:t>
            </a:r>
            <a:r>
              <a:rPr lang="en-US" dirty="0" smtClean="0"/>
              <a:t/>
            </a:r>
            <a:br>
              <a:rPr lang="en-US" dirty="0" smtClean="0"/>
            </a:br>
            <a:r>
              <a:rPr lang="en-US" dirty="0" smtClean="0"/>
              <a:t>Click here to edit </a:t>
            </a:r>
            <a:r>
              <a:rPr lang="en-US" dirty="0" err="1" smtClean="0"/>
              <a:t>Pertemuan</a:t>
            </a:r>
            <a:r>
              <a:rPr lang="en-US" dirty="0" smtClean="0"/>
              <a:t/>
            </a:r>
            <a:br>
              <a:rPr lang="en-US" dirty="0" smtClean="0"/>
            </a:br>
            <a:r>
              <a:rPr lang="en-US" dirty="0" smtClean="0"/>
              <a:t>Click here to edit Nama </a:t>
            </a:r>
            <a:r>
              <a:rPr lang="en-US" dirty="0" err="1" smtClean="0"/>
              <a:t>Dosen</a:t>
            </a:r>
            <a:r>
              <a:rPr lang="en-US" dirty="0" smtClean="0"/>
              <a:t/>
            </a:r>
            <a:br>
              <a:rPr lang="en-US" dirty="0" smtClean="0"/>
            </a:br>
            <a:r>
              <a:rPr lang="en-US" dirty="0" smtClean="0"/>
              <a:t>Click here to edit Nama Prodi </a:t>
            </a:r>
            <a:r>
              <a:rPr lang="en-US" dirty="0" err="1" smtClean="0"/>
              <a:t>dan</a:t>
            </a:r>
            <a:r>
              <a:rPr lang="en-US" dirty="0" smtClean="0"/>
              <a:t> </a:t>
            </a:r>
            <a:r>
              <a:rPr lang="en-US" dirty="0" err="1" smtClean="0"/>
              <a:t>Fakultas</a:t>
            </a:r>
            <a:endParaRPr lang="en-US" dirty="0" smtClean="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4/24/18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4/24/18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4/24/18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4/24/18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smtClean="0"/>
              <a:t>Materi</a:t>
            </a:r>
            <a:r>
              <a:rPr lang="en-US" dirty="0" smtClean="0"/>
              <a:t> </a:t>
            </a:r>
            <a:r>
              <a:rPr lang="en-US" dirty="0" err="1" smtClean="0"/>
              <a:t>Sebelum</a:t>
            </a:r>
            <a:r>
              <a:rPr lang="en-US" dirty="0" smtClean="0"/>
              <a:t> UTS</a:t>
            </a:r>
            <a:endParaRPr lang="en-US" dirty="0"/>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4/24/18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4/24/18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4/24/18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4/24/18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4/24/18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4/24/18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4/24/18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4/24/18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Requirement Elicitation</a:t>
            </a:r>
            <a:endParaRPr lang="id-ID" dirty="0"/>
          </a:p>
        </p:txBody>
      </p:sp>
      <p:sp>
        <p:nvSpPr>
          <p:cNvPr id="3" name="Subtitle 2"/>
          <p:cNvSpPr>
            <a:spLocks noGrp="1"/>
          </p:cNvSpPr>
          <p:nvPr>
            <p:ph type="subTitle" idx="1"/>
          </p:nvPr>
        </p:nvSpPr>
        <p:spPr/>
        <p:txBody>
          <a:bodyPr/>
          <a:lstStyle/>
          <a:p>
            <a:r>
              <a:rPr lang="en-US" dirty="0" err="1" smtClean="0"/>
              <a:t>Pertemuan</a:t>
            </a:r>
            <a:r>
              <a:rPr lang="en-US" smtClean="0"/>
              <a:t> </a:t>
            </a:r>
            <a:r>
              <a:rPr lang="en-US" dirty="0"/>
              <a:t>7</a:t>
            </a:r>
            <a:endParaRPr lang="en-US" dirty="0" smtClean="0"/>
          </a:p>
          <a:p>
            <a:r>
              <a:rPr lang="en-US" dirty="0" err="1" smtClean="0"/>
              <a:t>Dosen</a:t>
            </a:r>
            <a:r>
              <a:rPr lang="en-US" dirty="0" smtClean="0"/>
              <a:t> </a:t>
            </a:r>
            <a:r>
              <a:rPr lang="en-US" dirty="0" err="1" smtClean="0"/>
              <a:t>Pengampu</a:t>
            </a:r>
            <a:r>
              <a:rPr lang="en-US" dirty="0" smtClean="0"/>
              <a:t>: Sandfreni</a:t>
            </a:r>
          </a:p>
          <a:p>
            <a:r>
              <a:rPr lang="en-US" dirty="0" smtClean="0"/>
              <a:t>Prodi </a:t>
            </a:r>
            <a:r>
              <a:rPr lang="en-US" dirty="0" err="1" smtClean="0"/>
              <a:t>Sistem</a:t>
            </a:r>
            <a:r>
              <a:rPr lang="en-US" dirty="0" smtClean="0"/>
              <a:t> </a:t>
            </a:r>
            <a:r>
              <a:rPr lang="en-US" dirty="0" err="1" smtClean="0"/>
              <a:t>Informasi</a:t>
            </a:r>
            <a:r>
              <a:rPr lang="en-US" dirty="0" smtClean="0"/>
              <a:t> - </a:t>
            </a:r>
            <a:r>
              <a:rPr lang="en-US" dirty="0" err="1" smtClean="0"/>
              <a:t>Fakultas</a:t>
            </a:r>
            <a:r>
              <a:rPr lang="en-US" dirty="0" smtClean="0"/>
              <a:t> </a:t>
            </a:r>
            <a:r>
              <a:rPr lang="en-US" dirty="0" err="1" smtClean="0"/>
              <a:t>Ilmu</a:t>
            </a:r>
            <a:r>
              <a:rPr lang="en-US" dirty="0" smtClean="0"/>
              <a:t> </a:t>
            </a:r>
            <a:r>
              <a:rPr lang="en-US" dirty="0" err="1" smtClean="0"/>
              <a:t>Komputer</a:t>
            </a:r>
            <a:endParaRPr lang="en-US" dirty="0"/>
          </a:p>
        </p:txBody>
      </p:sp>
      <p:sp>
        <p:nvSpPr>
          <p:cNvPr id="4" name="TextBox 3"/>
          <p:cNvSpPr txBox="1"/>
          <p:nvPr/>
        </p:nvSpPr>
        <p:spPr>
          <a:xfrm>
            <a:off x="-1115169" y="444550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0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85750" y="357188"/>
            <a:ext cx="8534400" cy="758825"/>
          </a:xfrm>
        </p:spPr>
        <p:txBody>
          <a:bodyPr>
            <a:normAutofit fontScale="90000"/>
          </a:bodyPr>
          <a:lstStyle/>
          <a:p>
            <a:pPr eaLnBrk="1" hangingPunct="1">
              <a:defRPr/>
            </a:pP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Requirements expression and </a:t>
            </a:r>
            <a:br>
              <a:rPr lang="fi-FI" sz="3000">
                <a:solidFill>
                  <a:srgbClr val="7B9899"/>
                </a:solidFill>
                <a:latin typeface="Georgia" charset="0"/>
                <a:cs typeface="+mj-cs"/>
              </a:rPr>
            </a:br>
            <a:r>
              <a:rPr lang="fi-FI" sz="3000">
                <a:solidFill>
                  <a:srgbClr val="7B9899"/>
                </a:solidFill>
                <a:latin typeface="Georgia" charset="0"/>
                <a:cs typeface="+mj-cs"/>
              </a:rPr>
              <a:t>analysis techniques</a:t>
            </a:r>
            <a:endParaRPr lang="en-US" sz="3000">
              <a:solidFill>
                <a:srgbClr val="7B9899"/>
              </a:solidFill>
              <a:latin typeface="Georgia" charset="0"/>
              <a:cs typeface="+mj-cs"/>
            </a:endParaRPr>
          </a:p>
        </p:txBody>
      </p:sp>
      <p:sp>
        <p:nvSpPr>
          <p:cNvPr id="22530" name="Content Placeholder 2"/>
          <p:cNvSpPr>
            <a:spLocks noGrp="1"/>
          </p:cNvSpPr>
          <p:nvPr>
            <p:ph sz="quarter" idx="1"/>
          </p:nvPr>
        </p:nvSpPr>
        <p:spPr>
          <a:xfrm>
            <a:off x="301625" y="1527175"/>
            <a:ext cx="8504238" cy="4572000"/>
          </a:xfrm>
        </p:spPr>
        <p:txBody>
          <a:bodyPr/>
          <a:lstStyle/>
          <a:p>
            <a:pPr eaLnBrk="1" hangingPunct="1">
              <a:lnSpc>
                <a:spcPct val="80000"/>
              </a:lnSpc>
            </a:pPr>
            <a:r>
              <a:rPr lang="en-US" sz="2500">
                <a:latin typeface="Georgia" charset="0"/>
              </a:rPr>
              <a:t>CORE</a:t>
            </a:r>
            <a:r>
              <a:rPr lang="fi-FI" sz="2500">
                <a:latin typeface="Georgia" charset="0"/>
              </a:rPr>
              <a:t> (</a:t>
            </a:r>
            <a:r>
              <a:rPr lang="en-US" sz="2500">
                <a:latin typeface="Georgia" charset="0"/>
              </a:rPr>
              <a:t>Controlled Requirements Expression</a:t>
            </a:r>
            <a:r>
              <a:rPr lang="fi-FI" sz="2500">
                <a:latin typeface="Georgia" charset="0"/>
              </a:rPr>
              <a:t>) technique</a:t>
            </a:r>
          </a:p>
          <a:p>
            <a:pPr lvl="1" eaLnBrk="1" hangingPunct="1">
              <a:lnSpc>
                <a:spcPct val="80000"/>
              </a:lnSpc>
              <a:buFont typeface="Wingdings" charset="0"/>
              <a:buChar char="v"/>
            </a:pPr>
            <a:r>
              <a:rPr lang="en-US" sz="2000">
                <a:latin typeface="Georgia" charset="0"/>
              </a:rPr>
              <a:t>Provides a paradigma in which the requirements specification  is created by both the client and the developer.</a:t>
            </a:r>
            <a:endParaRPr lang="fi-FI" sz="2000">
              <a:latin typeface="Georgia" charset="0"/>
            </a:endParaRPr>
          </a:p>
          <a:p>
            <a:pPr lvl="1" eaLnBrk="1" hangingPunct="1">
              <a:lnSpc>
                <a:spcPct val="80000"/>
              </a:lnSpc>
              <a:buFont typeface="Wingdings" charset="0"/>
              <a:buChar char="v"/>
            </a:pPr>
            <a:r>
              <a:rPr lang="en-US" sz="2000">
                <a:latin typeface="Georgia" charset="0"/>
              </a:rPr>
              <a:t>Involves analyzing problems, dividing problems to viewpoints, and documenting these problems. Thereafter created viewpoints can be analyzed, structured and translated to graphical representation. The final phase of this technique is to analyze the non-functional constraints of the project.</a:t>
            </a:r>
          </a:p>
          <a:p>
            <a:pPr lvl="1" eaLnBrk="1" hangingPunct="1">
              <a:lnSpc>
                <a:spcPct val="80000"/>
              </a:lnSpc>
              <a:buFont typeface="Wingdings" charset="0"/>
              <a:buChar char="v"/>
            </a:pPr>
            <a:r>
              <a:rPr lang="en-US" sz="2000">
                <a:latin typeface="Georgia" charset="0"/>
              </a:rPr>
              <a:t>Viewpoints are examined in combination rather than in isolation.</a:t>
            </a:r>
          </a:p>
          <a:p>
            <a:pPr lvl="1" eaLnBrk="1" hangingPunct="1">
              <a:lnSpc>
                <a:spcPct val="80000"/>
              </a:lnSpc>
              <a:buFont typeface="Wingdings" charset="0"/>
              <a:buChar char="v"/>
            </a:pPr>
            <a:endParaRPr lang="en-US" sz="2000">
              <a:latin typeface="Georgia" charset="0"/>
            </a:endParaRPr>
          </a:p>
          <a:p>
            <a:pPr lvl="1" eaLnBrk="1" hangingPunct="1">
              <a:lnSpc>
                <a:spcPct val="80000"/>
              </a:lnSpc>
              <a:buFont typeface="Wingdings" charset="0"/>
              <a:buChar char="v"/>
            </a:pPr>
            <a:r>
              <a:rPr lang="fi-FI" sz="2000">
                <a:latin typeface="Georgia" charset="0"/>
              </a:rPr>
              <a:t>STRENGTHS: </a:t>
            </a:r>
            <a:r>
              <a:rPr lang="en-US" sz="2000">
                <a:latin typeface="Georgia" charset="0"/>
              </a:rPr>
              <a:t>Flexible approach and it can be applied to broad class of problems. In addition it is thoroughly documented. </a:t>
            </a:r>
          </a:p>
          <a:p>
            <a:pPr lvl="1" eaLnBrk="1" hangingPunct="1">
              <a:lnSpc>
                <a:spcPct val="80000"/>
              </a:lnSpc>
              <a:buFont typeface="Wingdings" charset="0"/>
              <a:buChar char="v"/>
            </a:pPr>
            <a:endParaRPr lang="fi-FI" sz="2000">
              <a:latin typeface="Georgia" charset="0"/>
            </a:endParaRPr>
          </a:p>
          <a:p>
            <a:pPr lvl="1" eaLnBrk="1" hangingPunct="1">
              <a:lnSpc>
                <a:spcPct val="80000"/>
              </a:lnSpc>
              <a:buFont typeface="Wingdings" charset="0"/>
              <a:buChar char="v"/>
            </a:pPr>
            <a:r>
              <a:rPr lang="en-US" sz="2000">
                <a:latin typeface="Georgia" charset="0"/>
              </a:rPr>
              <a:t>WEAKNESS: only efficient when used at the early phase of development. Although it</a:t>
            </a:r>
            <a:r>
              <a:rPr lang="ja-JP" altLang="en-US" sz="2000">
                <a:latin typeface="Georgia" charset="0"/>
              </a:rPr>
              <a:t>’</a:t>
            </a:r>
            <a:r>
              <a:rPr lang="en-US" altLang="ja-JP" sz="2000">
                <a:latin typeface="Georgia" charset="0"/>
              </a:rPr>
              <a:t>s thoroughly documented it</a:t>
            </a:r>
            <a:r>
              <a:rPr lang="ja-JP" altLang="en-US" sz="2000">
                <a:latin typeface="Georgia" charset="0"/>
              </a:rPr>
              <a:t>’</a:t>
            </a:r>
            <a:r>
              <a:rPr lang="en-US" altLang="ja-JP" sz="2000">
                <a:latin typeface="Georgia" charset="0"/>
              </a:rPr>
              <a:t>s not well defined.</a:t>
            </a:r>
          </a:p>
          <a:p>
            <a:pPr lvl="1" eaLnBrk="1" hangingPunct="1">
              <a:lnSpc>
                <a:spcPct val="80000"/>
              </a:lnSpc>
              <a:buFont typeface="Courier New" charset="0"/>
              <a:buChar char="o"/>
            </a:pPr>
            <a:endParaRPr lang="en-US" sz="2000">
              <a:latin typeface="Georgia" charset="0"/>
            </a:endParaRPr>
          </a:p>
        </p:txBody>
      </p:sp>
    </p:spTree>
    <p:extLst>
      <p:ext uri="{BB962C8B-B14F-4D97-AF65-F5344CB8AC3E}">
        <p14:creationId xmlns:p14="http://schemas.microsoft.com/office/powerpoint/2010/main" val="15237362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85750" y="357188"/>
            <a:ext cx="8534400" cy="758825"/>
          </a:xfrm>
        </p:spPr>
        <p:txBody>
          <a:bodyPr>
            <a:normAutofit fontScale="90000"/>
          </a:bodyPr>
          <a:lstStyle/>
          <a:p>
            <a:pPr eaLnBrk="1" hangingPunct="1">
              <a:defRPr/>
            </a:pP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Requirements expression and </a:t>
            </a:r>
            <a:br>
              <a:rPr lang="fi-FI" sz="3000">
                <a:solidFill>
                  <a:srgbClr val="7B9899"/>
                </a:solidFill>
                <a:latin typeface="Georgia" charset="0"/>
                <a:cs typeface="+mj-cs"/>
              </a:rPr>
            </a:br>
            <a:r>
              <a:rPr lang="fi-FI" sz="3000">
                <a:solidFill>
                  <a:srgbClr val="7B9899"/>
                </a:solidFill>
                <a:latin typeface="Georgia" charset="0"/>
                <a:cs typeface="+mj-cs"/>
              </a:rPr>
              <a:t>analysis techniques</a:t>
            </a:r>
            <a:endParaRPr lang="en-US" sz="3000">
              <a:solidFill>
                <a:srgbClr val="7B9899"/>
              </a:solidFill>
              <a:latin typeface="Georgia" charset="0"/>
              <a:cs typeface="+mj-cs"/>
            </a:endParaRPr>
          </a:p>
        </p:txBody>
      </p:sp>
      <p:sp>
        <p:nvSpPr>
          <p:cNvPr id="23554" name="Content Placeholder 2"/>
          <p:cNvSpPr>
            <a:spLocks noGrp="1"/>
          </p:cNvSpPr>
          <p:nvPr>
            <p:ph sz="quarter" idx="1"/>
          </p:nvPr>
        </p:nvSpPr>
        <p:spPr>
          <a:xfrm>
            <a:off x="301625" y="1527175"/>
            <a:ext cx="8504238" cy="4572000"/>
          </a:xfrm>
        </p:spPr>
        <p:txBody>
          <a:bodyPr/>
          <a:lstStyle/>
          <a:p>
            <a:pPr eaLnBrk="1" hangingPunct="1">
              <a:lnSpc>
                <a:spcPct val="80000"/>
              </a:lnSpc>
            </a:pPr>
            <a:r>
              <a:rPr lang="en-US" sz="2300">
                <a:latin typeface="Georgia" charset="0"/>
              </a:rPr>
              <a:t>PDM</a:t>
            </a:r>
            <a:r>
              <a:rPr lang="fi-FI" sz="2300">
                <a:latin typeface="Georgia" charset="0"/>
              </a:rPr>
              <a:t> (</a:t>
            </a:r>
            <a:r>
              <a:rPr lang="en-US" sz="2300">
                <a:latin typeface="Georgia" charset="0"/>
              </a:rPr>
              <a:t>Planning and Design Methodology</a:t>
            </a:r>
            <a:r>
              <a:rPr lang="fi-FI" sz="2300">
                <a:latin typeface="Georgia" charset="0"/>
              </a:rPr>
              <a:t>) technique</a:t>
            </a:r>
          </a:p>
          <a:p>
            <a:pPr lvl="1" eaLnBrk="1" hangingPunct="1">
              <a:lnSpc>
                <a:spcPct val="80000"/>
              </a:lnSpc>
              <a:buFont typeface="Wingdings" charset="0"/>
              <a:buChar char="v"/>
            </a:pPr>
            <a:r>
              <a:rPr lang="en-US" sz="1900">
                <a:latin typeface="Georgia" charset="0"/>
              </a:rPr>
              <a:t>Incorporates the user perspective into requirements specification.</a:t>
            </a:r>
          </a:p>
          <a:p>
            <a:pPr lvl="1" eaLnBrk="1" hangingPunct="1">
              <a:lnSpc>
                <a:spcPct val="80000"/>
              </a:lnSpc>
              <a:buFont typeface="Wingdings" charset="0"/>
              <a:buChar char="v"/>
            </a:pPr>
            <a:r>
              <a:rPr lang="en-US" sz="1900">
                <a:latin typeface="Georgia" charset="0"/>
              </a:rPr>
              <a:t>It</a:t>
            </a:r>
            <a:r>
              <a:rPr lang="ja-JP" altLang="en-US" sz="1900">
                <a:latin typeface="Georgia" charset="0"/>
              </a:rPr>
              <a:t>’</a:t>
            </a:r>
            <a:r>
              <a:rPr lang="en-US" altLang="ja-JP" sz="1900">
                <a:latin typeface="Georgia" charset="0"/>
              </a:rPr>
              <a:t>s used to make the views to promote understanding and structure informationg gathering activites. </a:t>
            </a:r>
          </a:p>
          <a:p>
            <a:pPr lvl="1" eaLnBrk="1" hangingPunct="1">
              <a:lnSpc>
                <a:spcPct val="80000"/>
              </a:lnSpc>
              <a:buFont typeface="Wingdings" charset="0"/>
              <a:buChar char="v"/>
            </a:pPr>
            <a:r>
              <a:rPr lang="en-US" sz="1900">
                <a:latin typeface="Georgia" charset="0"/>
              </a:rPr>
              <a:t>Important principles: </a:t>
            </a:r>
          </a:p>
          <a:p>
            <a:pPr lvl="1" eaLnBrk="1" hangingPunct="1">
              <a:lnSpc>
                <a:spcPct val="80000"/>
              </a:lnSpc>
              <a:buFont typeface="Wingdings" charset="0"/>
              <a:buNone/>
            </a:pPr>
            <a:endParaRPr lang="en-US" sz="600">
              <a:latin typeface="Georgia" charset="0"/>
            </a:endParaRPr>
          </a:p>
          <a:p>
            <a:pPr lvl="2" indent="-273050" eaLnBrk="1" hangingPunct="1">
              <a:lnSpc>
                <a:spcPct val="80000"/>
              </a:lnSpc>
              <a:buFont typeface="Wingdings" charset="0"/>
              <a:buChar char="§"/>
            </a:pPr>
            <a:r>
              <a:rPr lang="en-US" sz="1700">
                <a:solidFill>
                  <a:srgbClr val="7F7F7F"/>
                </a:solidFill>
                <a:latin typeface="Georgia" charset="0"/>
              </a:rPr>
              <a:t>Understanding the rationale of the requirements </a:t>
            </a:r>
          </a:p>
          <a:p>
            <a:pPr lvl="2" indent="-273050" eaLnBrk="1" hangingPunct="1">
              <a:lnSpc>
                <a:spcPct val="80000"/>
              </a:lnSpc>
              <a:buFont typeface="Wingdings" charset="0"/>
              <a:buChar char="§"/>
            </a:pPr>
            <a:r>
              <a:rPr lang="en-US" sz="1700">
                <a:solidFill>
                  <a:srgbClr val="7F7F7F"/>
                </a:solidFill>
                <a:latin typeface="Georgia" charset="0"/>
              </a:rPr>
              <a:t>Verifying the rationale and the proposed solution with the customer</a:t>
            </a:r>
          </a:p>
          <a:p>
            <a:pPr lvl="2" indent="-273050" eaLnBrk="1" hangingPunct="1">
              <a:lnSpc>
                <a:spcPct val="80000"/>
              </a:lnSpc>
              <a:buFont typeface="Wingdings" charset="0"/>
              <a:buChar char="§"/>
            </a:pPr>
            <a:r>
              <a:rPr lang="en-US" sz="1700">
                <a:solidFill>
                  <a:srgbClr val="7F7F7F"/>
                </a:solidFill>
                <a:latin typeface="Georgia" charset="0"/>
              </a:rPr>
              <a:t>Defining the operational environment</a:t>
            </a:r>
          </a:p>
          <a:p>
            <a:pPr lvl="2" indent="-273050" eaLnBrk="1" hangingPunct="1">
              <a:lnSpc>
                <a:spcPct val="80000"/>
              </a:lnSpc>
              <a:buFont typeface="Wingdings" charset="0"/>
              <a:buChar char="§"/>
            </a:pPr>
            <a:r>
              <a:rPr lang="en-US" sz="1700">
                <a:solidFill>
                  <a:srgbClr val="7F7F7F"/>
                </a:solidFill>
                <a:latin typeface="Georgia" charset="0"/>
              </a:rPr>
              <a:t>Prioritze and establish business justification</a:t>
            </a:r>
          </a:p>
          <a:p>
            <a:pPr lvl="2" indent="-273050" eaLnBrk="1" hangingPunct="1">
              <a:lnSpc>
                <a:spcPct val="80000"/>
              </a:lnSpc>
              <a:buFont typeface="Wingdings" charset="0"/>
              <a:buChar char="§"/>
            </a:pPr>
            <a:r>
              <a:rPr lang="en-US" sz="1700">
                <a:solidFill>
                  <a:srgbClr val="7F7F7F"/>
                </a:solidFill>
                <a:latin typeface="Georgia" charset="0"/>
              </a:rPr>
              <a:t>Empasize usability as well as function. </a:t>
            </a:r>
          </a:p>
          <a:p>
            <a:pPr lvl="1" eaLnBrk="1" hangingPunct="1">
              <a:lnSpc>
                <a:spcPct val="80000"/>
              </a:lnSpc>
              <a:buFont typeface="Wingdings" charset="0"/>
              <a:buChar char="v"/>
            </a:pPr>
            <a:endParaRPr lang="en-US" sz="1900">
              <a:latin typeface="Georgia" charset="0"/>
            </a:endParaRPr>
          </a:p>
          <a:p>
            <a:pPr lvl="1" eaLnBrk="1" hangingPunct="1">
              <a:lnSpc>
                <a:spcPct val="80000"/>
              </a:lnSpc>
              <a:buFont typeface="Wingdings" charset="0"/>
              <a:buChar char="v"/>
            </a:pPr>
            <a:r>
              <a:rPr lang="en-US" sz="1900">
                <a:latin typeface="Georgia" charset="0"/>
              </a:rPr>
              <a:t>Process is divided into four phases: requirements collecting, problem analyzing, solution defining and system designing</a:t>
            </a:r>
          </a:p>
          <a:p>
            <a:pPr lvl="1" eaLnBrk="1" hangingPunct="1">
              <a:lnSpc>
                <a:spcPct val="80000"/>
              </a:lnSpc>
              <a:buFont typeface="Wingdings" charset="0"/>
              <a:buChar char="v"/>
            </a:pPr>
            <a:r>
              <a:rPr lang="en-US" sz="1900">
                <a:latin typeface="Georgia" charset="0"/>
              </a:rPr>
              <a:t>In each phase there are three activities that are need to be done: synthesis, analysis and communication.</a:t>
            </a:r>
          </a:p>
        </p:txBody>
      </p:sp>
    </p:spTree>
    <p:extLst>
      <p:ext uri="{BB962C8B-B14F-4D97-AF65-F5344CB8AC3E}">
        <p14:creationId xmlns:p14="http://schemas.microsoft.com/office/powerpoint/2010/main" val="23135507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85750" y="241300"/>
            <a:ext cx="8534400" cy="758825"/>
          </a:xfrm>
        </p:spPr>
        <p:txBody>
          <a:bodyPr>
            <a:normAutofit fontScale="90000"/>
          </a:bodyPr>
          <a:lstStyle/>
          <a:p>
            <a:pPr eaLnBrk="1" hangingPunct="1">
              <a:defRPr/>
            </a:pP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Validation techniques</a:t>
            </a:r>
            <a:endParaRPr lang="en-US" sz="3000">
              <a:solidFill>
                <a:srgbClr val="7B9899"/>
              </a:solidFill>
              <a:latin typeface="Georgia" charset="0"/>
              <a:cs typeface="+mj-cs"/>
            </a:endParaRPr>
          </a:p>
        </p:txBody>
      </p:sp>
      <p:sp>
        <p:nvSpPr>
          <p:cNvPr id="6" name="Content Placeholder 2"/>
          <p:cNvSpPr>
            <a:spLocks noGrp="1"/>
          </p:cNvSpPr>
          <p:nvPr>
            <p:ph sz="quarter" idx="1"/>
          </p:nvPr>
        </p:nvSpPr>
        <p:spPr>
          <a:xfrm>
            <a:off x="301625" y="1527175"/>
            <a:ext cx="8504238" cy="4572000"/>
          </a:xfrm>
        </p:spPr>
        <p:txBody>
          <a:bodyPr>
            <a:normAutofit fontScale="85000" lnSpcReduction="20000"/>
          </a:bodyPr>
          <a:lstStyle/>
          <a:p>
            <a:pPr marL="274320" indent="-274320" eaLnBrk="1" fontAlgn="auto" hangingPunct="1">
              <a:spcAft>
                <a:spcPts val="0"/>
              </a:spcAft>
              <a:buFont typeface="Wingdings 2"/>
              <a:buChar char=""/>
              <a:defRPr/>
            </a:pPr>
            <a:r>
              <a:rPr lang="fi-FI" dirty="0" smtClean="0">
                <a:ea typeface="+mn-ea"/>
                <a:cs typeface="+mn-cs"/>
              </a:rPr>
              <a:t>Concept prototyping technique</a:t>
            </a:r>
          </a:p>
          <a:p>
            <a:pPr marL="548640" lvl="1" indent="-274320" eaLnBrk="1" fontAlgn="auto" hangingPunct="1">
              <a:spcAft>
                <a:spcPts val="0"/>
              </a:spcAft>
              <a:buFont typeface="Wingdings" pitchFamily="2" charset="2"/>
              <a:buChar char="v"/>
              <a:defRPr/>
            </a:pPr>
            <a:r>
              <a:rPr lang="en-US" dirty="0" smtClean="0">
                <a:ea typeface="+mn-ea"/>
              </a:rPr>
              <a:t>Prototyping is one of the most common validation techniques</a:t>
            </a:r>
          </a:p>
          <a:p>
            <a:pPr marL="548640" lvl="1" indent="-274320" eaLnBrk="1" fontAlgn="auto" hangingPunct="1">
              <a:spcAft>
                <a:spcPts val="0"/>
              </a:spcAft>
              <a:buFont typeface="Wingdings" pitchFamily="2" charset="2"/>
              <a:buChar char="v"/>
              <a:defRPr/>
            </a:pPr>
            <a:r>
              <a:rPr lang="en-US" dirty="0" smtClean="0">
                <a:ea typeface="+mn-ea"/>
              </a:rPr>
              <a:t>Includes producing early (executable or) non-executable versions of the requirements model. </a:t>
            </a:r>
          </a:p>
          <a:p>
            <a:pPr marL="548640" lvl="1" indent="-274320" eaLnBrk="1" fontAlgn="auto" hangingPunct="1">
              <a:spcAft>
                <a:spcPts val="0"/>
              </a:spcAft>
              <a:buFont typeface="Wingdings" pitchFamily="2" charset="2"/>
              <a:buChar char="v"/>
              <a:defRPr/>
            </a:pPr>
            <a:r>
              <a:rPr lang="en-US" dirty="0" smtClean="0">
                <a:ea typeface="+mn-ea"/>
              </a:rPr>
              <a:t>Prototyping aids project members and customers to understand the problems during the requirement elicitation </a:t>
            </a:r>
          </a:p>
          <a:p>
            <a:pPr marL="548640" lvl="1" indent="-274320" eaLnBrk="1" fontAlgn="auto" hangingPunct="1">
              <a:spcAft>
                <a:spcPts val="0"/>
              </a:spcAft>
              <a:buFont typeface="Wingdings" pitchFamily="2" charset="2"/>
              <a:buChar char="v"/>
              <a:defRPr/>
            </a:pPr>
            <a:r>
              <a:rPr lang="en-US" dirty="0" smtClean="0">
                <a:ea typeface="+mn-ea"/>
              </a:rPr>
              <a:t>In addition it can be used to help finding and specifying (new) requirements</a:t>
            </a:r>
          </a:p>
          <a:p>
            <a:pPr marL="548640" lvl="1" indent="-274320" eaLnBrk="1" fontAlgn="auto" hangingPunct="1">
              <a:spcAft>
                <a:spcPts val="0"/>
              </a:spcAft>
              <a:buFont typeface="Wingdings" pitchFamily="2" charset="2"/>
              <a:buChar char="v"/>
              <a:defRPr/>
            </a:pPr>
            <a:endParaRPr lang="en-US" dirty="0" smtClean="0">
              <a:ea typeface="+mn-ea"/>
            </a:endParaRPr>
          </a:p>
          <a:p>
            <a:pPr marL="548640" lvl="1" indent="-274320" eaLnBrk="1" fontAlgn="auto" hangingPunct="1">
              <a:spcAft>
                <a:spcPts val="0"/>
              </a:spcAft>
              <a:buFont typeface="Wingdings" pitchFamily="2" charset="2"/>
              <a:buChar char="v"/>
              <a:defRPr/>
            </a:pPr>
            <a:r>
              <a:rPr lang="fi-FI" dirty="0" smtClean="0">
                <a:ea typeface="+mn-ea"/>
              </a:rPr>
              <a:t>STRENGTHS: </a:t>
            </a:r>
            <a:r>
              <a:rPr lang="en-US" sz="2400" dirty="0" smtClean="0">
                <a:ea typeface="+mn-ea"/>
              </a:rPr>
              <a:t>Easy to perform</a:t>
            </a:r>
            <a:endParaRPr lang="en-US" dirty="0" smtClean="0">
              <a:ea typeface="+mn-ea"/>
            </a:endParaRPr>
          </a:p>
          <a:p>
            <a:pPr marL="548640" lvl="1" indent="-274320" eaLnBrk="1" fontAlgn="auto" hangingPunct="1">
              <a:spcAft>
                <a:spcPts val="0"/>
              </a:spcAft>
              <a:buFont typeface="Wingdings" pitchFamily="2" charset="2"/>
              <a:buChar char="v"/>
              <a:defRPr/>
            </a:pPr>
            <a:endParaRPr lang="fi-FI" dirty="0" smtClean="0">
              <a:ea typeface="+mn-ea"/>
            </a:endParaRPr>
          </a:p>
          <a:p>
            <a:pPr marL="548640" lvl="1" indent="-274320" eaLnBrk="1" fontAlgn="auto" hangingPunct="1">
              <a:spcAft>
                <a:spcPts val="0"/>
              </a:spcAft>
              <a:buFont typeface="Wingdings" pitchFamily="2" charset="2"/>
              <a:buChar char="v"/>
              <a:defRPr/>
            </a:pPr>
            <a:r>
              <a:rPr lang="en-US" dirty="0" smtClean="0">
                <a:ea typeface="+mn-ea"/>
              </a:rPr>
              <a:t>WEAKNESS: </a:t>
            </a:r>
            <a:r>
              <a:rPr lang="en-US" sz="2400" dirty="0" smtClean="0">
                <a:ea typeface="+mn-ea"/>
              </a:rPr>
              <a:t>Requires additional work</a:t>
            </a:r>
          </a:p>
          <a:p>
            <a:pPr marL="548640" lvl="1" indent="-274320" eaLnBrk="1" fontAlgn="auto" hangingPunct="1">
              <a:spcAft>
                <a:spcPts val="0"/>
              </a:spcAft>
              <a:buFont typeface="Wingdings" pitchFamily="2" charset="2"/>
              <a:buChar char="v"/>
              <a:defRPr/>
            </a:pPr>
            <a:endParaRPr lang="en-US" dirty="0" smtClean="0">
              <a:ea typeface="+mn-ea"/>
            </a:endParaRPr>
          </a:p>
        </p:txBody>
      </p:sp>
    </p:spTree>
    <p:extLst>
      <p:ext uri="{BB962C8B-B14F-4D97-AF65-F5344CB8AC3E}">
        <p14:creationId xmlns:p14="http://schemas.microsoft.com/office/powerpoint/2010/main" val="34358498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85750" y="241300"/>
            <a:ext cx="8534400" cy="758825"/>
          </a:xfrm>
        </p:spPr>
        <p:txBody>
          <a:bodyPr>
            <a:normAutofit fontScale="90000"/>
          </a:bodyPr>
          <a:lstStyle/>
          <a:p>
            <a:pPr eaLnBrk="1" hangingPunct="1">
              <a:defRPr/>
            </a:pP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Validation techniques</a:t>
            </a:r>
            <a:endParaRPr lang="en-US" sz="3000">
              <a:solidFill>
                <a:srgbClr val="7B9899"/>
              </a:solidFill>
              <a:latin typeface="Georgia" charset="0"/>
              <a:cs typeface="+mj-cs"/>
            </a:endParaRPr>
          </a:p>
        </p:txBody>
      </p:sp>
      <p:sp>
        <p:nvSpPr>
          <p:cNvPr id="25602" name="Content Placeholder 2"/>
          <p:cNvSpPr>
            <a:spLocks noGrp="1"/>
          </p:cNvSpPr>
          <p:nvPr>
            <p:ph sz="quarter" idx="1"/>
          </p:nvPr>
        </p:nvSpPr>
        <p:spPr>
          <a:xfrm>
            <a:off x="301625" y="1527175"/>
            <a:ext cx="8504238" cy="4572000"/>
          </a:xfrm>
        </p:spPr>
        <p:txBody>
          <a:bodyPr/>
          <a:lstStyle/>
          <a:p>
            <a:pPr eaLnBrk="1" hangingPunct="1">
              <a:lnSpc>
                <a:spcPct val="80000"/>
              </a:lnSpc>
            </a:pPr>
            <a:r>
              <a:rPr lang="fi-FI" sz="2100">
                <a:latin typeface="Georgia" charset="0"/>
              </a:rPr>
              <a:t>QFD (</a:t>
            </a:r>
            <a:r>
              <a:rPr lang="en-US" sz="2100">
                <a:latin typeface="Georgia" charset="0"/>
              </a:rPr>
              <a:t>Quality Function Deployment</a:t>
            </a:r>
            <a:r>
              <a:rPr lang="fi-FI" sz="2100">
                <a:latin typeface="Georgia" charset="0"/>
              </a:rPr>
              <a:t>) technique</a:t>
            </a:r>
          </a:p>
          <a:p>
            <a:pPr lvl="1" eaLnBrk="1" hangingPunct="1">
              <a:lnSpc>
                <a:spcPct val="80000"/>
              </a:lnSpc>
              <a:buFont typeface="Wingdings" charset="0"/>
              <a:buChar char="v"/>
            </a:pPr>
            <a:r>
              <a:rPr lang="en-US" sz="1900">
                <a:latin typeface="Georgia" charset="0"/>
              </a:rPr>
              <a:t>Provides a method for translating customer</a:t>
            </a:r>
            <a:r>
              <a:rPr lang="ja-JP" altLang="en-US" sz="1900">
                <a:latin typeface="Georgia" charset="0"/>
              </a:rPr>
              <a:t>’</a:t>
            </a:r>
            <a:r>
              <a:rPr lang="en-US" altLang="ja-JP" sz="1900">
                <a:latin typeface="Georgia" charset="0"/>
              </a:rPr>
              <a:t>s requirements into technical requirements in each stage of product development.</a:t>
            </a:r>
          </a:p>
          <a:p>
            <a:pPr lvl="1" eaLnBrk="1" hangingPunct="1">
              <a:lnSpc>
                <a:spcPct val="80000"/>
              </a:lnSpc>
              <a:buFont typeface="Wingdings" charset="0"/>
              <a:buChar char="v"/>
            </a:pPr>
            <a:r>
              <a:rPr lang="en-US" sz="1900">
                <a:latin typeface="Georgia" charset="0"/>
              </a:rPr>
              <a:t>Helps developers to find and define requirements which customers have not yet addressed.</a:t>
            </a:r>
          </a:p>
          <a:p>
            <a:pPr lvl="1" eaLnBrk="1" hangingPunct="1">
              <a:lnSpc>
                <a:spcPct val="80000"/>
              </a:lnSpc>
              <a:buFont typeface="Wingdings" charset="0"/>
              <a:buChar char="v"/>
            </a:pPr>
            <a:r>
              <a:rPr lang="en-US" sz="1900">
                <a:latin typeface="Georgia" charset="0"/>
              </a:rPr>
              <a:t>Involves several procedures:</a:t>
            </a:r>
          </a:p>
          <a:p>
            <a:pPr lvl="2" indent="-273050" eaLnBrk="1" hangingPunct="1">
              <a:lnSpc>
                <a:spcPct val="80000"/>
              </a:lnSpc>
              <a:buFont typeface="Wingdings" charset="0"/>
              <a:buChar char="§"/>
            </a:pPr>
            <a:r>
              <a:rPr lang="en-US" sz="1600">
                <a:solidFill>
                  <a:srgbClr val="7F7F7F"/>
                </a:solidFill>
                <a:latin typeface="Georgia" charset="0"/>
              </a:rPr>
              <a:t>Identification of facts involving customer and their high-level needs.</a:t>
            </a:r>
          </a:p>
          <a:p>
            <a:pPr lvl="2" indent="-273050" eaLnBrk="1" hangingPunct="1">
              <a:lnSpc>
                <a:spcPct val="80000"/>
              </a:lnSpc>
              <a:buFont typeface="Wingdings" charset="0"/>
              <a:buChar char="§"/>
            </a:pPr>
            <a:r>
              <a:rPr lang="en-US" sz="1600">
                <a:solidFill>
                  <a:srgbClr val="7F7F7F"/>
                </a:solidFill>
                <a:latin typeface="Georgia" charset="0"/>
              </a:rPr>
              <a:t>Building relationships between identified entities and product control characteristics</a:t>
            </a:r>
          </a:p>
          <a:p>
            <a:pPr lvl="2" indent="-273050" eaLnBrk="1" hangingPunct="1">
              <a:lnSpc>
                <a:spcPct val="80000"/>
              </a:lnSpc>
              <a:buFont typeface="Wingdings" charset="0"/>
              <a:buChar char="§"/>
            </a:pPr>
            <a:r>
              <a:rPr lang="en-US" sz="1600">
                <a:solidFill>
                  <a:srgbClr val="7F7F7F"/>
                </a:solidFill>
                <a:latin typeface="Georgia" charset="0"/>
              </a:rPr>
              <a:t>Doing the market competetive evaluation of the product and list key selling points</a:t>
            </a:r>
          </a:p>
          <a:p>
            <a:pPr lvl="2" indent="-273050" eaLnBrk="1" hangingPunct="1">
              <a:lnSpc>
                <a:spcPct val="80000"/>
              </a:lnSpc>
              <a:buFont typeface="Wingdings" charset="0"/>
              <a:buChar char="§"/>
            </a:pPr>
            <a:r>
              <a:rPr lang="en-US" sz="1600">
                <a:solidFill>
                  <a:srgbClr val="7F7F7F"/>
                </a:solidFill>
                <a:latin typeface="Georgia" charset="0"/>
              </a:rPr>
              <a:t>Developing target values for each final product control characteristics</a:t>
            </a:r>
          </a:p>
          <a:p>
            <a:pPr lvl="1" eaLnBrk="1" hangingPunct="1">
              <a:lnSpc>
                <a:spcPct val="80000"/>
              </a:lnSpc>
              <a:buFont typeface="Wingdings" charset="0"/>
              <a:buNone/>
            </a:pPr>
            <a:endParaRPr lang="en-US" sz="1700">
              <a:latin typeface="Georgia" charset="0"/>
            </a:endParaRPr>
          </a:p>
          <a:p>
            <a:pPr lvl="1" eaLnBrk="1" hangingPunct="1">
              <a:lnSpc>
                <a:spcPct val="80000"/>
              </a:lnSpc>
              <a:buFont typeface="Wingdings" charset="0"/>
              <a:buChar char="v"/>
            </a:pPr>
            <a:r>
              <a:rPr lang="fi-FI" sz="1700">
                <a:latin typeface="Georgia" charset="0"/>
              </a:rPr>
              <a:t>STRENGTHS: </a:t>
            </a:r>
            <a:r>
              <a:rPr lang="en-US" sz="1600">
                <a:latin typeface="Georgia" charset="0"/>
              </a:rPr>
              <a:t>Emphasis on designing client satisfying, reliable quality products.</a:t>
            </a:r>
            <a:endParaRPr lang="en-US" sz="1700">
              <a:latin typeface="Georgia" charset="0"/>
            </a:endParaRPr>
          </a:p>
          <a:p>
            <a:pPr lvl="1" eaLnBrk="1" hangingPunct="1">
              <a:lnSpc>
                <a:spcPct val="80000"/>
              </a:lnSpc>
              <a:buFont typeface="Wingdings" charset="0"/>
              <a:buChar char="v"/>
            </a:pPr>
            <a:endParaRPr lang="fi-FI" sz="1700">
              <a:latin typeface="Georgia" charset="0"/>
            </a:endParaRPr>
          </a:p>
          <a:p>
            <a:pPr lvl="1" eaLnBrk="1" hangingPunct="1">
              <a:lnSpc>
                <a:spcPct val="80000"/>
              </a:lnSpc>
              <a:buFont typeface="Wingdings" charset="0"/>
              <a:buChar char="v"/>
            </a:pPr>
            <a:r>
              <a:rPr lang="en-US" sz="1700">
                <a:latin typeface="Georgia" charset="0"/>
              </a:rPr>
              <a:t>WEAKNESS: </a:t>
            </a:r>
            <a:r>
              <a:rPr lang="en-US" sz="1600">
                <a:latin typeface="Georgia" charset="0"/>
              </a:rPr>
              <a:t>Requires lots of initial work in planning stage and it</a:t>
            </a:r>
            <a:r>
              <a:rPr lang="ja-JP" altLang="en-US" sz="1600">
                <a:latin typeface="Georgia" charset="0"/>
              </a:rPr>
              <a:t>’</a:t>
            </a:r>
            <a:r>
              <a:rPr lang="en-US" altLang="ja-JP" sz="1600">
                <a:latin typeface="Georgia" charset="0"/>
              </a:rPr>
              <a:t>s difficult and resources consuming to change the development direction once it has started because all the interrelationships would have to be revisited and revised upon a change in direction.</a:t>
            </a:r>
          </a:p>
          <a:p>
            <a:pPr lvl="1" eaLnBrk="1" hangingPunct="1">
              <a:lnSpc>
                <a:spcPct val="80000"/>
              </a:lnSpc>
              <a:buFont typeface="Wingdings" charset="0"/>
              <a:buChar char="v"/>
            </a:pPr>
            <a:endParaRPr lang="en-US" sz="1700">
              <a:latin typeface="Georgia" charset="0"/>
            </a:endParaRPr>
          </a:p>
        </p:txBody>
      </p:sp>
    </p:spTree>
    <p:extLst>
      <p:ext uri="{BB962C8B-B14F-4D97-AF65-F5344CB8AC3E}">
        <p14:creationId xmlns:p14="http://schemas.microsoft.com/office/powerpoint/2010/main" val="5787143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85750" y="241300"/>
            <a:ext cx="8534400" cy="758825"/>
          </a:xfrm>
        </p:spPr>
        <p:txBody>
          <a:bodyPr>
            <a:normAutofit fontScale="90000"/>
          </a:bodyPr>
          <a:lstStyle/>
          <a:p>
            <a:pPr eaLnBrk="1" hangingPunct="1">
              <a:defRPr/>
            </a:pP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Elicitation methodologies</a:t>
            </a:r>
            <a:endParaRPr lang="en-US" sz="3000">
              <a:solidFill>
                <a:srgbClr val="7B9899"/>
              </a:solidFill>
              <a:latin typeface="Georgia" charset="0"/>
              <a:cs typeface="+mj-cs"/>
            </a:endParaRPr>
          </a:p>
        </p:txBody>
      </p:sp>
      <p:sp>
        <p:nvSpPr>
          <p:cNvPr id="26626" name="Content Placeholder 2"/>
          <p:cNvSpPr>
            <a:spLocks noGrp="1"/>
          </p:cNvSpPr>
          <p:nvPr>
            <p:ph sz="quarter" idx="1"/>
          </p:nvPr>
        </p:nvSpPr>
        <p:spPr>
          <a:xfrm>
            <a:off x="301625" y="1527175"/>
            <a:ext cx="8504238" cy="4572000"/>
          </a:xfrm>
        </p:spPr>
        <p:txBody>
          <a:bodyPr/>
          <a:lstStyle/>
          <a:p>
            <a:pPr eaLnBrk="1" hangingPunct="1"/>
            <a:r>
              <a:rPr lang="fi-FI">
                <a:latin typeface="Georgia" charset="0"/>
              </a:rPr>
              <a:t>Because one elicitation technique can only be used to address one area of issue in the elicitation process, no elicitation technique is comprehensive alone.</a:t>
            </a:r>
          </a:p>
          <a:p>
            <a:pPr eaLnBrk="1" hangingPunct="1"/>
            <a:r>
              <a:rPr lang="fi-FI">
                <a:latin typeface="Georgia" charset="0"/>
              </a:rPr>
              <a:t>Methodologies are collection of synthesized techniques, documentations and support tools.</a:t>
            </a:r>
          </a:p>
          <a:p>
            <a:pPr eaLnBrk="1" hangingPunct="1"/>
            <a:r>
              <a:rPr lang="fi-FI">
                <a:latin typeface="Georgia" charset="0"/>
              </a:rPr>
              <a:t>The more problem area methodology addresses the more mature it is.</a:t>
            </a:r>
          </a:p>
          <a:p>
            <a:pPr eaLnBrk="1" hangingPunct="1"/>
            <a:r>
              <a:rPr lang="fi-FI">
                <a:latin typeface="Georgia" charset="0"/>
              </a:rPr>
              <a:t>Created methodologies offer guidelines, principles and they can be tailored to fit for (almost) any target system’s attributes.</a:t>
            </a:r>
          </a:p>
          <a:p>
            <a:pPr eaLnBrk="1" hangingPunct="1"/>
            <a:endParaRPr lang="fi-FI">
              <a:latin typeface="Georgia" charset="0"/>
            </a:endParaRPr>
          </a:p>
        </p:txBody>
      </p:sp>
    </p:spTree>
    <p:extLst>
      <p:ext uri="{BB962C8B-B14F-4D97-AF65-F5344CB8AC3E}">
        <p14:creationId xmlns:p14="http://schemas.microsoft.com/office/powerpoint/2010/main" val="11278795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85750" y="241300"/>
            <a:ext cx="8534400" cy="758825"/>
          </a:xfrm>
        </p:spPr>
        <p:txBody>
          <a:bodyPr>
            <a:normAutofit fontScale="90000"/>
          </a:bodyPr>
          <a:lstStyle/>
          <a:p>
            <a:pPr eaLnBrk="1" hangingPunct="1">
              <a:defRPr/>
            </a:pP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
            </a:r>
            <a:br>
              <a:rPr lang="fi-FI" sz="3000">
                <a:solidFill>
                  <a:srgbClr val="7B9899"/>
                </a:solidFill>
                <a:latin typeface="Georgia" charset="0"/>
                <a:cs typeface="+mj-cs"/>
              </a:rPr>
            </a:br>
            <a:r>
              <a:rPr lang="fi-FI" sz="3000">
                <a:solidFill>
                  <a:srgbClr val="7B9899"/>
                </a:solidFill>
                <a:latin typeface="Georgia" charset="0"/>
                <a:cs typeface="+mj-cs"/>
              </a:rPr>
              <a:t>Questions</a:t>
            </a:r>
            <a:endParaRPr lang="en-US" sz="3000">
              <a:solidFill>
                <a:srgbClr val="7B9899"/>
              </a:solidFill>
              <a:latin typeface="Georgia" charset="0"/>
              <a:cs typeface="+mj-cs"/>
            </a:endParaRPr>
          </a:p>
        </p:txBody>
      </p:sp>
      <p:sp>
        <p:nvSpPr>
          <p:cNvPr id="27650" name="Content Placeholder 2"/>
          <p:cNvSpPr>
            <a:spLocks noGrp="1"/>
          </p:cNvSpPr>
          <p:nvPr>
            <p:ph sz="quarter" idx="1"/>
          </p:nvPr>
        </p:nvSpPr>
        <p:spPr>
          <a:xfrm>
            <a:off x="301625" y="1527175"/>
            <a:ext cx="8504238" cy="4572000"/>
          </a:xfrm>
        </p:spPr>
        <p:txBody>
          <a:bodyPr/>
          <a:lstStyle/>
          <a:p>
            <a:pPr eaLnBrk="1" hangingPunct="1"/>
            <a:r>
              <a:rPr lang="fi-FI" sz="2400">
                <a:latin typeface="Georgia" charset="0"/>
              </a:rPr>
              <a:t>Have you done requirements elicitation and if you have what kind of problems have you faced?</a:t>
            </a:r>
          </a:p>
          <a:p>
            <a:pPr eaLnBrk="1" hangingPunct="1"/>
            <a:r>
              <a:rPr lang="fi-FI" sz="2400">
                <a:latin typeface="Georgia" charset="0"/>
              </a:rPr>
              <a:t>What do you think are the biggest elicitation issues in projects that aim to develop small/medium/large system for small/medium/large organization customer?</a:t>
            </a:r>
          </a:p>
          <a:p>
            <a:pPr eaLnBrk="1" hangingPunct="1"/>
            <a:r>
              <a:rPr lang="fi-FI" sz="2400">
                <a:latin typeface="Georgia" charset="0"/>
              </a:rPr>
              <a:t>Interviewing is studied to be one of the most efficient way to gather information, but why do we have different techniques created for elicitation?</a:t>
            </a:r>
          </a:p>
          <a:p>
            <a:pPr eaLnBrk="1" hangingPunct="1"/>
            <a:r>
              <a:rPr lang="fi-FI" sz="2400">
                <a:latin typeface="Georgia" charset="0"/>
              </a:rPr>
              <a:t>Creating methodologies is hard and time consuming. At what point of advancement software companies should start creating their methodologies, if at all?</a:t>
            </a:r>
          </a:p>
          <a:p>
            <a:pPr eaLnBrk="1" hangingPunct="1"/>
            <a:endParaRPr lang="fi-FI">
              <a:latin typeface="Georgia" charset="0"/>
            </a:endParaRPr>
          </a:p>
          <a:p>
            <a:pPr eaLnBrk="1" hangingPunct="1"/>
            <a:endParaRPr lang="fi-FI">
              <a:latin typeface="Georgia" charset="0"/>
            </a:endParaRPr>
          </a:p>
        </p:txBody>
      </p:sp>
    </p:spTree>
    <p:extLst>
      <p:ext uri="{BB962C8B-B14F-4D97-AF65-F5344CB8AC3E}">
        <p14:creationId xmlns:p14="http://schemas.microsoft.com/office/powerpoint/2010/main" val="38016596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eaLnBrk="1" hangingPunct="1"/>
            <a:r>
              <a:rPr lang="fi-FI">
                <a:solidFill>
                  <a:srgbClr val="7B9899"/>
                </a:solidFill>
                <a:latin typeface="Georgia" charset="0"/>
              </a:rPr>
              <a:t>Content</a:t>
            </a:r>
            <a:endParaRPr lang="en-US">
              <a:solidFill>
                <a:srgbClr val="7B9899"/>
              </a:solidFill>
              <a:latin typeface="Georgia" charset="0"/>
            </a:endParaRPr>
          </a:p>
        </p:txBody>
      </p:sp>
      <p:sp>
        <p:nvSpPr>
          <p:cNvPr id="14338" name="Rectangle 4"/>
          <p:cNvSpPr>
            <a:spLocks noGrp="1" noChangeArrowheads="1"/>
          </p:cNvSpPr>
          <p:nvPr>
            <p:ph sz="quarter" idx="1"/>
          </p:nvPr>
        </p:nvSpPr>
        <p:spPr>
          <a:xfrm>
            <a:off x="301625" y="1527175"/>
            <a:ext cx="8504238" cy="4572000"/>
          </a:xfrm>
        </p:spPr>
        <p:txBody>
          <a:bodyPr/>
          <a:lstStyle/>
          <a:p>
            <a:pPr eaLnBrk="1" hangingPunct="1">
              <a:lnSpc>
                <a:spcPct val="90000"/>
              </a:lnSpc>
            </a:pPr>
            <a:r>
              <a:rPr lang="en-US" sz="2800">
                <a:latin typeface="Georgia" charset="0"/>
              </a:rPr>
              <a:t>What</a:t>
            </a:r>
            <a:r>
              <a:rPr lang="ja-JP" altLang="en-US" sz="2800">
                <a:latin typeface="Georgia" charset="0"/>
              </a:rPr>
              <a:t>’</a:t>
            </a:r>
            <a:r>
              <a:rPr lang="en-US" altLang="ja-JP" sz="2800">
                <a:latin typeface="Georgia" charset="0"/>
              </a:rPr>
              <a:t>s requirements elicitation</a:t>
            </a:r>
          </a:p>
          <a:p>
            <a:pPr eaLnBrk="1" hangingPunct="1">
              <a:lnSpc>
                <a:spcPct val="90000"/>
              </a:lnSpc>
            </a:pPr>
            <a:r>
              <a:rPr lang="en-US" sz="2800">
                <a:latin typeface="Georgia" charset="0"/>
              </a:rPr>
              <a:t>Elicitation process</a:t>
            </a:r>
          </a:p>
          <a:p>
            <a:pPr eaLnBrk="1" hangingPunct="1">
              <a:lnSpc>
                <a:spcPct val="90000"/>
              </a:lnSpc>
            </a:pPr>
            <a:r>
              <a:rPr lang="en-US" sz="2800">
                <a:latin typeface="Georgia" charset="0"/>
              </a:rPr>
              <a:t>Problems in elicitation process</a:t>
            </a:r>
          </a:p>
          <a:p>
            <a:pPr eaLnBrk="1" hangingPunct="1">
              <a:lnSpc>
                <a:spcPct val="90000"/>
              </a:lnSpc>
            </a:pPr>
            <a:r>
              <a:rPr lang="en-US" sz="2800">
                <a:latin typeface="Georgia" charset="0"/>
              </a:rPr>
              <a:t>Elicitation techniques</a:t>
            </a:r>
          </a:p>
          <a:p>
            <a:pPr eaLnBrk="1" hangingPunct="1">
              <a:lnSpc>
                <a:spcPct val="90000"/>
              </a:lnSpc>
            </a:pPr>
            <a:r>
              <a:rPr lang="en-US" sz="2800">
                <a:latin typeface="Georgia" charset="0"/>
              </a:rPr>
              <a:t>Elicitation methodologies</a:t>
            </a:r>
          </a:p>
          <a:p>
            <a:pPr eaLnBrk="1" hangingPunct="1">
              <a:lnSpc>
                <a:spcPct val="90000"/>
              </a:lnSpc>
            </a:pPr>
            <a:endParaRPr lang="en-US" sz="2800">
              <a:latin typeface="Georgia" charset="0"/>
            </a:endParaRPr>
          </a:p>
          <a:p>
            <a:pPr eaLnBrk="1" hangingPunct="1">
              <a:lnSpc>
                <a:spcPct val="90000"/>
              </a:lnSpc>
            </a:pPr>
            <a:endParaRPr lang="en-US" sz="2800">
              <a:latin typeface="Georgia" charset="0"/>
            </a:endParaRPr>
          </a:p>
          <a:p>
            <a:pPr eaLnBrk="1" hangingPunct="1">
              <a:lnSpc>
                <a:spcPct val="90000"/>
              </a:lnSpc>
            </a:pPr>
            <a:endParaRPr lang="en-US" sz="2800">
              <a:latin typeface="Georgia" charset="0"/>
            </a:endParaRPr>
          </a:p>
        </p:txBody>
      </p:sp>
    </p:spTree>
    <p:extLst>
      <p:ext uri="{BB962C8B-B14F-4D97-AF65-F5344CB8AC3E}">
        <p14:creationId xmlns:p14="http://schemas.microsoft.com/office/powerpoint/2010/main" val="28687241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fi-FI">
                <a:solidFill>
                  <a:srgbClr val="7B9899"/>
                </a:solidFill>
                <a:latin typeface="Georgia" charset="0"/>
              </a:rPr>
              <a:t>Introduction</a:t>
            </a:r>
            <a:endParaRPr lang="en-US">
              <a:solidFill>
                <a:srgbClr val="7B9899"/>
              </a:solidFill>
              <a:latin typeface="Georgia" charset="0"/>
            </a:endParaRPr>
          </a:p>
        </p:txBody>
      </p:sp>
      <p:sp>
        <p:nvSpPr>
          <p:cNvPr id="15362" name="Rectangle 4"/>
          <p:cNvSpPr>
            <a:spLocks noGrp="1" noChangeArrowheads="1"/>
          </p:cNvSpPr>
          <p:nvPr>
            <p:ph sz="quarter" idx="1"/>
          </p:nvPr>
        </p:nvSpPr>
        <p:spPr>
          <a:xfrm>
            <a:off x="301625" y="1527175"/>
            <a:ext cx="8504238" cy="4572000"/>
          </a:xfrm>
        </p:spPr>
        <p:txBody>
          <a:bodyPr/>
          <a:lstStyle/>
          <a:p>
            <a:pPr eaLnBrk="1" hangingPunct="1">
              <a:lnSpc>
                <a:spcPct val="90000"/>
              </a:lnSpc>
            </a:pPr>
            <a:r>
              <a:rPr lang="en-US" sz="2800">
                <a:latin typeface="Georgia" charset="0"/>
              </a:rPr>
              <a:t>Requirement elicitation is just the process of extracting the information from users, customers, and group of people. </a:t>
            </a:r>
          </a:p>
          <a:p>
            <a:pPr eaLnBrk="1" hangingPunct="1">
              <a:lnSpc>
                <a:spcPct val="90000"/>
              </a:lnSpc>
            </a:pPr>
            <a:r>
              <a:rPr lang="en-US" sz="2800">
                <a:latin typeface="Georgia" charset="0"/>
              </a:rPr>
              <a:t>It is non-trivial as we can never find the requirement of the system from the user and customer by just asking them what the system actually needs </a:t>
            </a:r>
            <a:r>
              <a:rPr lang="en-US" sz="2400">
                <a:latin typeface="Georgia" charset="0"/>
              </a:rPr>
              <a:t>(because customers doesn</a:t>
            </a:r>
            <a:r>
              <a:rPr lang="ja-JP" altLang="en-US" sz="2400">
                <a:latin typeface="Georgia" charset="0"/>
              </a:rPr>
              <a:t>’</a:t>
            </a:r>
            <a:r>
              <a:rPr lang="en-US" altLang="ja-JP" sz="2400">
                <a:latin typeface="Georgia" charset="0"/>
              </a:rPr>
              <a:t>t know what they really need)</a:t>
            </a:r>
            <a:r>
              <a:rPr lang="en-US" altLang="ja-JP" sz="2800">
                <a:latin typeface="Georgia" charset="0"/>
              </a:rPr>
              <a:t>. </a:t>
            </a:r>
          </a:p>
          <a:p>
            <a:pPr eaLnBrk="1" hangingPunct="1">
              <a:lnSpc>
                <a:spcPct val="90000"/>
              </a:lnSpc>
            </a:pPr>
            <a:r>
              <a:rPr lang="en-US" sz="2800">
                <a:latin typeface="Georgia" charset="0"/>
              </a:rPr>
              <a:t>Possible way to get the requirements are making questionnaires, brain storming, work-shopping and interviewing </a:t>
            </a:r>
          </a:p>
        </p:txBody>
      </p:sp>
    </p:spTree>
    <p:extLst>
      <p:ext uri="{BB962C8B-B14F-4D97-AF65-F5344CB8AC3E}">
        <p14:creationId xmlns:p14="http://schemas.microsoft.com/office/powerpoint/2010/main" val="38282597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fi-FI">
                <a:solidFill>
                  <a:srgbClr val="7B9899"/>
                </a:solidFill>
                <a:latin typeface="Georgia" charset="0"/>
              </a:rPr>
              <a:t>Requirements Elicitation</a:t>
            </a:r>
            <a:endParaRPr lang="en-US">
              <a:solidFill>
                <a:srgbClr val="7B9899"/>
              </a:solidFill>
              <a:latin typeface="Georgia" charset="0"/>
            </a:endParaRPr>
          </a:p>
        </p:txBody>
      </p:sp>
      <p:sp>
        <p:nvSpPr>
          <p:cNvPr id="16386" name="Rectangle 3"/>
          <p:cNvSpPr>
            <a:spLocks noGrp="1" noChangeArrowheads="1"/>
          </p:cNvSpPr>
          <p:nvPr>
            <p:ph sz="quarter" idx="1"/>
          </p:nvPr>
        </p:nvSpPr>
        <p:spPr>
          <a:xfrm>
            <a:off x="301625" y="1527175"/>
            <a:ext cx="8504238" cy="4572000"/>
          </a:xfrm>
        </p:spPr>
        <p:txBody>
          <a:bodyPr/>
          <a:lstStyle/>
          <a:p>
            <a:pPr eaLnBrk="1" hangingPunct="1"/>
            <a:r>
              <a:rPr lang="fi-FI">
                <a:latin typeface="Georgia" charset="0"/>
              </a:rPr>
              <a:t>Involving </a:t>
            </a:r>
            <a:r>
              <a:rPr lang="en-US">
                <a:latin typeface="Georgia" charset="0"/>
              </a:rPr>
              <a:t>elicitation process and the different elicitation techniques. </a:t>
            </a:r>
          </a:p>
          <a:p>
            <a:pPr eaLnBrk="1" hangingPunct="1"/>
            <a:r>
              <a:rPr lang="fi-FI">
                <a:latin typeface="Georgia" charset="0"/>
              </a:rPr>
              <a:t>Fulfilling the requirements and constraints of the system.</a:t>
            </a:r>
          </a:p>
          <a:p>
            <a:pPr eaLnBrk="1" hangingPunct="1"/>
            <a:r>
              <a:rPr lang="en-US">
                <a:latin typeface="Georgia" charset="0"/>
              </a:rPr>
              <a:t>Requirements elicitation can be broken down into the activities of fact-finding, information gathering, and integration. </a:t>
            </a:r>
          </a:p>
        </p:txBody>
      </p:sp>
    </p:spTree>
    <p:extLst>
      <p:ext uri="{BB962C8B-B14F-4D97-AF65-F5344CB8AC3E}">
        <p14:creationId xmlns:p14="http://schemas.microsoft.com/office/powerpoint/2010/main" val="21587041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fi-FI">
                <a:solidFill>
                  <a:srgbClr val="7B9899"/>
                </a:solidFill>
                <a:latin typeface="Georgia" charset="0"/>
              </a:rPr>
              <a:t>Elicitation process</a:t>
            </a:r>
            <a:endParaRPr lang="en-US">
              <a:solidFill>
                <a:srgbClr val="7B9899"/>
              </a:solidFill>
              <a:latin typeface="Georgia" charset="0"/>
            </a:endParaRPr>
          </a:p>
        </p:txBody>
      </p:sp>
      <p:sp>
        <p:nvSpPr>
          <p:cNvPr id="17410" name="Rectangle 3"/>
          <p:cNvSpPr>
            <a:spLocks noGrp="1" noChangeArrowheads="1"/>
          </p:cNvSpPr>
          <p:nvPr>
            <p:ph sz="quarter" idx="1"/>
          </p:nvPr>
        </p:nvSpPr>
        <p:spPr>
          <a:xfrm>
            <a:off x="301625" y="1527175"/>
            <a:ext cx="8504238" cy="4572000"/>
          </a:xfrm>
        </p:spPr>
        <p:txBody>
          <a:bodyPr/>
          <a:lstStyle/>
          <a:p>
            <a:pPr marL="609600" indent="-609600" eaLnBrk="1" hangingPunct="1">
              <a:lnSpc>
                <a:spcPct val="90000"/>
              </a:lnSpc>
              <a:buFontTx/>
              <a:buAutoNum type="arabicPeriod"/>
            </a:pPr>
            <a:r>
              <a:rPr lang="en-US">
                <a:latin typeface="Georgia" charset="0"/>
              </a:rPr>
              <a:t>The actual requirements which are gathered from different sources.</a:t>
            </a:r>
          </a:p>
          <a:p>
            <a:pPr marL="609600" indent="-609600" eaLnBrk="1" hangingPunct="1">
              <a:lnSpc>
                <a:spcPct val="90000"/>
              </a:lnSpc>
              <a:buFontTx/>
              <a:buAutoNum type="arabicPeriod"/>
            </a:pPr>
            <a:r>
              <a:rPr lang="en-US">
                <a:latin typeface="Georgia" charset="0"/>
              </a:rPr>
              <a:t>List of  incomplete findings.</a:t>
            </a:r>
          </a:p>
          <a:p>
            <a:pPr marL="609600" indent="-609600" eaLnBrk="1" hangingPunct="1">
              <a:lnSpc>
                <a:spcPct val="90000"/>
              </a:lnSpc>
              <a:buFontTx/>
              <a:buAutoNum type="arabicPeriod"/>
            </a:pPr>
            <a:r>
              <a:rPr lang="en-US">
                <a:latin typeface="Georgia" charset="0"/>
              </a:rPr>
              <a:t>Wish list of well defined requirements. </a:t>
            </a:r>
          </a:p>
          <a:p>
            <a:pPr marL="609600" indent="-609600" eaLnBrk="1" hangingPunct="1">
              <a:lnSpc>
                <a:spcPct val="90000"/>
              </a:lnSpc>
              <a:buFontTx/>
              <a:buAutoNum type="arabicPeriod"/>
            </a:pPr>
            <a:r>
              <a:rPr lang="en-US">
                <a:latin typeface="Georgia" charset="0"/>
              </a:rPr>
              <a:t>Bring together the entire collected lists.</a:t>
            </a:r>
          </a:p>
          <a:p>
            <a:pPr marL="609600" indent="-609600" eaLnBrk="1" hangingPunct="1">
              <a:lnSpc>
                <a:spcPct val="90000"/>
              </a:lnSpc>
              <a:buFontTx/>
              <a:buAutoNum type="arabicPeriod"/>
            </a:pPr>
            <a:r>
              <a:rPr lang="en-US">
                <a:latin typeface="Georgia" charset="0"/>
              </a:rPr>
              <a:t>Maintaining the regular checking of the goal and wish list</a:t>
            </a:r>
          </a:p>
          <a:p>
            <a:pPr marL="609600" indent="-609600" eaLnBrk="1" hangingPunct="1">
              <a:lnSpc>
                <a:spcPct val="90000"/>
              </a:lnSpc>
              <a:buFontTx/>
              <a:buAutoNum type="arabicPeriod"/>
            </a:pPr>
            <a:r>
              <a:rPr lang="en-US">
                <a:latin typeface="Georgia" charset="0"/>
              </a:rPr>
              <a:t>Also check the nonfunctional requirement.</a:t>
            </a:r>
          </a:p>
        </p:txBody>
      </p:sp>
    </p:spTree>
    <p:extLst>
      <p:ext uri="{BB962C8B-B14F-4D97-AF65-F5344CB8AC3E}">
        <p14:creationId xmlns:p14="http://schemas.microsoft.com/office/powerpoint/2010/main" val="38256398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fi-FI">
                <a:solidFill>
                  <a:srgbClr val="7B9899"/>
                </a:solidFill>
                <a:latin typeface="Georgia" charset="0"/>
              </a:rPr>
              <a:t>Elicitation problems</a:t>
            </a:r>
            <a:endParaRPr lang="en-US">
              <a:solidFill>
                <a:srgbClr val="7B9899"/>
              </a:solidFill>
              <a:latin typeface="Georgia" charset="0"/>
            </a:endParaRPr>
          </a:p>
        </p:txBody>
      </p:sp>
      <p:sp>
        <p:nvSpPr>
          <p:cNvPr id="18434" name="Rectangle 3"/>
          <p:cNvSpPr>
            <a:spLocks noGrp="1" noChangeArrowheads="1"/>
          </p:cNvSpPr>
          <p:nvPr>
            <p:ph sz="quarter" idx="1"/>
          </p:nvPr>
        </p:nvSpPr>
        <p:spPr>
          <a:xfrm>
            <a:off x="301625" y="1527175"/>
            <a:ext cx="8504238" cy="4572000"/>
          </a:xfrm>
        </p:spPr>
        <p:txBody>
          <a:bodyPr/>
          <a:lstStyle/>
          <a:p>
            <a:pPr marL="609600" indent="-609600" eaLnBrk="1" hangingPunct="1">
              <a:lnSpc>
                <a:spcPct val="80000"/>
              </a:lnSpc>
            </a:pPr>
            <a:r>
              <a:rPr lang="en-US" sz="2200">
                <a:latin typeface="Georgia" charset="0"/>
              </a:rPr>
              <a:t>Not having good skills to collect information and cannot understand the group problem.      </a:t>
            </a:r>
          </a:p>
          <a:p>
            <a:pPr marL="609600" indent="-609600" eaLnBrk="1" hangingPunct="1">
              <a:lnSpc>
                <a:spcPct val="80000"/>
              </a:lnSpc>
            </a:pPr>
            <a:r>
              <a:rPr lang="en-US" sz="2200">
                <a:latin typeface="Georgia" charset="0"/>
              </a:rPr>
              <a:t>Not well defined the actual Problem.</a:t>
            </a:r>
          </a:p>
          <a:p>
            <a:pPr marL="609600" indent="-609600" eaLnBrk="1" hangingPunct="1">
              <a:lnSpc>
                <a:spcPct val="80000"/>
              </a:lnSpc>
            </a:pPr>
            <a:r>
              <a:rPr lang="en-US" sz="2200">
                <a:latin typeface="Georgia" charset="0"/>
              </a:rPr>
              <a:t>Not focus on the requirement of the system but more on the design which is useless on this stage.</a:t>
            </a:r>
          </a:p>
          <a:p>
            <a:pPr marL="609600" indent="-609600" eaLnBrk="1" hangingPunct="1">
              <a:lnSpc>
                <a:spcPct val="80000"/>
              </a:lnSpc>
            </a:pPr>
            <a:r>
              <a:rPr lang="en-US" sz="2200">
                <a:latin typeface="Georgia" charset="0"/>
              </a:rPr>
              <a:t>The requirement should be changeable according to time.</a:t>
            </a:r>
          </a:p>
          <a:p>
            <a:pPr marL="609600" indent="-609600" eaLnBrk="1" hangingPunct="1">
              <a:lnSpc>
                <a:spcPct val="80000"/>
              </a:lnSpc>
            </a:pPr>
            <a:r>
              <a:rPr lang="en-US" sz="2200">
                <a:latin typeface="Georgia" charset="0"/>
              </a:rPr>
              <a:t>Lack of analyst knowledge with the problem. </a:t>
            </a:r>
          </a:p>
          <a:p>
            <a:pPr marL="609600" indent="-609600" eaLnBrk="1" hangingPunct="1">
              <a:lnSpc>
                <a:spcPct val="80000"/>
              </a:lnSpc>
            </a:pPr>
            <a:r>
              <a:rPr lang="en-US" sz="2200">
                <a:latin typeface="Georgia" charset="0"/>
              </a:rPr>
              <a:t>Lack of user</a:t>
            </a:r>
            <a:r>
              <a:rPr lang="ja-JP" altLang="en-US" sz="2200">
                <a:latin typeface="Georgia" charset="0"/>
              </a:rPr>
              <a:t>’</a:t>
            </a:r>
            <a:r>
              <a:rPr lang="en-US" altLang="ja-JP" sz="2200">
                <a:latin typeface="Georgia" charset="0"/>
              </a:rPr>
              <a:t>s knowledge also creates                               problems for elicitation. </a:t>
            </a:r>
          </a:p>
          <a:p>
            <a:pPr marL="609600" indent="-609600" eaLnBrk="1" hangingPunct="1">
              <a:lnSpc>
                <a:spcPct val="80000"/>
              </a:lnSpc>
            </a:pPr>
            <a:r>
              <a:rPr lang="en-US" sz="2200">
                <a:latin typeface="Georgia" charset="0"/>
              </a:rPr>
              <a:t>Problem with understanding the                                            language between user and analyst.</a:t>
            </a:r>
          </a:p>
          <a:p>
            <a:pPr marL="609600" indent="-609600" eaLnBrk="1" hangingPunct="1">
              <a:lnSpc>
                <a:spcPct val="80000"/>
              </a:lnSpc>
            </a:pPr>
            <a:r>
              <a:rPr lang="en-US" sz="2200">
                <a:latin typeface="Georgia" charset="0"/>
              </a:rPr>
              <a:t>Ignoring or omitting the actual problem.</a:t>
            </a:r>
          </a:p>
          <a:p>
            <a:pPr marL="609600" indent="-609600" eaLnBrk="1" hangingPunct="1">
              <a:lnSpc>
                <a:spcPct val="80000"/>
              </a:lnSpc>
            </a:pPr>
            <a:r>
              <a:rPr lang="en-US" sz="2200">
                <a:latin typeface="Georgia" charset="0"/>
              </a:rPr>
              <a:t>The boundary of the problem should                                             be well defined </a:t>
            </a:r>
          </a:p>
        </p:txBody>
      </p:sp>
      <p:pic>
        <p:nvPicPr>
          <p:cNvPr id="18435" name="Picture 6" descr="C:\Users\Aki\Desktop\f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4000500"/>
            <a:ext cx="2936875"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5329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fi-FI">
                <a:solidFill>
                  <a:srgbClr val="7B9899"/>
                </a:solidFill>
                <a:latin typeface="Georgia" charset="0"/>
              </a:rPr>
              <a:t>Defining problem aspects</a:t>
            </a:r>
            <a:endParaRPr lang="en-US">
              <a:solidFill>
                <a:srgbClr val="7B9899"/>
              </a:solidFill>
              <a:latin typeface="Georgia" charset="0"/>
            </a:endParaRPr>
          </a:p>
        </p:txBody>
      </p:sp>
      <p:sp>
        <p:nvSpPr>
          <p:cNvPr id="19458" name="Rectangle 3"/>
          <p:cNvSpPr>
            <a:spLocks noGrp="1" noChangeArrowheads="1"/>
          </p:cNvSpPr>
          <p:nvPr>
            <p:ph sz="quarter" idx="1"/>
          </p:nvPr>
        </p:nvSpPr>
        <p:spPr>
          <a:xfrm>
            <a:off x="301625" y="1527175"/>
            <a:ext cx="8504238" cy="4572000"/>
          </a:xfrm>
        </p:spPr>
        <p:txBody>
          <a:bodyPr/>
          <a:lstStyle/>
          <a:p>
            <a:pPr eaLnBrk="1" hangingPunct="1"/>
            <a:r>
              <a:rPr lang="en-US">
                <a:latin typeface="Georgia" charset="0"/>
              </a:rPr>
              <a:t>Define boundary of the problem.</a:t>
            </a:r>
          </a:p>
          <a:p>
            <a:pPr eaLnBrk="1" hangingPunct="1"/>
            <a:r>
              <a:rPr lang="en-US">
                <a:latin typeface="Georgia" charset="0"/>
              </a:rPr>
              <a:t>Influence of environmental factors and constraints </a:t>
            </a:r>
          </a:p>
          <a:p>
            <a:pPr eaLnBrk="1" hangingPunct="1"/>
            <a:r>
              <a:rPr lang="en-US">
                <a:latin typeface="Georgia" charset="0"/>
              </a:rPr>
              <a:t>Problems of understanding </a:t>
            </a:r>
          </a:p>
          <a:p>
            <a:pPr eaLnBrk="1" hangingPunct="1"/>
            <a:r>
              <a:rPr lang="en-US">
                <a:latin typeface="Georgia" charset="0"/>
              </a:rPr>
              <a:t>Information should be collected from different level of abstraction</a:t>
            </a:r>
          </a:p>
          <a:p>
            <a:pPr eaLnBrk="1" hangingPunct="1"/>
            <a:r>
              <a:rPr lang="en-US">
                <a:latin typeface="Georgia" charset="0"/>
              </a:rPr>
              <a:t>Requirements will (eventually) change </a:t>
            </a:r>
          </a:p>
        </p:txBody>
      </p:sp>
    </p:spTree>
    <p:extLst>
      <p:ext uri="{BB962C8B-B14F-4D97-AF65-F5344CB8AC3E}">
        <p14:creationId xmlns:p14="http://schemas.microsoft.com/office/powerpoint/2010/main" val="41066474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fi-FI">
                <a:solidFill>
                  <a:srgbClr val="7B9899"/>
                </a:solidFill>
                <a:latin typeface="Georgia" charset="0"/>
              </a:rPr>
              <a:t>Elicitation techniques</a:t>
            </a:r>
            <a:endParaRPr lang="en-US">
              <a:solidFill>
                <a:srgbClr val="7B9899"/>
              </a:solidFill>
              <a:latin typeface="Georgia" charset="0"/>
            </a:endParaRPr>
          </a:p>
        </p:txBody>
      </p:sp>
      <p:sp>
        <p:nvSpPr>
          <p:cNvPr id="20482" name="Rectangle 3"/>
          <p:cNvSpPr>
            <a:spLocks noGrp="1" noChangeArrowheads="1"/>
          </p:cNvSpPr>
          <p:nvPr>
            <p:ph sz="quarter" idx="1"/>
          </p:nvPr>
        </p:nvSpPr>
        <p:spPr>
          <a:xfrm>
            <a:off x="301625" y="1527175"/>
            <a:ext cx="8504238" cy="4572000"/>
          </a:xfrm>
        </p:spPr>
        <p:txBody>
          <a:bodyPr/>
          <a:lstStyle/>
          <a:p>
            <a:pPr eaLnBrk="1" hangingPunct="1"/>
            <a:r>
              <a:rPr lang="en-US">
                <a:latin typeface="Georgia" charset="0"/>
              </a:rPr>
              <a:t>Elicitation techniques are invented to aid solving some problems in the elicitation process.</a:t>
            </a:r>
            <a:endParaRPr lang="en-US" b="1">
              <a:latin typeface="Georgia" charset="0"/>
            </a:endParaRPr>
          </a:p>
          <a:p>
            <a:pPr eaLnBrk="1" hangingPunct="1"/>
            <a:r>
              <a:rPr lang="en-US">
                <a:latin typeface="Georgia" charset="0"/>
              </a:rPr>
              <a:t>Each technique usually has solution only for one area of problem in requirements elicitation.</a:t>
            </a:r>
          </a:p>
          <a:p>
            <a:pPr eaLnBrk="1" hangingPunct="1"/>
            <a:r>
              <a:rPr lang="fi-FI">
                <a:latin typeface="Georgia" charset="0"/>
              </a:rPr>
              <a:t>Techniques can be divded to categories which prepresent the phases of elicitation process.</a:t>
            </a:r>
          </a:p>
          <a:p>
            <a:pPr eaLnBrk="1" hangingPunct="1">
              <a:buFont typeface="Wingdings 2" charset="0"/>
              <a:buNone/>
            </a:pPr>
            <a:endParaRPr lang="fi-FI">
              <a:latin typeface="Georgia" charset="0"/>
            </a:endParaRPr>
          </a:p>
          <a:p>
            <a:pPr eaLnBrk="1" hangingPunct="1">
              <a:buFont typeface="Wingdings 2" charset="0"/>
              <a:buNone/>
            </a:pPr>
            <a:endParaRPr lang="fi-FI" sz="1800">
              <a:latin typeface="Georgia" charset="0"/>
            </a:endParaRPr>
          </a:p>
          <a:p>
            <a:pPr eaLnBrk="1" hangingPunct="1">
              <a:buFont typeface="Wingdings 2" charset="0"/>
              <a:buNone/>
            </a:pPr>
            <a:endParaRPr lang="fi-FI" sz="1800">
              <a:latin typeface="Georgia" charset="0"/>
            </a:endParaRPr>
          </a:p>
          <a:p>
            <a:pPr eaLnBrk="1" hangingPunct="1">
              <a:buFont typeface="Wingdings 2" charset="0"/>
              <a:buNone/>
            </a:pPr>
            <a:endParaRPr lang="fi-FI" sz="1800">
              <a:latin typeface="Georgia" charset="0"/>
            </a:endParaRPr>
          </a:p>
          <a:p>
            <a:pPr algn="r" eaLnBrk="1" hangingPunct="1">
              <a:buFont typeface="Wingdings 2" charset="0"/>
              <a:buNone/>
            </a:pPr>
            <a:r>
              <a:rPr lang="fi-FI" sz="1800">
                <a:latin typeface="Georgia" charset="0"/>
              </a:rPr>
              <a:t>Some of these techniques are presented in the following…</a:t>
            </a:r>
            <a:endParaRPr lang="en-US" sz="1800">
              <a:latin typeface="Georgia" charset="0"/>
            </a:endParaRPr>
          </a:p>
        </p:txBody>
      </p:sp>
    </p:spTree>
    <p:extLst>
      <p:ext uri="{BB962C8B-B14F-4D97-AF65-F5344CB8AC3E}">
        <p14:creationId xmlns:p14="http://schemas.microsoft.com/office/powerpoint/2010/main" val="40298123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fi-FI">
                <a:solidFill>
                  <a:srgbClr val="7B9899"/>
                </a:solidFill>
                <a:latin typeface="Georgia" charset="0"/>
              </a:rPr>
              <a:t>Information gathering techniques</a:t>
            </a:r>
            <a:endParaRPr lang="en-US">
              <a:solidFill>
                <a:srgbClr val="7B9899"/>
              </a:solidFill>
              <a:latin typeface="Georgia" charset="0"/>
            </a:endParaRPr>
          </a:p>
        </p:txBody>
      </p:sp>
      <p:sp>
        <p:nvSpPr>
          <p:cNvPr id="21506" name="Content Placeholder 2"/>
          <p:cNvSpPr>
            <a:spLocks noGrp="1"/>
          </p:cNvSpPr>
          <p:nvPr>
            <p:ph sz="quarter" idx="1"/>
          </p:nvPr>
        </p:nvSpPr>
        <p:spPr>
          <a:xfrm>
            <a:off x="301625" y="1527175"/>
            <a:ext cx="8504238" cy="4572000"/>
          </a:xfrm>
        </p:spPr>
        <p:txBody>
          <a:bodyPr/>
          <a:lstStyle/>
          <a:p>
            <a:pPr eaLnBrk="1" hangingPunct="1">
              <a:lnSpc>
                <a:spcPct val="80000"/>
              </a:lnSpc>
            </a:pPr>
            <a:r>
              <a:rPr lang="fi-FI" sz="2300">
                <a:latin typeface="Georgia" charset="0"/>
              </a:rPr>
              <a:t>Interviewing</a:t>
            </a:r>
          </a:p>
          <a:p>
            <a:pPr lvl="1" eaLnBrk="1" hangingPunct="1">
              <a:lnSpc>
                <a:spcPct val="80000"/>
              </a:lnSpc>
              <a:buFont typeface="Wingdings" charset="0"/>
              <a:buChar char="v"/>
            </a:pPr>
            <a:r>
              <a:rPr lang="en-US" sz="1900">
                <a:latin typeface="Georgia" charset="0"/>
              </a:rPr>
              <a:t>No detailed here, everybody knows how to do interviewing</a:t>
            </a:r>
          </a:p>
          <a:p>
            <a:pPr eaLnBrk="1" hangingPunct="1">
              <a:lnSpc>
                <a:spcPct val="80000"/>
              </a:lnSpc>
            </a:pPr>
            <a:endParaRPr lang="fi-FI" sz="2300">
              <a:latin typeface="Georgia" charset="0"/>
            </a:endParaRPr>
          </a:p>
          <a:p>
            <a:pPr eaLnBrk="1" hangingPunct="1">
              <a:lnSpc>
                <a:spcPct val="80000"/>
              </a:lnSpc>
            </a:pPr>
            <a:r>
              <a:rPr lang="fi-FI" sz="2300">
                <a:latin typeface="Georgia" charset="0"/>
              </a:rPr>
              <a:t>IBIS (</a:t>
            </a:r>
            <a:r>
              <a:rPr lang="en-US" sz="2300">
                <a:latin typeface="Georgia" charset="0"/>
              </a:rPr>
              <a:t>Issue-Based Information System </a:t>
            </a:r>
            <a:r>
              <a:rPr lang="fi-FI" sz="2300">
                <a:latin typeface="Georgia" charset="0"/>
              </a:rPr>
              <a:t>) technique</a:t>
            </a:r>
          </a:p>
          <a:p>
            <a:pPr lvl="1" eaLnBrk="1" hangingPunct="1">
              <a:lnSpc>
                <a:spcPct val="80000"/>
              </a:lnSpc>
              <a:buFont typeface="Wingdings" charset="0"/>
              <a:buChar char="v"/>
            </a:pPr>
            <a:r>
              <a:rPr lang="en-US" sz="1900">
                <a:latin typeface="Georgia" charset="0"/>
              </a:rPr>
              <a:t>IBIS is structured interviewing technique</a:t>
            </a:r>
          </a:p>
          <a:p>
            <a:pPr lvl="1" eaLnBrk="1" hangingPunct="1">
              <a:lnSpc>
                <a:spcPct val="80000"/>
              </a:lnSpc>
              <a:buFont typeface="Wingdings" charset="0"/>
              <a:buChar char="v"/>
            </a:pPr>
            <a:r>
              <a:rPr lang="en-US" sz="1900">
                <a:latin typeface="Georgia" charset="0"/>
              </a:rPr>
              <a:t>Allows the rationale underlying requirements to be organized and tracked by arranging interview information such as issues being discussed, positions on these issues, and the argument in support of or objecting to positions.</a:t>
            </a:r>
          </a:p>
          <a:p>
            <a:pPr lvl="1" eaLnBrk="1" hangingPunct="1">
              <a:lnSpc>
                <a:spcPct val="80000"/>
              </a:lnSpc>
              <a:buFont typeface="Wingdings" charset="0"/>
              <a:buChar char="v"/>
            </a:pPr>
            <a:endParaRPr lang="en-US" sz="1900">
              <a:latin typeface="Georgia" charset="0"/>
            </a:endParaRPr>
          </a:p>
          <a:p>
            <a:pPr lvl="1" eaLnBrk="1" hangingPunct="1">
              <a:lnSpc>
                <a:spcPct val="80000"/>
              </a:lnSpc>
              <a:buFont typeface="Wingdings" charset="0"/>
              <a:buChar char="v"/>
            </a:pPr>
            <a:r>
              <a:rPr lang="fi-FI" sz="1900">
                <a:latin typeface="Georgia" charset="0"/>
              </a:rPr>
              <a:t>STRENGTHS: </a:t>
            </a:r>
            <a:r>
              <a:rPr lang="en-US" sz="1900">
                <a:latin typeface="Georgia" charset="0"/>
              </a:rPr>
              <a:t>non-intruisive and easy to learn technique. Results consistency in the quality of the information gathered. </a:t>
            </a:r>
          </a:p>
          <a:p>
            <a:pPr lvl="1" eaLnBrk="1" hangingPunct="1">
              <a:lnSpc>
                <a:spcPct val="80000"/>
              </a:lnSpc>
              <a:buFont typeface="Wingdings" charset="0"/>
              <a:buNone/>
            </a:pPr>
            <a:endParaRPr lang="fi-FI" sz="1900">
              <a:latin typeface="Georgia" charset="0"/>
            </a:endParaRPr>
          </a:p>
          <a:p>
            <a:pPr lvl="1" eaLnBrk="1" hangingPunct="1">
              <a:lnSpc>
                <a:spcPct val="80000"/>
              </a:lnSpc>
              <a:buFont typeface="Wingdings" charset="0"/>
              <a:buChar char="v"/>
            </a:pPr>
            <a:r>
              <a:rPr lang="en-US" sz="1900">
                <a:latin typeface="Georgia" charset="0"/>
              </a:rPr>
              <a:t>WEAKNESS: Doesn</a:t>
            </a:r>
            <a:r>
              <a:rPr lang="ja-JP" altLang="en-US" sz="1900">
                <a:latin typeface="Georgia" charset="0"/>
              </a:rPr>
              <a:t>’</a:t>
            </a:r>
            <a:r>
              <a:rPr lang="en-US" altLang="ja-JP" sz="1900">
                <a:latin typeface="Georgia" charset="0"/>
              </a:rPr>
              <a:t>t support way manage goals and requirements or a way to resolve the issues and choose among various positions of an issue.</a:t>
            </a:r>
          </a:p>
          <a:p>
            <a:pPr lvl="1" eaLnBrk="1" hangingPunct="1">
              <a:lnSpc>
                <a:spcPct val="80000"/>
              </a:lnSpc>
              <a:buFont typeface="Courier New" charset="0"/>
              <a:buChar char="o"/>
            </a:pPr>
            <a:endParaRPr lang="en-US" sz="1900">
              <a:latin typeface="Georgia" charset="0"/>
            </a:endParaRPr>
          </a:p>
        </p:txBody>
      </p:sp>
    </p:spTree>
    <p:extLst>
      <p:ext uri="{BB962C8B-B14F-4D97-AF65-F5344CB8AC3E}">
        <p14:creationId xmlns:p14="http://schemas.microsoft.com/office/powerpoint/2010/main" val="14198400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12188</TotalTime>
  <Words>1097</Words>
  <Application>Microsoft Macintosh PowerPoint</Application>
  <PresentationFormat>On-screen Show (4:3)</PresentationFormat>
  <Paragraphs>120</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Requirement Elicitation</vt:lpstr>
      <vt:lpstr>Content</vt:lpstr>
      <vt:lpstr>Introduction</vt:lpstr>
      <vt:lpstr>Requirements Elicitation</vt:lpstr>
      <vt:lpstr>Elicitation process</vt:lpstr>
      <vt:lpstr>Elicitation problems</vt:lpstr>
      <vt:lpstr>Defining problem aspects</vt:lpstr>
      <vt:lpstr>Elicitation techniques</vt:lpstr>
      <vt:lpstr>Information gathering techniques</vt:lpstr>
      <vt:lpstr>         Requirements expression and  analysis techniques</vt:lpstr>
      <vt:lpstr>         Requirements expression and  analysis techniques</vt:lpstr>
      <vt:lpstr>         Validation techniques</vt:lpstr>
      <vt:lpstr>         Validation techniques</vt:lpstr>
      <vt:lpstr>         Elicitation methodologies</vt:lpstr>
      <vt:lpstr>         Questions</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Sandfreni sandfreni</cp:lastModifiedBy>
  <cp:revision>237</cp:revision>
  <dcterms:created xsi:type="dcterms:W3CDTF">2010-08-24T06:47:44Z</dcterms:created>
  <dcterms:modified xsi:type="dcterms:W3CDTF">2018-04-24T04:23:39Z</dcterms:modified>
</cp:coreProperties>
</file>