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80" d="100"/>
          <a:sy n="80" d="100"/>
        </p:scale>
        <p:origin x="-2072" y="-10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4/24/18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4/24/18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4/24/18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4/24/18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4/24/18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4/24/18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4/24/18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4/24/18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Requirement Spesification</a:t>
            </a:r>
            <a:endParaRPr lang="id-ID" dirty="0"/>
          </a:p>
        </p:txBody>
      </p:sp>
      <p:sp>
        <p:nvSpPr>
          <p:cNvPr id="3" name="Subtitle 2"/>
          <p:cNvSpPr>
            <a:spLocks noGrp="1"/>
          </p:cNvSpPr>
          <p:nvPr>
            <p:ph type="subTitle" idx="1"/>
          </p:nvPr>
        </p:nvSpPr>
        <p:spPr/>
        <p:txBody>
          <a:bodyPr/>
          <a:lstStyle/>
          <a:p>
            <a:r>
              <a:rPr lang="en-US" dirty="0" err="1" smtClean="0"/>
              <a:t>Pertemuan</a:t>
            </a:r>
            <a:r>
              <a:rPr lang="en-US" smtClean="0"/>
              <a:t> </a:t>
            </a:r>
            <a:r>
              <a:rPr lang="en-US" dirty="0"/>
              <a:t>8</a:t>
            </a:r>
            <a:endParaRPr lang="en-US" dirty="0" smtClean="0"/>
          </a:p>
          <a:p>
            <a:r>
              <a:rPr lang="en-US" dirty="0" err="1" smtClean="0"/>
              <a:t>Dosen</a:t>
            </a:r>
            <a:r>
              <a:rPr lang="en-US" dirty="0" smtClean="0"/>
              <a:t> </a:t>
            </a:r>
            <a:r>
              <a:rPr lang="en-US" dirty="0" err="1" smtClean="0"/>
              <a:t>Pengampu</a:t>
            </a:r>
            <a:r>
              <a:rPr lang="en-US" dirty="0" smtClean="0"/>
              <a:t>: Sandfreni</a:t>
            </a:r>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
        <p:nvSpPr>
          <p:cNvPr id="4" name="TextBox 3"/>
          <p:cNvSpPr txBox="1"/>
          <p:nvPr/>
        </p:nvSpPr>
        <p:spPr>
          <a:xfrm>
            <a:off x="-1115169" y="4445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7" tIns="44450" rIns="90487" bIns="44450"/>
          <a:lstStyle/>
          <a:p>
            <a:r>
              <a:rPr lang="en-GB"/>
              <a:t>Form-based specifications</a:t>
            </a:r>
          </a:p>
        </p:txBody>
      </p:sp>
      <p:sp>
        <p:nvSpPr>
          <p:cNvPr id="67587" name="Rectangle 3"/>
          <p:cNvSpPr>
            <a:spLocks noGrp="1" noChangeArrowheads="1"/>
          </p:cNvSpPr>
          <p:nvPr>
            <p:ph idx="1"/>
          </p:nvPr>
        </p:nvSpPr>
        <p:spPr>
          <a:noFill/>
          <a:ln/>
        </p:spPr>
        <p:txBody>
          <a:bodyPr lIns="90487" tIns="44450" rIns="90487" bIns="44450"/>
          <a:lstStyle/>
          <a:p>
            <a:r>
              <a:rPr lang="en-GB" dirty="0"/>
              <a:t>Definition of the function or entity.</a:t>
            </a:r>
          </a:p>
          <a:p>
            <a:r>
              <a:rPr lang="en-GB" dirty="0"/>
              <a:t>Description of inputs and where they come from.</a:t>
            </a:r>
          </a:p>
          <a:p>
            <a:r>
              <a:rPr lang="en-GB" dirty="0"/>
              <a:t>Description of outputs and where they go to.</a:t>
            </a:r>
            <a:endParaRPr lang="en-GB" dirty="0" smtClean="0"/>
          </a:p>
          <a:p>
            <a:r>
              <a:rPr lang="en-GB" dirty="0" smtClean="0"/>
              <a:t>Information about the information needed for the computation and other entities used.</a:t>
            </a:r>
          </a:p>
          <a:p>
            <a:r>
              <a:rPr lang="en-GB" dirty="0" smtClean="0"/>
              <a:t>Description of the action to be taken.</a:t>
            </a:r>
          </a:p>
          <a:p>
            <a:r>
              <a:rPr lang="en-GB" dirty="0"/>
              <a:t>Pre and post conditions (if appropriate).</a:t>
            </a:r>
          </a:p>
          <a:p>
            <a:r>
              <a:rPr lang="en-GB" dirty="0"/>
              <a:t>The side effects (if any) of the function.</a:t>
            </a:r>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10</a:t>
            </a:fld>
            <a:endParaRPr lang="en-US"/>
          </a:p>
        </p:txBody>
      </p:sp>
    </p:spTree>
    <p:extLst>
      <p:ext uri="{BB962C8B-B14F-4D97-AF65-F5344CB8AC3E}">
        <p14:creationId xmlns:p14="http://schemas.microsoft.com/office/powerpoint/2010/main" val="531200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structured specification of a requirement for an insulin pump</a:t>
            </a:r>
            <a:r>
              <a:rPr lang="en-GB" dirty="0" smtClean="0"/>
              <a:t> </a:t>
            </a:r>
            <a:endParaRPr lang="en-US" dirty="0" smtClean="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graphicFrame>
        <p:nvGraphicFramePr>
          <p:cNvPr id="27650" name="Object 2"/>
          <p:cNvGraphicFramePr>
            <a:graphicFrameLocks noChangeAspect="1"/>
          </p:cNvGraphicFramePr>
          <p:nvPr/>
        </p:nvGraphicFramePr>
        <p:xfrm>
          <a:off x="1143000" y="2057400"/>
          <a:ext cx="5943600" cy="3314700"/>
        </p:xfrm>
        <a:graphic>
          <a:graphicData uri="http://schemas.openxmlformats.org/presentationml/2006/ole">
            <mc:AlternateContent xmlns:mc="http://schemas.openxmlformats.org/markup-compatibility/2006">
              <mc:Choice xmlns:v="urn:schemas-microsoft-com:vml" Requires="v">
                <p:oleObj spid="_x0000_s1027" name="Document" r:id="rId4" imgW="5943600" imgH="3314700" progId="Word.Document.12">
                  <p:embed/>
                </p:oleObj>
              </mc:Choice>
              <mc:Fallback>
                <p:oleObj name="Document" r:id="rId4" imgW="5943600" imgH="33147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5943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70691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structured specification of a requirement for an insulin pump</a:t>
            </a:r>
            <a:r>
              <a:rPr lang="en-GB" dirty="0" smtClean="0"/>
              <a:t> </a:t>
            </a:r>
            <a:endParaRPr lang="en-US" dirty="0" smtClean="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12</a:t>
            </a:fld>
            <a:endParaRPr lang="en-US"/>
          </a:p>
        </p:txBody>
      </p:sp>
      <p:graphicFrame>
        <p:nvGraphicFramePr>
          <p:cNvPr id="27650" name="Object 2"/>
          <p:cNvGraphicFramePr>
            <a:graphicFrameLocks noChangeAspect="1"/>
          </p:cNvGraphicFramePr>
          <p:nvPr/>
        </p:nvGraphicFramePr>
        <p:xfrm>
          <a:off x="1295400" y="1690688"/>
          <a:ext cx="5943600" cy="4445000"/>
        </p:xfrm>
        <a:graphic>
          <a:graphicData uri="http://schemas.openxmlformats.org/presentationml/2006/ole">
            <mc:AlternateContent xmlns:mc="http://schemas.openxmlformats.org/markup-compatibility/2006">
              <mc:Choice xmlns:v="urn:schemas-microsoft-com:vml" Requires="v">
                <p:oleObj spid="_x0000_s2051" name="Document" r:id="rId4" imgW="5943600" imgH="4445000" progId="Word.Document.12">
                  <p:embed/>
                </p:oleObj>
              </mc:Choice>
              <mc:Fallback>
                <p:oleObj name="Document" r:id="rId4" imgW="5943600" imgH="44450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90688"/>
                        <a:ext cx="5943600"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81036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Tabular specification</a:t>
            </a:r>
          </a:p>
        </p:txBody>
      </p:sp>
      <p:sp>
        <p:nvSpPr>
          <p:cNvPr id="82947" name="Rectangle 3"/>
          <p:cNvSpPr>
            <a:spLocks noGrp="1" noChangeArrowheads="1"/>
          </p:cNvSpPr>
          <p:nvPr>
            <p:ph idx="1"/>
          </p:nvPr>
        </p:nvSpPr>
        <p:spPr/>
        <p:txBody>
          <a:bodyPr/>
          <a:lstStyle/>
          <a:p>
            <a:r>
              <a:rPr lang="en-US" dirty="0"/>
              <a:t>Used to supplement natural language.</a:t>
            </a:r>
          </a:p>
          <a:p>
            <a:r>
              <a:rPr lang="en-US" dirty="0"/>
              <a:t>Particularly useful when you have to define a number of possible alternative courses of action</a:t>
            </a:r>
            <a:r>
              <a:rPr lang="en-US" dirty="0" smtClean="0"/>
              <a:t>.</a:t>
            </a:r>
          </a:p>
          <a:p>
            <a:r>
              <a:rPr lang="en-US" dirty="0" smtClean="0"/>
              <a:t>For example, the insulin pump systems bases its computations on the rate of change of blood sugar level and the tabular specification explains how to calculate the insulin requirement for different scenarios.</a:t>
            </a:r>
            <a:endParaRPr lang="en-US"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13</a:t>
            </a:fld>
            <a:endParaRPr lang="en-US"/>
          </a:p>
        </p:txBody>
      </p:sp>
    </p:spTree>
    <p:extLst>
      <p:ext uri="{BB962C8B-B14F-4D97-AF65-F5344CB8AC3E}">
        <p14:creationId xmlns:p14="http://schemas.microsoft.com/office/powerpoint/2010/main" val="14340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Tabular specification of computation for an insulin pump</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14</a:t>
            </a:fld>
            <a:endParaRPr lang="en-US"/>
          </a:p>
        </p:txBody>
      </p:sp>
      <p:graphicFrame>
        <p:nvGraphicFramePr>
          <p:cNvPr id="4" name="Table 3"/>
          <p:cNvGraphicFramePr>
            <a:graphicFrameLocks noGrp="1"/>
          </p:cNvGraphicFramePr>
          <p:nvPr/>
        </p:nvGraphicFramePr>
        <p:xfrm>
          <a:off x="685800" y="1981200"/>
          <a:ext cx="6461125" cy="3481389"/>
        </p:xfrm>
        <a:graphic>
          <a:graphicData uri="http://schemas.openxmlformats.org/drawingml/2006/table">
            <a:tbl>
              <a:tblPr/>
              <a:tblGrid>
                <a:gridCol w="3810000"/>
                <a:gridCol w="2651125"/>
              </a:tblGrid>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Action</a:t>
                      </a:r>
                      <a:endParaRPr kumimoji="0" lang="en-GB" sz="1600" b="1"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decreasing</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96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stable or increasing</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      round </a:t>
                      </a:r>
                      <a:r>
                        <a:rPr kumimoji="0" lang="en-GB" sz="1600" b="0" i="0" u="none" strike="noStrike" cap="none" normalizeH="0" baseline="0" dirty="0">
                          <a:ln>
                            <a:noFill/>
                          </a:ln>
                          <a:solidFill>
                            <a:srgbClr val="000000"/>
                          </a:solidFill>
                          <a:effectLst/>
                          <a:latin typeface="Arial"/>
                          <a:ea typeface="Times New Roman" charset="0"/>
                          <a:cs typeface="Arial"/>
                        </a:rPr>
                        <a:t>((r2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If rounded result = 0 then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r>
                        <a:rPr kumimoji="0" lang="en-GB" sz="1600" b="0" i="0" u="none" strike="noStrike" cap="none" normalizeH="0" baseline="0" dirty="0" err="1">
                          <a:ln>
                            <a:noFill/>
                          </a:ln>
                          <a:solidFill>
                            <a:srgbClr val="000000"/>
                          </a:solidFill>
                          <a:effectLst/>
                          <a:latin typeface="Arial"/>
                          <a:ea typeface="Times New Roman" charset="0"/>
                          <a:cs typeface="Arial"/>
                        </a:rPr>
                        <a:t>MinimumDose</a:t>
                      </a:r>
                      <a:endParaRPr kumimoji="0" lang="en-GB" sz="1600" b="0"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0027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t>Use cases</a:t>
            </a:r>
          </a:p>
        </p:txBody>
      </p:sp>
      <p:sp>
        <p:nvSpPr>
          <p:cNvPr id="48131" name="Rectangle 3"/>
          <p:cNvSpPr>
            <a:spLocks noGrp="1" noChangeArrowheads="1"/>
          </p:cNvSpPr>
          <p:nvPr>
            <p:ph idx="1"/>
          </p:nvPr>
        </p:nvSpPr>
        <p:spPr/>
        <p:txBody>
          <a:bodyPr/>
          <a:lstStyle/>
          <a:p>
            <a:r>
              <a:rPr lang="en-GB" dirty="0"/>
              <a:t>Use-cases are a </a:t>
            </a:r>
            <a:r>
              <a:rPr lang="en-GB" dirty="0" smtClean="0"/>
              <a:t>kind of scenario that are included in </a:t>
            </a:r>
            <a:r>
              <a:rPr lang="en-GB" dirty="0"/>
              <a:t>the </a:t>
            </a:r>
            <a:r>
              <a:rPr lang="en-GB" dirty="0" smtClean="0"/>
              <a:t>UML. </a:t>
            </a:r>
          </a:p>
          <a:p>
            <a:r>
              <a:rPr lang="en-GB" dirty="0" smtClean="0"/>
              <a:t>Use cases identify </a:t>
            </a:r>
            <a:r>
              <a:rPr lang="en-GB" dirty="0"/>
              <a:t>the actors in an interaction and which describe the interaction itself.</a:t>
            </a:r>
          </a:p>
          <a:p>
            <a:r>
              <a:rPr lang="en-GB" dirty="0"/>
              <a:t>A set of use cases should describe all possible interactions with the system</a:t>
            </a:r>
            <a:r>
              <a:rPr lang="en-GB" dirty="0" smtClean="0"/>
              <a:t>.</a:t>
            </a:r>
          </a:p>
          <a:p>
            <a:r>
              <a:rPr lang="en-GB" dirty="0" smtClean="0"/>
              <a:t>High-level graphical model supplemented by more detailed tabular description (see Chapter 5).</a:t>
            </a:r>
          </a:p>
          <a:p>
            <a:r>
              <a:rPr lang="en-GB" dirty="0" smtClean="0"/>
              <a:t>UML sequence </a:t>
            </a:r>
            <a:r>
              <a:rPr lang="en-GB" dirty="0"/>
              <a:t>diagrams may be used to add detail to use-cases by showing the sequence of event processing in the system.</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15</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679377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Use cases for the </a:t>
            </a:r>
            <a:r>
              <a:rPr lang="en-GB" dirty="0" smtClean="0"/>
              <a:t>Mentcare system</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16</a:t>
            </a:fld>
            <a:endParaRPr lang="en-US"/>
          </a:p>
        </p:txBody>
      </p:sp>
      <p:pic>
        <p:nvPicPr>
          <p:cNvPr id="4" name="Picture 3" descr="4.15 UseCases.eps"/>
          <p:cNvPicPr>
            <a:picLocks noChangeAspect="1"/>
          </p:cNvPicPr>
          <p:nvPr/>
        </p:nvPicPr>
        <p:blipFill>
          <a:blip r:embed="rId2"/>
          <a:stretch>
            <a:fillRect/>
          </a:stretch>
        </p:blipFill>
        <p:spPr>
          <a:xfrm>
            <a:off x="1447799" y="1828800"/>
            <a:ext cx="6555509" cy="388620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17157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7" tIns="44450" rIns="90487" bIns="44450"/>
          <a:lstStyle/>
          <a:p>
            <a:r>
              <a:rPr lang="en-GB" dirty="0"/>
              <a:t>The</a:t>
            </a:r>
            <a:r>
              <a:rPr lang="en-GB" dirty="0" smtClean="0"/>
              <a:t> software requirements </a:t>
            </a:r>
            <a:r>
              <a:rPr lang="en-GB" dirty="0"/>
              <a:t>document</a:t>
            </a:r>
          </a:p>
        </p:txBody>
      </p:sp>
      <p:sp>
        <p:nvSpPr>
          <p:cNvPr id="16387" name="Rectangle 3"/>
          <p:cNvSpPr>
            <a:spLocks noGrp="1" noChangeArrowheads="1"/>
          </p:cNvSpPr>
          <p:nvPr>
            <p:ph idx="1"/>
          </p:nvPr>
        </p:nvSpPr>
        <p:spPr>
          <a:noFill/>
          <a:ln/>
        </p:spPr>
        <p:txBody>
          <a:bodyPr lIns="90487" tIns="44450" rIns="90487" bIns="44450"/>
          <a:lstStyle/>
          <a:p>
            <a:r>
              <a:rPr lang="en-GB" dirty="0"/>
              <a:t>The</a:t>
            </a:r>
            <a:r>
              <a:rPr lang="en-GB" dirty="0" smtClean="0"/>
              <a:t> software requirements </a:t>
            </a:r>
            <a:r>
              <a:rPr lang="en-GB" dirty="0"/>
              <a:t>document is the official statement of what is required of the system developers.</a:t>
            </a:r>
          </a:p>
          <a:p>
            <a:r>
              <a:rPr lang="en-GB" dirty="0"/>
              <a:t>Should include both a definition of user requirements and a specification of the system requirements.</a:t>
            </a:r>
          </a:p>
          <a:p>
            <a:r>
              <a:rPr lang="en-GB" dirty="0"/>
              <a:t>It is NOT a design document. As far as possible, it should set of WHAT the system should do rather than HOW it should do </a:t>
            </a:r>
            <a:r>
              <a:rPr lang="en-GB" dirty="0" smtClean="0"/>
              <a:t>it.</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17</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685526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Users of a requirements document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18</a:t>
            </a:fld>
            <a:endParaRPr lang="en-US"/>
          </a:p>
        </p:txBody>
      </p:sp>
      <p:pic>
        <p:nvPicPr>
          <p:cNvPr id="4" name="Picture 3" descr="4.6 ReqDocUsers.eps"/>
          <p:cNvPicPr>
            <a:picLocks noChangeAspect="1"/>
          </p:cNvPicPr>
          <p:nvPr/>
        </p:nvPicPr>
        <p:blipFill>
          <a:blip r:embed="rId2"/>
          <a:stretch>
            <a:fillRect/>
          </a:stretch>
        </p:blipFill>
        <p:spPr>
          <a:xfrm>
            <a:off x="2514600" y="1486176"/>
            <a:ext cx="3810000" cy="4870174"/>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390982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document variability</a:t>
            </a:r>
            <a:endParaRPr lang="en-US" dirty="0"/>
          </a:p>
        </p:txBody>
      </p:sp>
      <p:sp>
        <p:nvSpPr>
          <p:cNvPr id="3" name="Content Placeholder 2"/>
          <p:cNvSpPr>
            <a:spLocks noGrp="1"/>
          </p:cNvSpPr>
          <p:nvPr>
            <p:ph idx="1"/>
          </p:nvPr>
        </p:nvSpPr>
        <p:spPr/>
        <p:txBody>
          <a:bodyPr/>
          <a:lstStyle/>
          <a:p>
            <a:r>
              <a:rPr lang="en-US" dirty="0" smtClean="0"/>
              <a:t>Information in requirements document depends on type of system and the approach to development used.</a:t>
            </a:r>
          </a:p>
          <a:p>
            <a:r>
              <a:rPr lang="en-US" dirty="0" smtClean="0"/>
              <a:t>Systems developed incrementally will, typically, have less detail in the requirements document.</a:t>
            </a:r>
          </a:p>
          <a:p>
            <a:r>
              <a:rPr lang="en-US" dirty="0" smtClean="0"/>
              <a:t>Requirements documents standards have been designed e.g. IEEE standard. These are mostly applicable to the requirements for large systems engineering projects.</a:t>
            </a: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19</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29416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specification</a:t>
            </a:r>
            <a:endParaRPr lang="en-US" dirty="0"/>
          </a:p>
        </p:txBody>
      </p:sp>
      <p:sp>
        <p:nvSpPr>
          <p:cNvPr id="3" name="Content Placeholder 2"/>
          <p:cNvSpPr>
            <a:spLocks noGrp="1"/>
          </p:cNvSpPr>
          <p:nvPr>
            <p:ph idx="1"/>
          </p:nvPr>
        </p:nvSpPr>
        <p:spPr/>
        <p:txBody>
          <a:bodyPr/>
          <a:lstStyle/>
          <a:p>
            <a:r>
              <a:rPr lang="en-US" dirty="0" smtClean="0"/>
              <a:t>The process of writing </a:t>
            </a:r>
            <a:r>
              <a:rPr lang="en-US" dirty="0" err="1" smtClean="0"/>
              <a:t>donw</a:t>
            </a:r>
            <a:r>
              <a:rPr lang="en-US" dirty="0" smtClean="0"/>
              <a:t> the user and system requirements in a requirements document.</a:t>
            </a:r>
          </a:p>
          <a:p>
            <a:r>
              <a:rPr lang="en-US" dirty="0" smtClean="0"/>
              <a:t>User requirements have to be understandable by end-users and customers who do not have a technical background.</a:t>
            </a:r>
          </a:p>
          <a:p>
            <a:r>
              <a:rPr lang="en-US" dirty="0" smtClean="0"/>
              <a:t>System requirements are more detailed requirements and may include more technical information.</a:t>
            </a:r>
          </a:p>
          <a:p>
            <a:r>
              <a:rPr lang="en-US" dirty="0" smtClean="0"/>
              <a:t>The requirements may be part of a contract for the system development</a:t>
            </a:r>
          </a:p>
          <a:p>
            <a:pPr lvl="1"/>
            <a:r>
              <a:rPr lang="en-US" dirty="0" smtClean="0"/>
              <a:t>It is therefore important that these are as complete as possible.</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55839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6213" y="206375"/>
            <a:ext cx="7367587" cy="1089025"/>
          </a:xfrm>
        </p:spPr>
        <p:txBody>
          <a:bodyPr/>
          <a:lstStyle/>
          <a:p>
            <a:pPr eaLnBrk="1" hangingPunct="1"/>
            <a:r>
              <a:rPr lang="en-US" dirty="0" smtClean="0"/>
              <a:t>The structure of a requirements</a:t>
            </a:r>
            <a:r>
              <a:rPr lang="en-US" b="1" dirty="0" smtClean="0"/>
              <a:t> </a:t>
            </a:r>
            <a:r>
              <a:rPr lang="en-US" dirty="0" smtClean="0"/>
              <a:t>document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20</a:t>
            </a:fld>
            <a:endParaRPr lang="en-US"/>
          </a:p>
        </p:txBody>
      </p:sp>
      <p:graphicFrame>
        <p:nvGraphicFramePr>
          <p:cNvPr id="4" name="Table 3"/>
          <p:cNvGraphicFramePr>
            <a:graphicFrameLocks noGrp="1"/>
          </p:cNvGraphicFramePr>
          <p:nvPr/>
        </p:nvGraphicFramePr>
        <p:xfrm>
          <a:off x="762000" y="1828800"/>
          <a:ext cx="7924800" cy="4480559"/>
        </p:xfrm>
        <a:graphic>
          <a:graphicData uri="http://schemas.openxmlformats.org/drawingml/2006/table">
            <a:tbl>
              <a:tblPr/>
              <a:tblGrid>
                <a:gridCol w="1905000"/>
                <a:gridCol w="60198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Times New Roman" charset="0"/>
                          <a:cs typeface="Times New Roman" charset="0"/>
                        </a:rPr>
                        <a:t>Chapter</a:t>
                      </a:r>
                      <a:endParaRPr kumimoji="0" lang="en-GB" sz="1400" b="1"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Times New Roman" charset="0"/>
                          <a:cs typeface="Times New Roman" charset="0"/>
                        </a:rPr>
                        <a:t>Description</a:t>
                      </a:r>
                      <a:endParaRPr kumimoji="0" lang="en-GB" sz="1400" b="1"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Times New Roman" charset="0"/>
                        </a:rPr>
                        <a:t>Preface</a:t>
                      </a:r>
                      <a:endParaRPr kumimoji="0" lang="en-GB" sz="1400" b="0"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expected readership of the document and describe its version history, including a rationale for the creation of a new version and a summary of the changes made in each version. </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Introduction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describe the need for the system. It should briefly describe the system’s functions and explain how it will work with other systems. It should also describe how the system fits into the overall business or strategic objectives of the organization commissioning the software.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Glossary</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technical terms used in the document. You should not make assumptions about the experience or expertise of the reader.</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User requirements definition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Here, you describe the services provided for the user. The nonfunctional system requirements should also be described in this section. This description may use natural language, diagrams, or other notations that are understandable to customers. Product and process standards that must be followed should be specified.</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System architecture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chapter should present a high-level overview of the anticipated system architecture, showing the distribution of functions across system modules. Architectural components that are reused should be highlighted.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712863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a requirements document</a:t>
            </a:r>
            <a:r>
              <a:rPr lang="en-GB" dirty="0" smtClean="0"/>
              <a:t> </a:t>
            </a:r>
            <a:endParaRPr lang="en-US" dirty="0"/>
          </a:p>
        </p:txBody>
      </p:sp>
      <p:graphicFrame>
        <p:nvGraphicFramePr>
          <p:cNvPr id="4" name="Content Placeholder 3"/>
          <p:cNvGraphicFramePr>
            <a:graphicFrameLocks noGrp="1"/>
          </p:cNvGraphicFramePr>
          <p:nvPr>
            <p:ph idx="1"/>
          </p:nvPr>
        </p:nvGraphicFramePr>
        <p:xfrm>
          <a:off x="457200" y="1676400"/>
          <a:ext cx="8229600" cy="4680812"/>
        </p:xfrm>
        <a:graphic>
          <a:graphicData uri="http://schemas.openxmlformats.org/drawingml/2006/table">
            <a:tbl>
              <a:tblPr firstRow="1" bandRow="1">
                <a:tableStyleId>{5C22544A-7EE6-4342-B048-85BDC9FD1C3A}</a:tableStyleId>
              </a:tblPr>
              <a:tblGrid>
                <a:gridCol w="1676400"/>
                <a:gridCol w="6553200"/>
              </a:tblGrid>
              <a:tr h="319976">
                <a:tc>
                  <a:txBody>
                    <a:bodyPr/>
                    <a:lstStyle/>
                    <a:p>
                      <a:r>
                        <a:rPr lang="en-US" sz="1400" dirty="0" smtClean="0">
                          <a:solidFill>
                            <a:schemeClr val="tx1"/>
                          </a:solidFill>
                          <a:latin typeface="Arial"/>
                          <a:cs typeface="Arial"/>
                        </a:rPr>
                        <a:t>Chapter</a:t>
                      </a:r>
                      <a:endParaRPr lang="en-US" sz="1400" dirty="0">
                        <a:solidFill>
                          <a:schemeClr val="tx1"/>
                        </a:solidFill>
                        <a:latin typeface="Arial"/>
                        <a:cs typeface="Arial"/>
                      </a:endParaRPr>
                    </a:p>
                  </a:txBody>
                  <a:tcPr/>
                </a:tc>
                <a:tc>
                  <a:txBody>
                    <a:bodyPr/>
                    <a:lstStyle/>
                    <a:p>
                      <a:r>
                        <a:rPr lang="en-US" sz="1400" dirty="0" smtClean="0">
                          <a:solidFill>
                            <a:schemeClr val="tx1"/>
                          </a:solidFill>
                          <a:latin typeface="Arial"/>
                          <a:cs typeface="Arial"/>
                        </a:rPr>
                        <a:t>Description</a:t>
                      </a:r>
                      <a:endParaRPr lang="en-US" sz="1400" dirty="0">
                        <a:solidFill>
                          <a:schemeClr val="tx1"/>
                        </a:solidFill>
                        <a:latin typeface="Arial"/>
                        <a:cs typeface="Arial"/>
                      </a:endParaRPr>
                    </a:p>
                  </a:txBody>
                  <a:tcPr/>
                </a:tc>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System requirements specification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functional and nonfunctional requirements in more detail. If necessary, further detail may also be added to the nonfunctional requirements. Interfaces to other systems may be defined.</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models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might include graphical system models showing the relationships between the system components and the system and its environment. Examples of possible models are object models, data-flow models, or semantic data models.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evolution</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fundamental assumptions on which the system is based, and any anticipated changes due to hardware evolution, changing user needs, and so on. This section is useful for system designers as it may help them avoid design decisions that would constrain likely future changes to the system.</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Appendices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These should provide detailed, specific information that is related to the application being developed; for example, hardware and database descriptions. Hardware requirements define the minimal and optimal configurations for the system. Database requirements define the logical organization of the data used by the system and the relationships between data.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Index</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Several indexes to the document may be included. As well as a normal alphabetic index, there may be an index of diagrams, an index of functions,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bl>
          </a:graphicData>
        </a:graphic>
      </p:graphicFrame>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21</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88505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Ways of writing a system requirements specification </a:t>
            </a:r>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graphicFrame>
        <p:nvGraphicFramePr>
          <p:cNvPr id="5" name="Table 4"/>
          <p:cNvGraphicFramePr>
            <a:graphicFrameLocks noGrp="1"/>
          </p:cNvGraphicFramePr>
          <p:nvPr/>
        </p:nvGraphicFramePr>
        <p:xfrm>
          <a:off x="685800" y="1595479"/>
          <a:ext cx="7924800" cy="4805321"/>
        </p:xfrm>
        <a:graphic>
          <a:graphicData uri="http://schemas.openxmlformats.org/drawingml/2006/table">
            <a:tbl>
              <a:tblPr/>
              <a:tblGrid>
                <a:gridCol w="1733550"/>
                <a:gridCol w="6191250"/>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Notation</a:t>
                      </a:r>
                      <a:endParaRPr kumimoji="0" lang="en-US" sz="1400" b="1" i="0" u="none" strike="noStrike" cap="none" normalizeH="0" baseline="0" dirty="0" smtClean="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 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natural language 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8201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language like a programming language,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3618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finite-state machines or sets.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60505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Requirements and design</a:t>
            </a:r>
          </a:p>
        </p:txBody>
      </p:sp>
      <p:sp>
        <p:nvSpPr>
          <p:cNvPr id="63491" name="Rectangle 3"/>
          <p:cNvSpPr>
            <a:spLocks noGrp="1" noChangeArrowheads="1"/>
          </p:cNvSpPr>
          <p:nvPr>
            <p:ph idx="1"/>
          </p:nvPr>
        </p:nvSpPr>
        <p:spPr/>
        <p:txBody>
          <a:bodyPr/>
          <a:lstStyle/>
          <a:p>
            <a:pPr>
              <a:lnSpc>
                <a:spcPct val="90000"/>
              </a:lnSpc>
            </a:pPr>
            <a:r>
              <a:rPr lang="en-GB" dirty="0"/>
              <a:t>In principle, requirements should state what the system should do and the design should describe how it does this.</a:t>
            </a:r>
          </a:p>
          <a:p>
            <a:pPr>
              <a:lnSpc>
                <a:spcPct val="90000"/>
              </a:lnSpc>
            </a:pPr>
            <a:r>
              <a:rPr lang="en-GB" dirty="0"/>
              <a:t>In practice, requirements and design are inseparable</a:t>
            </a:r>
          </a:p>
          <a:p>
            <a:pPr lvl="1">
              <a:lnSpc>
                <a:spcPct val="90000"/>
              </a:lnSpc>
            </a:pPr>
            <a:r>
              <a:rPr lang="en-GB" dirty="0"/>
              <a:t>A system architecture may be designed to structure the requirements;</a:t>
            </a:r>
          </a:p>
          <a:p>
            <a:pPr lvl="1">
              <a:lnSpc>
                <a:spcPct val="90000"/>
              </a:lnSpc>
            </a:pPr>
            <a:r>
              <a:rPr lang="en-GB" dirty="0"/>
              <a:t>The system may inter-operate with other systems that generate design requirements;</a:t>
            </a:r>
          </a:p>
          <a:p>
            <a:pPr lvl="1">
              <a:lnSpc>
                <a:spcPct val="90000"/>
              </a:lnSpc>
            </a:pPr>
            <a:r>
              <a:rPr lang="en-GB" dirty="0"/>
              <a:t>The use of a specific</a:t>
            </a:r>
            <a:r>
              <a:rPr lang="en-GB" dirty="0" smtClean="0"/>
              <a:t> architecture to satisfy non-functional requirements may </a:t>
            </a:r>
            <a:r>
              <a:rPr lang="en-GB" dirty="0"/>
              <a:t>be a domain requirement</a:t>
            </a:r>
            <a:r>
              <a:rPr lang="en-GB" dirty="0" smtClean="0"/>
              <a:t>.</a:t>
            </a:r>
            <a:endParaRPr lang="en-GB" sz="1800" dirty="0" smtClean="0"/>
          </a:p>
          <a:p>
            <a:pPr lvl="1">
              <a:lnSpc>
                <a:spcPct val="90000"/>
              </a:lnSpc>
            </a:pPr>
            <a:r>
              <a:rPr lang="en-GB" sz="1800" dirty="0" smtClean="0"/>
              <a:t>This may be the consequence of a regulatory requirement.</a:t>
            </a:r>
            <a:endParaRPr lang="en-GB" dirty="0" smtClean="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Tree>
    <p:extLst>
      <p:ext uri="{BB962C8B-B14F-4D97-AF65-F5344CB8AC3E}">
        <p14:creationId xmlns:p14="http://schemas.microsoft.com/office/powerpoint/2010/main" val="182746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specification</a:t>
            </a:r>
            <a:endParaRPr lang="en-US" dirty="0"/>
          </a:p>
        </p:txBody>
      </p:sp>
      <p:sp>
        <p:nvSpPr>
          <p:cNvPr id="3" name="Content Placeholder 2"/>
          <p:cNvSpPr>
            <a:spLocks noGrp="1"/>
          </p:cNvSpPr>
          <p:nvPr>
            <p:ph idx="1"/>
          </p:nvPr>
        </p:nvSpPr>
        <p:spPr/>
        <p:txBody>
          <a:bodyPr/>
          <a:lstStyle/>
          <a:p>
            <a:r>
              <a:rPr lang="en-US" dirty="0" smtClean="0"/>
              <a:t>Requirements are written as natural language sentences supplemented by diagrams and tables.</a:t>
            </a:r>
          </a:p>
          <a:p>
            <a:r>
              <a:rPr lang="en-US" dirty="0" smtClean="0"/>
              <a:t>Used for writing requirements because it is expressive, intuitive and universal. This means that the requirements  can be understood by users and customers.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650185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lstStyle/>
          <a:p>
            <a:r>
              <a:rPr lang="en-GB"/>
              <a:t>Guidelines for writing requirements</a:t>
            </a:r>
          </a:p>
        </p:txBody>
      </p:sp>
      <p:sp>
        <p:nvSpPr>
          <p:cNvPr id="61443" name="Rectangle 3"/>
          <p:cNvSpPr>
            <a:spLocks noGrp="1" noChangeArrowheads="1"/>
          </p:cNvSpPr>
          <p:nvPr>
            <p:ph idx="1"/>
          </p:nvPr>
        </p:nvSpPr>
        <p:spPr/>
        <p:txBody>
          <a:bodyPr/>
          <a:lstStyle/>
          <a:p>
            <a:r>
              <a:rPr lang="en-GB" dirty="0"/>
              <a:t>Invent a standard format and use it for all requirements.</a:t>
            </a:r>
          </a:p>
          <a:p>
            <a:r>
              <a:rPr lang="en-GB" dirty="0"/>
              <a:t>Use language in a consistent way. Use shall for mandatory requirements, should for desirable requirements.</a:t>
            </a:r>
          </a:p>
          <a:p>
            <a:r>
              <a:rPr lang="en-GB" dirty="0"/>
              <a:t>Use text highlighting to identify key parts of the requirement.</a:t>
            </a:r>
          </a:p>
          <a:p>
            <a:r>
              <a:rPr lang="en-GB" dirty="0"/>
              <a:t>Avoid the use of computer jargon</a:t>
            </a:r>
            <a:r>
              <a:rPr lang="en-GB" dirty="0" smtClean="0"/>
              <a:t>.</a:t>
            </a:r>
          </a:p>
          <a:p>
            <a:r>
              <a:rPr lang="en-GB" dirty="0" smtClean="0"/>
              <a:t>Include an explanation (rationale) of why a requirement is necessary.</a:t>
            </a:r>
            <a:endParaRPr lang="en-GB"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spTree>
    <p:extLst>
      <p:ext uri="{BB962C8B-B14F-4D97-AF65-F5344CB8AC3E}">
        <p14:creationId xmlns:p14="http://schemas.microsoft.com/office/powerpoint/2010/main" val="415770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Problems with natural language</a:t>
            </a:r>
          </a:p>
        </p:txBody>
      </p:sp>
      <p:sp>
        <p:nvSpPr>
          <p:cNvPr id="55299" name="Rectangle 3"/>
          <p:cNvSpPr>
            <a:spLocks noGrp="1" noChangeArrowheads="1"/>
          </p:cNvSpPr>
          <p:nvPr>
            <p:ph idx="1"/>
          </p:nvPr>
        </p:nvSpPr>
        <p:spPr/>
        <p:txBody>
          <a:bodyPr/>
          <a:lstStyle/>
          <a:p>
            <a:r>
              <a:rPr lang="en-GB"/>
              <a:t>Lack of clarity </a:t>
            </a:r>
          </a:p>
          <a:p>
            <a:pPr lvl="1"/>
            <a:r>
              <a:rPr lang="en-GB"/>
              <a:t>Precision is difficult without making the document difficult to read.</a:t>
            </a:r>
          </a:p>
          <a:p>
            <a:r>
              <a:rPr lang="en-GB"/>
              <a:t>Requirements confusion</a:t>
            </a:r>
          </a:p>
          <a:p>
            <a:pPr lvl="1"/>
            <a:r>
              <a:rPr lang="en-GB"/>
              <a:t>Functional and non-functional requirements tend to be mixed-up.</a:t>
            </a:r>
          </a:p>
          <a:p>
            <a:r>
              <a:rPr lang="en-GB"/>
              <a:t>Requirements amalgamation</a:t>
            </a:r>
          </a:p>
          <a:p>
            <a:pPr lvl="1"/>
            <a:r>
              <a:rPr lang="en-GB"/>
              <a:t>Several different requirements may be expressed together.</a:t>
            </a:r>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spTree>
    <p:extLst>
      <p:ext uri="{BB962C8B-B14F-4D97-AF65-F5344CB8AC3E}">
        <p14:creationId xmlns:p14="http://schemas.microsoft.com/office/powerpoint/2010/main" val="225231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dirty="0" smtClean="0"/>
              <a:t>Example requirements for the insulin pump software system</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0" kern="1200" dirty="0" smtClean="0"/>
                        <a:t>3.2 The system shall measure the blood sugar and deliver insulin, if required, every 10 minutes.</a:t>
                      </a:r>
                      <a:r>
                        <a:rPr lang="en-GB" sz="1800" b="0" i="1" kern="1200" dirty="0" smtClean="0"/>
                        <a:t> (Changes in blood sugar are relatively slow so more frequent measurement is unnecessary; less frequent measurement could lead to unnecessarily high sugar levels.)</a:t>
                      </a:r>
                    </a:p>
                    <a:p>
                      <a:endParaRPr lang="en-GB" sz="1800" b="0" kern="1200" dirty="0" smtClean="0"/>
                    </a:p>
                    <a:p>
                      <a:r>
                        <a:rPr lang="en-GB" sz="1800" b="0" kern="1200" dirty="0" smtClean="0"/>
                        <a:t>3.6 The system shall run a self-test routine every minute with the conditions to be tested and the associated actions defined in Table 1.</a:t>
                      </a:r>
                      <a:r>
                        <a:rPr lang="en-GB" sz="1800" b="0" i="1" kern="1200" dirty="0" smtClean="0"/>
                        <a:t> (A self-test routine can discover hardware and software problems and alert the user to the fact the normal operation may be impossible.)</a:t>
                      </a:r>
                    </a:p>
                    <a:p>
                      <a:endParaRPr lang="en-US" dirty="0"/>
                    </a:p>
                  </a:txBody>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408876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specifications</a:t>
            </a:r>
            <a:endParaRPr lang="en-US" dirty="0"/>
          </a:p>
        </p:txBody>
      </p:sp>
      <p:sp>
        <p:nvSpPr>
          <p:cNvPr id="3" name="Content Placeholder 2"/>
          <p:cNvSpPr>
            <a:spLocks noGrp="1"/>
          </p:cNvSpPr>
          <p:nvPr>
            <p:ph idx="1"/>
          </p:nvPr>
        </p:nvSpPr>
        <p:spPr/>
        <p:txBody>
          <a:bodyPr/>
          <a:lstStyle/>
          <a:p>
            <a:r>
              <a:rPr lang="en-US" dirty="0" smtClean="0"/>
              <a:t>An approach to writing requirements where the freedom of the requirements writer is limited and requirements are written in a standard way.</a:t>
            </a:r>
          </a:p>
          <a:p>
            <a:r>
              <a:rPr lang="en-US" dirty="0" smtClean="0"/>
              <a:t>This works well for some types of requirements e.g. requirements for embedded control system but is sometimes too rigid for writing business system requirements.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95515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12189</TotalTime>
  <Words>1743</Words>
  <Application>Microsoft Macintosh PowerPoint</Application>
  <PresentationFormat>On-screen Show (4:3)</PresentationFormat>
  <Paragraphs>182</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Document</vt:lpstr>
      <vt:lpstr>Requirement Spesification</vt:lpstr>
      <vt:lpstr>Requirements specification</vt:lpstr>
      <vt:lpstr>Ways of writing a system requirements specification </vt:lpstr>
      <vt:lpstr>Requirements and design</vt:lpstr>
      <vt:lpstr>Natural language specification</vt:lpstr>
      <vt:lpstr>Guidelines for writing requirements</vt:lpstr>
      <vt:lpstr>Problems with natural language</vt:lpstr>
      <vt:lpstr>Example requirements for the insulin pump software system </vt:lpstr>
      <vt:lpstr>Structured specifications</vt:lpstr>
      <vt:lpstr>Form-based specifications</vt:lpstr>
      <vt:lpstr>A structured specification of a requirement for an insulin pump </vt:lpstr>
      <vt:lpstr>A structured specification of a requirement for an insulin pump </vt:lpstr>
      <vt:lpstr>Tabular specification</vt:lpstr>
      <vt:lpstr>Tabular specification of computation for an insulin pump </vt:lpstr>
      <vt:lpstr>Use cases</vt:lpstr>
      <vt:lpstr>Use cases for the Mentcare system</vt:lpstr>
      <vt:lpstr>The software requirements document</vt:lpstr>
      <vt:lpstr>Users of a requirements document </vt:lpstr>
      <vt:lpstr>Requirements document variability</vt:lpstr>
      <vt:lpstr>The structure of a requirements document </vt:lpstr>
      <vt:lpstr>The structure of a requirements document </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Sandfreni sandfreni</cp:lastModifiedBy>
  <cp:revision>238</cp:revision>
  <dcterms:created xsi:type="dcterms:W3CDTF">2010-08-24T06:47:44Z</dcterms:created>
  <dcterms:modified xsi:type="dcterms:W3CDTF">2018-04-24T04:23:23Z</dcterms:modified>
</cp:coreProperties>
</file>