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83" r:id="rId2"/>
    <p:sldId id="417" r:id="rId3"/>
    <p:sldId id="379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  <p:sldId id="401" r:id="rId21"/>
    <p:sldId id="402" r:id="rId22"/>
    <p:sldId id="40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65" d="100"/>
          <a:sy n="65" d="100"/>
        </p:scale>
        <p:origin x="22" y="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03/10/2017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03/10/2017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9B845-4BC6-43F6-B113-E03B24E0C7AB}" type="slidenum">
              <a:rPr lang="id-ID" altLang="id-ID" smtClean="0"/>
              <a:pPr/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979271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BC0C3F69-39FE-4E6E-9E73-0713B482B36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9FF102D-6DFE-4376-B46F-F3F77A84E60B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65DA988E-BD8D-44BE-B3B9-4D55F8D9C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16512C3B-92B8-4B47-A169-3C5CC72DD5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827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DBD3C474-FD17-494F-A5EB-52615B45A0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1CB7C2-2FD9-4576-B7EF-9FB2929B7935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C788C234-C73D-4A5A-BFD5-7A5F0C55D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0414F073-6808-4976-ABF0-8A3C335EB06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E597FCAF-B68D-4502-8B84-76A896D327B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8E65787-312A-437B-82B2-AA15E8470C96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7651" name="Text Box 1">
            <a:extLst>
              <a:ext uri="{FF2B5EF4-FFF2-40B4-BE49-F238E27FC236}">
                <a16:creationId xmlns:a16="http://schemas.microsoft.com/office/drawing/2014/main" id="{A36785C8-2EF2-4C18-B77B-EF55796D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BC72C65E-EBA1-4043-BA77-50038FA6D13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13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857CD383-1891-4B5A-A0D1-C8FAA935C5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BC47047-9D88-4C31-BAC9-60DB6F3EE13F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9699" name="Text Box 1">
            <a:extLst>
              <a:ext uri="{FF2B5EF4-FFF2-40B4-BE49-F238E27FC236}">
                <a16:creationId xmlns:a16="http://schemas.microsoft.com/office/drawing/2014/main" id="{C519367F-2140-42C3-A3F9-8F1523505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68E1F1A-2383-481C-ADD0-8B9D9875CE4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538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>
            <a:extLst>
              <a:ext uri="{FF2B5EF4-FFF2-40B4-BE49-F238E27FC236}">
                <a16:creationId xmlns:a16="http://schemas.microsoft.com/office/drawing/2014/main" id="{7F5C1AF9-9410-48F2-B9CA-613CC37355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F26C2C5-0FDF-49F2-92D7-65A6A5614C34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571FB350-C484-45D8-97E3-8E2DC3950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FBAC923D-9170-4602-812B-2D346B67E83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702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>
            <a:extLst>
              <a:ext uri="{FF2B5EF4-FFF2-40B4-BE49-F238E27FC236}">
                <a16:creationId xmlns:a16="http://schemas.microsoft.com/office/drawing/2014/main" id="{8DBF33C3-54B6-49DC-A2E1-9B7140B3E95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0DEE21-E353-4999-92D6-DFC62E26FD3D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8C76742E-025F-4C39-A178-88A4B023B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B94FB941-D56D-4084-B0BB-D279E60E0C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104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>
            <a:extLst>
              <a:ext uri="{FF2B5EF4-FFF2-40B4-BE49-F238E27FC236}">
                <a16:creationId xmlns:a16="http://schemas.microsoft.com/office/drawing/2014/main" id="{86E3F4F1-2603-43BD-85F0-DD2AAAC3344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D5DEDF-47C2-4931-A876-28A84F2EB7CC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35843" name="Text Box 1">
            <a:extLst>
              <a:ext uri="{FF2B5EF4-FFF2-40B4-BE49-F238E27FC236}">
                <a16:creationId xmlns:a16="http://schemas.microsoft.com/office/drawing/2014/main" id="{DB700E8B-031A-426D-8554-256DE1219E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A1C17A56-F9DF-4C14-841F-5C9604E7FB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506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>
            <a:extLst>
              <a:ext uri="{FF2B5EF4-FFF2-40B4-BE49-F238E27FC236}">
                <a16:creationId xmlns:a16="http://schemas.microsoft.com/office/drawing/2014/main" id="{4D64C22A-9C16-41FD-B123-40AEF53C61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EC28BC-4209-4CEF-9B29-DCC40AB116DD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B7157062-A640-4A28-8508-30E97D2B3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87A454F1-D083-4F6E-B672-97F38D566B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112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>
            <a:extLst>
              <a:ext uri="{FF2B5EF4-FFF2-40B4-BE49-F238E27FC236}">
                <a16:creationId xmlns:a16="http://schemas.microsoft.com/office/drawing/2014/main" id="{82BEB707-5750-4EA1-8B9D-A0093EA35F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6FCEBF-A45D-4A64-A7D7-0B7B75EEA8B9}" type="slidenum">
              <a:rPr lang="en-GB" altLang="en-US" smtClean="0"/>
              <a:pPr>
                <a:spcBef>
                  <a:spcPct val="0"/>
                </a:spcBef>
              </a:pPr>
              <a:t>20</a:t>
            </a:fld>
            <a:endParaRPr lang="en-GB" altLang="en-US"/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A3CEA776-74CE-4C49-9019-7967BEFB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1DA26833-83B1-4218-9474-771C8556ADA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661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>
            <a:extLst>
              <a:ext uri="{FF2B5EF4-FFF2-40B4-BE49-F238E27FC236}">
                <a16:creationId xmlns:a16="http://schemas.microsoft.com/office/drawing/2014/main" id="{BE575D37-9FA4-47A5-8FC7-F27B7C9D12C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5D818DE-FA0A-4C2B-95D9-8B394278EFE5}" type="slidenum">
              <a:rPr lang="en-GB" altLang="en-US" smtClean="0"/>
              <a:pPr>
                <a:spcBef>
                  <a:spcPct val="0"/>
                </a:spcBef>
              </a:pPr>
              <a:t>21</a:t>
            </a:fld>
            <a:endParaRPr lang="en-GB" altLang="en-US"/>
          </a:p>
        </p:txBody>
      </p:sp>
      <p:sp>
        <p:nvSpPr>
          <p:cNvPr id="41987" name="Text Box 1">
            <a:extLst>
              <a:ext uri="{FF2B5EF4-FFF2-40B4-BE49-F238E27FC236}">
                <a16:creationId xmlns:a16="http://schemas.microsoft.com/office/drawing/2014/main" id="{03B38FA5-B649-407F-A980-67A490EF1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FDBC71A4-9ED2-4AD6-890C-2FFFB3E7476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4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8AEA3865-40F5-4D03-A6AF-3FC23094906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228C38-5696-4F3F-BC17-CEA8E9512952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A9E14E2C-3D4B-4C23-B178-B333AAA9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A0C97FA-DA28-4B16-B39A-E2C6C61B6DF2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326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188DF4C-1FD4-4108-A277-9D065567543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C4A14E9-6DD6-4A99-80F3-9039F985181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BE9238ED-6454-4861-9153-7C79744E4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1A63951A-A559-4C43-9BB8-48E63BA1773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782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>
            <a:extLst>
              <a:ext uri="{FF2B5EF4-FFF2-40B4-BE49-F238E27FC236}">
                <a16:creationId xmlns:a16="http://schemas.microsoft.com/office/drawing/2014/main" id="{CBA41B68-C55B-4A5C-879F-55A2A76F49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5BADC0-253E-4250-B46A-8C5FAEDAEFA5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11267" name="Rectangle 1">
            <a:extLst>
              <a:ext uri="{FF2B5EF4-FFF2-40B4-BE49-F238E27FC236}">
                <a16:creationId xmlns:a16="http://schemas.microsoft.com/office/drawing/2014/main" id="{09528502-986C-44B2-B562-A549683F9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90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9FA23CD8-F125-45DB-9B75-602BE6E9F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12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9AB810E0-8FED-4644-AE3D-DA6B3ABBAAB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097BB-0012-4654-86C2-A27A413D0AA6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13315" name="Text Box 1">
            <a:extLst>
              <a:ext uri="{FF2B5EF4-FFF2-40B4-BE49-F238E27FC236}">
                <a16:creationId xmlns:a16="http://schemas.microsoft.com/office/drawing/2014/main" id="{C8ED3331-B59A-47C1-B0E0-1CCAF98E4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80374943-D63F-4C56-95F6-298591177A6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3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>
            <a:extLst>
              <a:ext uri="{FF2B5EF4-FFF2-40B4-BE49-F238E27FC236}">
                <a16:creationId xmlns:a16="http://schemas.microsoft.com/office/drawing/2014/main" id="{CB4FC6B0-25D9-40BA-A0F8-447E294D6A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2AF270A-B0A4-481B-9F5C-E19F163AE03E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15363" name="Text Box 1">
            <a:extLst>
              <a:ext uri="{FF2B5EF4-FFF2-40B4-BE49-F238E27FC236}">
                <a16:creationId xmlns:a16="http://schemas.microsoft.com/office/drawing/2014/main" id="{F4A00537-88C1-4C0D-B87D-76A95BEDD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C5E4F840-FD28-4F4B-AE8B-FB0DE30964E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806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>
            <a:extLst>
              <a:ext uri="{FF2B5EF4-FFF2-40B4-BE49-F238E27FC236}">
                <a16:creationId xmlns:a16="http://schemas.microsoft.com/office/drawing/2014/main" id="{C43AF3AE-4951-4A4D-915A-99414D905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4E0BAAE-DFEB-4663-8114-EFFA3F90A64A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17411" name="Text Box 1">
            <a:extLst>
              <a:ext uri="{FF2B5EF4-FFF2-40B4-BE49-F238E27FC236}">
                <a16:creationId xmlns:a16="http://schemas.microsoft.com/office/drawing/2014/main" id="{51AC04FD-DB0A-483D-807B-9FE37E394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0FA6A68C-5C46-4FD5-8C25-EA7B5E8B81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9463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8">
            <a:extLst>
              <a:ext uri="{FF2B5EF4-FFF2-40B4-BE49-F238E27FC236}">
                <a16:creationId xmlns:a16="http://schemas.microsoft.com/office/drawing/2014/main" id="{FA64C904-8192-4C21-B6B0-FC2D6CD53E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838E85B-F5AF-4598-AA35-5FBB5C30BA7F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19459" name="Text Box 1">
            <a:extLst>
              <a:ext uri="{FF2B5EF4-FFF2-40B4-BE49-F238E27FC236}">
                <a16:creationId xmlns:a16="http://schemas.microsoft.com/office/drawing/2014/main" id="{1BEAD89D-D80A-48FF-AE58-DA4BE02B9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1BA3159B-F6F2-4E76-AC60-1F2589C4EFF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004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>
            <a:extLst>
              <a:ext uri="{FF2B5EF4-FFF2-40B4-BE49-F238E27FC236}">
                <a16:creationId xmlns:a16="http://schemas.microsoft.com/office/drawing/2014/main" id="{62254F3D-AB3F-4CF5-BD65-DD8AFC40991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5C7FA71-2358-4208-891A-3E2B97F7A6A6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1507" name="Text Box 1">
            <a:extLst>
              <a:ext uri="{FF2B5EF4-FFF2-40B4-BE49-F238E27FC236}">
                <a16:creationId xmlns:a16="http://schemas.microsoft.com/office/drawing/2014/main" id="{FBA7E0F9-7202-429E-A31E-4B5098722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F2D88883-B22E-4808-86E2-B8A3BE93D0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561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here to edit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Bahasan</a:t>
            </a:r>
            <a:br>
              <a:rPr lang="en-US" dirty="0"/>
            </a:br>
            <a:r>
              <a:rPr lang="en-US" dirty="0"/>
              <a:t>Click here to edit </a:t>
            </a:r>
            <a:r>
              <a:rPr lang="en-US" dirty="0" err="1"/>
              <a:t>Pertemuan</a:t>
            </a:r>
            <a:br>
              <a:rPr lang="en-US" dirty="0"/>
            </a:br>
            <a:r>
              <a:rPr lang="en-US" dirty="0"/>
              <a:t>Click here to edit Nama </a:t>
            </a:r>
            <a:r>
              <a:rPr lang="en-US" dirty="0" err="1"/>
              <a:t>Dosen</a:t>
            </a:r>
            <a:br>
              <a:rPr lang="en-US" dirty="0"/>
            </a:br>
            <a:r>
              <a:rPr lang="en-US" dirty="0"/>
              <a:t>Click here to edit Nama Prodi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Fakultas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03-Oct-17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special.pubs/ai9913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rc.nist.gov/publications/nistpubs/800-30/sp800-3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Analisis</a:t>
            </a:r>
            <a:r>
              <a:rPr lang="en-GB" dirty="0"/>
              <a:t> </a:t>
            </a:r>
            <a:r>
              <a:rPr lang="en-GB" dirty="0" err="1"/>
              <a:t>Resiko</a:t>
            </a:r>
            <a:br>
              <a:rPr lang="en-GB" dirty="0"/>
            </a:br>
            <a:r>
              <a:rPr lang="en-GB" dirty="0" err="1"/>
              <a:t>Sistem</a:t>
            </a:r>
            <a:r>
              <a:rPr lang="en-GB" dirty="0"/>
              <a:t> </a:t>
            </a:r>
            <a:r>
              <a:rPr lang="en-GB" dirty="0" err="1"/>
              <a:t>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Risk Analysis Introduction</a:t>
            </a:r>
            <a:br>
              <a:rPr lang="en-US" dirty="0"/>
            </a:br>
            <a:r>
              <a:rPr lang="en-US" dirty="0" err="1"/>
              <a:t>Pertemuan</a:t>
            </a:r>
            <a:r>
              <a:rPr lang="en-US" dirty="0"/>
              <a:t> 1</a:t>
            </a:r>
            <a:br>
              <a:rPr lang="en-US" dirty="0"/>
            </a:b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Pengampu</a:t>
            </a:r>
            <a:r>
              <a:rPr lang="en-US" dirty="0"/>
              <a:t>: Alivia </a:t>
            </a:r>
            <a:r>
              <a:rPr lang="en-US" dirty="0" err="1"/>
              <a:t>Yulfitri</a:t>
            </a:r>
            <a:r>
              <a:rPr lang="en-US" dirty="0"/>
              <a:t> (2017)</a:t>
            </a:r>
          </a:p>
          <a:p>
            <a:r>
              <a:rPr lang="en-US" dirty="0"/>
              <a:t>Prodi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-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>
            <a:extLst>
              <a:ext uri="{FF2B5EF4-FFF2-40B4-BE49-F238E27FC236}">
                <a16:creationId xmlns:a16="http://schemas.microsoft.com/office/drawing/2014/main" id="{7E0BC2CB-0716-41B1-A999-743E909C7F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F7783890-2B6D-4566-B0E1-17D8100716F5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GB" altLang="en-US" sz="1400"/>
          </a:p>
        </p:txBody>
      </p:sp>
      <p:sp>
        <p:nvSpPr>
          <p:cNvPr id="18435" name="Rectangle 1">
            <a:extLst>
              <a:ext uri="{FF2B5EF4-FFF2-40B4-BE49-F238E27FC236}">
                <a16:creationId xmlns:a16="http://schemas.microsoft.com/office/drawing/2014/main" id="{CE643D35-BD24-44E5-AE2F-2474CBD71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Benefits of Risk Analysis</a:t>
            </a: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211AA920-F7AF-405E-8143-D58E2B64EE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Assurance that greatest risks have been identified and addressed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Increased understanding of risks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Mechanism for reaching consensus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Support for needed controls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Means for communicating results</a:t>
            </a:r>
          </a:p>
        </p:txBody>
      </p:sp>
    </p:spTree>
    <p:extLst>
      <p:ext uri="{BB962C8B-B14F-4D97-AF65-F5344CB8AC3E}">
        <p14:creationId xmlns:p14="http://schemas.microsoft.com/office/powerpoint/2010/main" val="20459505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>
            <a:extLst>
              <a:ext uri="{FF2B5EF4-FFF2-40B4-BE49-F238E27FC236}">
                <a16:creationId xmlns:a16="http://schemas.microsoft.com/office/drawing/2014/main" id="{DA78FE68-EE42-41B3-876C-F8657B16FE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F70884C8-AC12-45B7-8639-2F7AD0565011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en-US" sz="1400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D0F19CD1-9C4F-48FF-BE24-EA050F2B49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Basic Risk Analysis Structure</a:t>
            </a:r>
          </a:p>
        </p:txBody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10B0591F-E100-4811-BC12-26062308B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6577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Evaluate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Value of computing and information assets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Vulnerabilities of the system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Threats from inside and outside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Risk priorities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Examine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Availability of security countermeasures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Effectiveness of countermeasures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Costs (installation, operation, etc.) of countermeasures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Implement and Monitor</a:t>
            </a:r>
          </a:p>
        </p:txBody>
      </p:sp>
    </p:spTree>
    <p:extLst>
      <p:ext uri="{BB962C8B-B14F-4D97-AF65-F5344CB8AC3E}">
        <p14:creationId xmlns:p14="http://schemas.microsoft.com/office/powerpoint/2010/main" val="4169392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>
            <a:extLst>
              <a:ext uri="{FF2B5EF4-FFF2-40B4-BE49-F238E27FC236}">
                <a16:creationId xmlns:a16="http://schemas.microsoft.com/office/drawing/2014/main" id="{944489F8-4B56-4887-AFFE-FEE81B442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C0FF006D-88FA-44C8-BD24-27BFD0177D26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en-US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1587CB50-F4BC-469B-802F-48FEBC6BD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Who should be Involved?</a:t>
            </a:r>
          </a:p>
        </p:txBody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E3CD4600-3372-48AF-93FE-6E6896050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Security Experts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Internal domain experts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Knows best how things really work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Managers responsible for implementing controls</a:t>
            </a:r>
          </a:p>
        </p:txBody>
      </p:sp>
    </p:spTree>
    <p:extLst>
      <p:ext uri="{BB962C8B-B14F-4D97-AF65-F5344CB8AC3E}">
        <p14:creationId xmlns:p14="http://schemas.microsoft.com/office/powerpoint/2010/main" val="3637075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61F0F5C6-FEAD-45D1-BBFA-E7462C836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FB894B2D-931D-47BA-834B-0EDCD2631C64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en-GB" altLang="en-US" sz="1400"/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700C53BE-DE03-456A-8B44-C5DCABB19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61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Identify Assets</a:t>
            </a: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5839D96-6E14-48A6-BB2E-F8A016AF4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79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Asset – Anything of value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Physical Assets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Buildings, computers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Logical Assets</a:t>
            </a:r>
          </a:p>
          <a:p>
            <a:pPr lvl="1"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Intellectual property, reputation</a:t>
            </a:r>
          </a:p>
        </p:txBody>
      </p:sp>
    </p:spTree>
    <p:extLst>
      <p:ext uri="{BB962C8B-B14F-4D97-AF65-F5344CB8AC3E}">
        <p14:creationId xmlns:p14="http://schemas.microsoft.com/office/powerpoint/2010/main" val="1039165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F64F3DEE-23E0-4A78-83FD-066BFFAC42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8DAFAC66-D2A9-41AF-A49C-CFF145888A3A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en-GB" altLang="en-US" sz="1400"/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2AC0B667-75F7-4F25-9C95-746A24C93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Critical Assets</a:t>
            </a: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C0FC9DDA-567B-4A82-AF94-C2F8DDD84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195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People and skills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Goodwill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Hardware/Software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Data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Documentation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Supplies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Physical plant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12058106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AF1E5CCC-5C8D-4A80-A9DE-6B1E64B71B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8D34D2CE-7D18-4F7E-92BC-980057C7F201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en-GB" altLang="en-US" sz="1400"/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8C07554B-9B77-486F-BBFE-1AD2DB8E9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Threats</a:t>
            </a:r>
          </a:p>
        </p:txBody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24946775-09C1-47BC-B72B-36CDC527E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An expression of intention to inflict evil injury or damage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Attacks against key security services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Confidentiality, integrity, availability</a:t>
            </a:r>
          </a:p>
        </p:txBody>
      </p:sp>
    </p:spTree>
    <p:extLst>
      <p:ext uri="{BB962C8B-B14F-4D97-AF65-F5344CB8AC3E}">
        <p14:creationId xmlns:p14="http://schemas.microsoft.com/office/powerpoint/2010/main" val="4001613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DDAF9B6B-E5CD-4586-90B6-64A69FDB72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1BAB1132-B62B-42A8-BCD0-B6498AC2D087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en-US" sz="1400"/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E9CBCB65-9A49-427F-B1B6-84B4B0027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Threat List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2EBCE2DE-BFA4-4BDE-8856-AC8473DE1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2819400" cy="47656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T01 Access (Unauthorized to System - logical)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T02 Access (Unauthorized to Area - physical)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T03 Airborne Particles (Dust)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T04 Air Conditioning Failure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T05 Application Program Change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 b="1"/>
              <a:t>(Unauthorized)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T06 Bomb Threat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T07 Chemical Spill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T08 Civil Disturbance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T09 Communications Failure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T10 Data Alteration (Error)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T11 Data Alteration (Deliberate)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T12 Data Destruction (Error)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T13 Data Destruction (Deliberate)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T14 Data Disclosure (Unauthorized)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T15 Disgruntled Employee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T16 Earthquakes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z="1400" b="1"/>
          </a:p>
        </p:txBody>
      </p:sp>
      <p:sp>
        <p:nvSpPr>
          <p:cNvPr id="30725" name="Rectangle 3">
            <a:extLst>
              <a:ext uri="{FF2B5EF4-FFF2-40B4-BE49-F238E27FC236}">
                <a16:creationId xmlns:a16="http://schemas.microsoft.com/office/drawing/2014/main" id="{39EE1BD3-6B2E-4325-A090-A1F3F5C72FD3}"/>
              </a:ext>
            </a:extLst>
          </p:cNvPr>
          <p:cNvSpPr>
            <a:spLocks noGrp="1" noChangeArrowheads="1"/>
          </p:cNvSpPr>
          <p:nvPr>
            <p:ph type="body" idx="2"/>
          </p:nvPr>
        </p:nvSpPr>
        <p:spPr>
          <a:xfrm>
            <a:off x="3581400" y="1905000"/>
            <a:ext cx="2667000" cy="45926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T17 Errors (All Types)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T18 Electro-Magnetic Interference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T19 Emanations Detection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T20 Explosion (Internal)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T21 Fire, Catastrophic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T22 Fire, Major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T23 Fire, Minor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T24 Floods/Water Damage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T25 Fraud/Embezzlement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T26 Hardware Failure/Malfunction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T27 Hurricanes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T28 Injury/Illness (Personal)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T29 Lightning Storm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T30 Liquid Leaking (Any)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T31 Loss of Data/Software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T32 Marking of Data/Media Improperly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T33 Misuse of Computer/Resource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400"/>
              <a:t>•</a:t>
            </a:r>
            <a:r>
              <a:rPr lang="en-GB" altLang="en-US" sz="1400" b="1"/>
              <a:t>T34 Nuclear Mishap</a:t>
            </a:r>
          </a:p>
        </p:txBody>
      </p:sp>
      <p:sp>
        <p:nvSpPr>
          <p:cNvPr id="30726" name="Rectangle 4">
            <a:extLst>
              <a:ext uri="{FF2B5EF4-FFF2-40B4-BE49-F238E27FC236}">
                <a16:creationId xmlns:a16="http://schemas.microsoft.com/office/drawing/2014/main" id="{CDCC00CC-0B85-45AE-ACE5-DDD75A76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828800"/>
            <a:ext cx="289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T35 Operating System Penetration/Alteration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T36 Operator Error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T37 Power Fluctuation (Brown/Transients)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T38 Power Loss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T39 Programming Error/Bug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T40 Sabotage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T41 Static Electricity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T42 Storms (Snow/Ice/Wind)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T43 System Software Alteration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T44 Terrorist Actions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T45 Theft (Data/Hardware/Software)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T46 Tornado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T47 Tsunami (Pacific area only)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T48 Vandalism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T49 Virus/Worm (Computer)</a:t>
            </a:r>
          </a:p>
          <a:p>
            <a:pPr eaLnBrk="1" hangingPunct="1">
              <a:lnSpc>
                <a:spcPct val="10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•</a:t>
            </a:r>
            <a:r>
              <a:rPr lang="en-GB" altLang="en-US" sz="1400" b="1"/>
              <a:t>T50 Volcanic Eruption</a:t>
            </a:r>
          </a:p>
          <a:p>
            <a:pPr eaLnBrk="1" hangingPunct="1">
              <a:lnSpc>
                <a:spcPct val="80000"/>
              </a:lnSpc>
              <a:spcBef>
                <a:spcPts val="350"/>
              </a:spcBef>
              <a:buFont typeface="Times New Roman" panose="02020603050405020304" pitchFamily="18" charset="0"/>
              <a:buNone/>
            </a:pPr>
            <a:endParaRPr lang="en-GB" altLang="en-US" sz="1400" b="1"/>
          </a:p>
        </p:txBody>
      </p:sp>
    </p:spTree>
    <p:extLst>
      <p:ext uri="{BB962C8B-B14F-4D97-AF65-F5344CB8AC3E}">
        <p14:creationId xmlns:p14="http://schemas.microsoft.com/office/powerpoint/2010/main" val="351457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>
            <a:extLst>
              <a:ext uri="{FF2B5EF4-FFF2-40B4-BE49-F238E27FC236}">
                <a16:creationId xmlns:a16="http://schemas.microsoft.com/office/drawing/2014/main" id="{872EF69A-7300-4E78-BC1E-63936635F0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DDA9B031-2C05-4A78-826A-CC167E5EFE8E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en-GB" altLang="en-US" sz="1400"/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C0F0D4B0-6C26-4212-9776-9482655BE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Vulnerabilities</a:t>
            </a:r>
          </a:p>
        </p:txBody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7919DFEC-3DD9-451F-BD12-A46212481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354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Flaw or weakness in system that can be exploited to violate system integrity.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Security Procedures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Design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Implementation</a:t>
            </a:r>
          </a:p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Threats trigger vulnerabilities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Accidental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Malicious</a:t>
            </a:r>
          </a:p>
        </p:txBody>
      </p:sp>
    </p:spTree>
    <p:extLst>
      <p:ext uri="{BB962C8B-B14F-4D97-AF65-F5344CB8AC3E}">
        <p14:creationId xmlns:p14="http://schemas.microsoft.com/office/powerpoint/2010/main" val="3707868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>
            <a:extLst>
              <a:ext uri="{FF2B5EF4-FFF2-40B4-BE49-F238E27FC236}">
                <a16:creationId xmlns:a16="http://schemas.microsoft.com/office/drawing/2014/main" id="{E1B58E9C-F22A-4BEE-A6E5-1CD17BAB96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65ABE966-5BBD-4ADF-B81A-89365E0A46D7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en-GB" altLang="en-US" sz="1400"/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6646B6FC-12E2-458B-8968-C3AA813F5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Vulnerabilities</a:t>
            </a:r>
          </a:p>
        </p:txBody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D5C9FA46-6DBF-4E48-B44E-1BC34DB2B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2819400" cy="4540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Physical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V01 Susceptible to unauthorized building access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V02 Computer Room susceptible to unauthorized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 i="1"/>
              <a:t>access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V03 Media Library susceptible to unauthorized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 i="1"/>
              <a:t>access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V04 Inadequate visitor control procedures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(and 36 more)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Administrative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V41 Lack of management support for security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V42 No separation of duties policy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i="1"/>
              <a:t>V43 Inadequate/no computer security plan policy</a:t>
            </a: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55366B50-65A9-4202-A3A2-A5F7C6430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905000"/>
            <a:ext cx="281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V47 Inadequate/no emergency action plan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(and 7 more)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Personnel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V56 Inadequate personnel screening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V57 Personnel not adequately trained in job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...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Software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V62 Inadequate/missing audit trail capability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V63 Audit trail log not reviewed weekly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V64 Inadequate control over application/program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 i="1"/>
              <a:t>changes</a:t>
            </a:r>
          </a:p>
        </p:txBody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D4B727A-959E-4A0F-B490-CE66F5C05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905000"/>
            <a:ext cx="320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9725" indent="-339725"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 i="1"/>
              <a:t>Communications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V87 Inadequate communications system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V88 Lack of encryption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V89 Potential for disruptions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...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Hardware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V92 Lack of hardware inventory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V93 Inadequate monitoring of maintenance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 i="1"/>
              <a:t>personnel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V94 No preventive maintenance program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…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i="1"/>
              <a:t>V100 Susceptible to electronic emanations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 typeface="Times New Roman" panose="02020603050405020304" pitchFamily="18" charset="0"/>
              <a:buNone/>
            </a:pPr>
            <a:endParaRPr lang="en-GB" altLang="en-US" sz="1200"/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 typeface="Times New Roman" panose="02020603050405020304" pitchFamily="18" charset="0"/>
              <a:buNone/>
            </a:pPr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2461329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>
            <a:extLst>
              <a:ext uri="{FF2B5EF4-FFF2-40B4-BE49-F238E27FC236}">
                <a16:creationId xmlns:a16="http://schemas.microsoft.com/office/drawing/2014/main" id="{EF6347D9-1F26-4342-891E-F28C35438B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598A7047-A031-414F-AC71-E219EAA76F34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en-GB" altLang="en-US" sz="1400"/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CDF933E2-019E-4221-B7FA-A3D86E1B8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Controls/Countermeasures</a:t>
            </a:r>
          </a:p>
        </p:txBody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8CD12DB8-CEF7-4D2E-BA2A-947064B353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Mechanisms or procedures for mitigating vulnerabilities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Prevent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Detect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Recover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Understand cost and coverage of control</a:t>
            </a:r>
          </a:p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Controls follow vulnerability and threat analysis</a:t>
            </a:r>
          </a:p>
        </p:txBody>
      </p:sp>
    </p:spTree>
    <p:extLst>
      <p:ext uri="{BB962C8B-B14F-4D97-AF65-F5344CB8AC3E}">
        <p14:creationId xmlns:p14="http://schemas.microsoft.com/office/powerpoint/2010/main" val="413571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UTS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Risk Analysis Definition</a:t>
            </a:r>
          </a:p>
          <a:p>
            <a:r>
              <a:rPr lang="en-US" dirty="0"/>
              <a:t>Risk Analysis: Methodology </a:t>
            </a:r>
          </a:p>
          <a:p>
            <a:r>
              <a:rPr lang="en-US" dirty="0"/>
              <a:t>Risk Analysis: Methodology 2</a:t>
            </a:r>
          </a:p>
          <a:p>
            <a:r>
              <a:rPr lang="en-US" dirty="0" err="1"/>
              <a:t>Contoh</a:t>
            </a:r>
            <a:r>
              <a:rPr lang="en-US" dirty="0"/>
              <a:t> Risk Analysis</a:t>
            </a:r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Risk Analysis</a:t>
            </a:r>
          </a:p>
          <a:p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36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>
            <a:extLst>
              <a:ext uri="{FF2B5EF4-FFF2-40B4-BE49-F238E27FC236}">
                <a16:creationId xmlns:a16="http://schemas.microsoft.com/office/drawing/2014/main" id="{56D150F2-66DA-4848-8E55-C874B55263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EEFE0D03-0409-4BF4-BFAC-C70BC90056A3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en-US" sz="1400"/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C26EED49-37DF-45BA-8532-F1F08CA70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Example Controls</a:t>
            </a: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44905EC6-C5B5-49E6-8D7C-D3793D233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3810000" cy="49387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C01 Access control devices - physical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C02 Access control lists - physical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C03 Access control - software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C04 Assign ADP security and assistant in writing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C05 Install-/review audit trails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C06 Conduct risk analysis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C07Develop backup plan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C08 Develop emergency action plan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C09 Develop disaster recovery plan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...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C21 Install walls from true floor to true ceiling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C22 Develop visitor sip-in/escort procedures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C23 Investigate backgrounds of new employees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C24 Restrict numbers of privileged users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C25 Develop separation of duties policy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1600"/>
              <a:t>•</a:t>
            </a:r>
            <a:r>
              <a:rPr lang="en-GB" altLang="en-US" sz="1600" b="1"/>
              <a:t>C26 Require use of unique passwords for logon</a:t>
            </a:r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96F88262-83EF-4F75-B38B-FA18D18C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876425"/>
            <a:ext cx="40386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C27 Make password changes mandatory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C28 Encrypt password file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C29 Encrypt data/files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C30 Hardware/software training for personnel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C31Prohibit outside software on system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...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C47 Develop software life cycle development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 b="1"/>
              <a:t>program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C48 Conduct hardware/software inventory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C49 Designate critical programs/files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C50 Lock PCs/terminals to desks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C51 Update communications system/hardware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C52 Monitor maintenance personnel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C53 Shield equipment from electromagnetic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 b="1"/>
              <a:t>interference/emanations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•</a:t>
            </a:r>
            <a:r>
              <a:rPr lang="en-GB" altLang="en-US" sz="1600" b="1"/>
              <a:t>C54Identify terminals</a:t>
            </a:r>
          </a:p>
        </p:txBody>
      </p:sp>
    </p:spTree>
    <p:extLst>
      <p:ext uri="{BB962C8B-B14F-4D97-AF65-F5344CB8AC3E}">
        <p14:creationId xmlns:p14="http://schemas.microsoft.com/office/powerpoint/2010/main" val="191961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4">
            <a:extLst>
              <a:ext uri="{FF2B5EF4-FFF2-40B4-BE49-F238E27FC236}">
                <a16:creationId xmlns:a16="http://schemas.microsoft.com/office/drawing/2014/main" id="{240F6B73-D380-487A-B020-E44E27B6CB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84AF5A77-3456-40BE-BDDB-292F6B3185BE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en-GB" altLang="en-US" sz="1400"/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ABD824C0-DB3A-48DE-AB83-D60BB5980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Risk/Control Trade Offs</a:t>
            </a:r>
          </a:p>
        </p:txBody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873A0F06-6C03-4836-8E12-DFF3ACF0F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Only Safe Asset is a Dead Asset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Asset that is completely locked away is safe, but useless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Trade-off between safety and availablity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Do not waste effort on efforts with low loss value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Don’t spend resources to protect garbage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Control only has to be good enough, not absolute</a:t>
            </a:r>
          </a:p>
          <a:p>
            <a:pPr lvl="1" eaLnBrk="1" hangingPunct="1"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Make it tough enough to discourage enemy</a:t>
            </a:r>
          </a:p>
        </p:txBody>
      </p:sp>
    </p:spTree>
    <p:extLst>
      <p:ext uri="{BB962C8B-B14F-4D97-AF65-F5344CB8AC3E}">
        <p14:creationId xmlns:p14="http://schemas.microsoft.com/office/powerpoint/2010/main" val="29328764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6C86F8A-038E-4107-AD04-32A28A1B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DISKUSI</a:t>
            </a:r>
          </a:p>
        </p:txBody>
      </p: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4CB2CC2F-6D8F-4C4E-92E8-9855D640C0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Common Questions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What are the assets?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What are the vulnerabilities?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What are the threat-sources?</a:t>
            </a:r>
          </a:p>
          <a:p>
            <a:pPr lvl="1" eaLnBrk="1" hangingPunct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What are possible controls?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US" altLang="en-US"/>
          </a:p>
        </p:txBody>
      </p:sp>
      <p:sp>
        <p:nvSpPr>
          <p:cNvPr id="43012" name="Footer Placeholder 3">
            <a:extLst>
              <a:ext uri="{FF2B5EF4-FFF2-40B4-BE49-F238E27FC236}">
                <a16:creationId xmlns:a16="http://schemas.microsoft.com/office/drawing/2014/main" id="{E1858285-8421-450A-AD6A-055541D4D1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endParaRPr lang="en-GB" altLang="en-US" sz="1400">
              <a:solidFill>
                <a:srgbClr val="000000"/>
              </a:solidFill>
            </a:endParaRPr>
          </a:p>
          <a:p>
            <a:endParaRPr lang="en-GB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04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UTS</a:t>
            </a:r>
            <a:endParaRPr lang="id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 startAt="8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kuantitatif</a:t>
            </a:r>
            <a:endParaRPr lang="en-US" dirty="0"/>
          </a:p>
          <a:p>
            <a:pPr>
              <a:buFont typeface="+mj-lt"/>
              <a:buAutoNum type="arabicPeriod" startAt="8"/>
            </a:pP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kualitatif</a:t>
            </a:r>
            <a:endParaRPr lang="en-US" dirty="0"/>
          </a:p>
          <a:p>
            <a:pPr>
              <a:buFont typeface="+mj-lt"/>
              <a:buAutoNum type="arabicPeriod" startAt="8"/>
            </a:pP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kualitatif</a:t>
            </a:r>
            <a:endParaRPr lang="en-US" dirty="0"/>
          </a:p>
          <a:p>
            <a:pPr>
              <a:buFont typeface="+mj-lt"/>
              <a:buAutoNum type="arabicPeriod" startAt="8"/>
            </a:pPr>
            <a:r>
              <a:rPr lang="en-US" dirty="0"/>
              <a:t>Risk Analysis: Deliverables and Work Plan</a:t>
            </a:r>
          </a:p>
          <a:p>
            <a:pPr>
              <a:buFont typeface="+mj-lt"/>
              <a:buAutoNum type="arabicPeriod" startAt="8"/>
            </a:pP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: deliverable risk analysis</a:t>
            </a:r>
          </a:p>
          <a:p>
            <a:pPr>
              <a:buFont typeface="+mj-lt"/>
              <a:buAutoNum type="arabicPeriod" startAt="8"/>
            </a:pPr>
            <a:r>
              <a:rPr lang="en-US" dirty="0"/>
              <a:t>Risk Analysis: Tools and Usage</a:t>
            </a:r>
          </a:p>
          <a:p>
            <a:pPr>
              <a:buFont typeface="+mj-lt"/>
              <a:buAutoNum type="arabicPeriod" startAt="8"/>
            </a:pPr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kasus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68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1C92D0E-4593-49E0-AF6A-4890444B2DC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GB" altLang="en-US"/>
              <a:t>Slide #</a:t>
            </a:r>
            <a:fld id="{B4060ECC-A24D-4525-80EB-3177D5031447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121" name="Rectangle 1">
            <a:extLst>
              <a:ext uri="{FF2B5EF4-FFF2-40B4-BE49-F238E27FC236}">
                <a16:creationId xmlns:a16="http://schemas.microsoft.com/office/drawing/2014/main" id="{D117FFFB-C3E2-4ABB-AA2E-9A6A8654F1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dirty="0"/>
              <a:t>Reference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9085284-DAAB-42B1-894F-D58AB8D5DD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5452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i="1" dirty="0"/>
              <a:t>Information Security Risk Analysis</a:t>
            </a:r>
            <a:r>
              <a:rPr lang="en-GB" altLang="en-US" sz="2400" dirty="0"/>
              <a:t>, by Thomas R. Peltier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Identifies basic elements of risk analysis and reviews several variants of qualitative approaches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“Information Security Risk Assessment: Practices of Leading organizations”, By GAO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>
                <a:solidFill>
                  <a:srgbClr val="CCCCFF"/>
                </a:solidFill>
                <a:hlinkClick r:id="rId3"/>
              </a:rPr>
              <a:t>http://www.gao.gov/special.pubs/ai99139.pdf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Case studies of risk analysis procedures for four companies</a:t>
            </a:r>
          </a:p>
          <a:p>
            <a:pPr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dirty="0"/>
              <a:t>“Risk Management Guide for Information Technology Systems”, NIST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Clr>
                <a:srgbClr val="009999"/>
              </a:buCl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>
                <a:solidFill>
                  <a:srgbClr val="CCCCFF"/>
                </a:solidFill>
                <a:hlinkClick r:id="rId4"/>
              </a:rPr>
              <a:t>http://csrc.nist.gov/publications/nistpubs/800-30/sp800-30.pdf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000" dirty="0"/>
              <a:t>Outlines steps for 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15607872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A8465C3-384A-4B72-9109-B9B73DD7E4F2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r>
              <a:rPr lang="en-GB" altLang="en-US"/>
              <a:t>Slide #</a:t>
            </a:r>
            <a:fld id="{E179CFFB-B451-4F95-9DB0-DAB5C5FA6C76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3FD8CABB-EDBA-444E-AF25-14367F314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Overview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5D8C7B80-01C9-451C-8884-78A4B8811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Definition and Purpose Of Risk Analysis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Elements of Risk Analysis</a:t>
            </a:r>
          </a:p>
          <a:p>
            <a:pPr lvl="1"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Quantitative vs Qualitative Analysis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Quantitative Example</a:t>
            </a:r>
          </a:p>
          <a:p>
            <a:pPr>
              <a:lnSpc>
                <a:spcPct val="10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Qualitative Example</a:t>
            </a:r>
          </a:p>
        </p:txBody>
      </p:sp>
    </p:spTree>
    <p:extLst>
      <p:ext uri="{BB962C8B-B14F-4D97-AF65-F5344CB8AC3E}">
        <p14:creationId xmlns:p14="http://schemas.microsoft.com/office/powerpoint/2010/main" val="2431801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>
            <a:extLst>
              <a:ext uri="{FF2B5EF4-FFF2-40B4-BE49-F238E27FC236}">
                <a16:creationId xmlns:a16="http://schemas.microsoft.com/office/drawing/2014/main" id="{2BEE6D3E-4923-46E6-A959-F7168662B7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A7E4D3CE-F32C-4766-BAFB-BBD4BEA9FFAE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en-US" sz="1400"/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900347DD-F83B-43E8-9240-44BB29096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0813" cy="1143000"/>
          </a:xfrm>
        </p:spPr>
        <p:txBody>
          <a:bodyPr lIns="0" tIns="0" rIns="0" bIns="0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Goal of Risk Analysis</a:t>
            </a: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A85320CE-B995-4EC2-89B4-857FDD6AF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0813" cy="4114800"/>
          </a:xfrm>
        </p:spPr>
        <p:txBody>
          <a:bodyPr lIns="0" tIns="0" rIns="0" bIns="0"/>
          <a:lstStyle/>
          <a:p>
            <a:pPr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“If you know the enemy and know yourself, you need not fear the result of a hundred battles.”</a:t>
            </a:r>
          </a:p>
          <a:p>
            <a:pPr lvl="1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Sun Tzu, Art of War</a:t>
            </a:r>
          </a:p>
        </p:txBody>
      </p:sp>
    </p:spTree>
    <p:extLst>
      <p:ext uri="{BB962C8B-B14F-4D97-AF65-F5344CB8AC3E}">
        <p14:creationId xmlns:p14="http://schemas.microsoft.com/office/powerpoint/2010/main" val="302768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>
            <a:extLst>
              <a:ext uri="{FF2B5EF4-FFF2-40B4-BE49-F238E27FC236}">
                <a16:creationId xmlns:a16="http://schemas.microsoft.com/office/drawing/2014/main" id="{35DD8435-A9E6-420F-B359-B8B361F50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20EBF732-48EE-4102-8682-DEAD06344D1F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en-GB" altLang="en-US" sz="1400"/>
          </a:p>
        </p:txBody>
      </p:sp>
      <p:sp>
        <p:nvSpPr>
          <p:cNvPr id="12291" name="Rectangle 1">
            <a:extLst>
              <a:ext uri="{FF2B5EF4-FFF2-40B4-BE49-F238E27FC236}">
                <a16:creationId xmlns:a16="http://schemas.microsoft.com/office/drawing/2014/main" id="{835F5CF7-FFDB-47D2-9498-9E670EE405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61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GB" altLang="en-US"/>
              <a:t>What is Risk?	</a:t>
            </a: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CAFAB56-6D5B-4145-84EA-E75D39E6A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7975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The probability that a particular threat will exploit a particular vulnerability</a:t>
            </a:r>
          </a:p>
          <a:p>
            <a:pPr eaLnBrk="1" hangingPunct="1">
              <a:lnSpc>
                <a:spcPct val="95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/>
              <a:t>Need to systematically understand risks to a system and decide how to control them.</a:t>
            </a:r>
          </a:p>
        </p:txBody>
      </p:sp>
    </p:spTree>
    <p:extLst>
      <p:ext uri="{BB962C8B-B14F-4D97-AF65-F5344CB8AC3E}">
        <p14:creationId xmlns:p14="http://schemas.microsoft.com/office/powerpoint/2010/main" val="211965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>
            <a:extLst>
              <a:ext uri="{FF2B5EF4-FFF2-40B4-BE49-F238E27FC236}">
                <a16:creationId xmlns:a16="http://schemas.microsoft.com/office/drawing/2014/main" id="{0E31A545-6E9F-44E6-A996-D4227431A1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228F6AC1-FCBF-4E0E-8562-A815281437B5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en-GB" altLang="en-US" sz="1400"/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30542C6F-FCC0-41ED-8AF3-23A162113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Risk Management Cycle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6A193A6F-B1DE-4961-B77A-E50EB237B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0958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1" name="Text Box 3">
            <a:extLst>
              <a:ext uri="{FF2B5EF4-FFF2-40B4-BE49-F238E27FC236}">
                <a16:creationId xmlns:a16="http://schemas.microsoft.com/office/drawing/2014/main" id="{F13423A1-0042-436E-BB7F-95DDD0154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6086475"/>
            <a:ext cx="2305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600"/>
              <a:t>From GAO/AIMD-99-139</a:t>
            </a:r>
          </a:p>
        </p:txBody>
      </p:sp>
    </p:spTree>
    <p:extLst>
      <p:ext uri="{BB962C8B-B14F-4D97-AF65-F5344CB8AC3E}">
        <p14:creationId xmlns:p14="http://schemas.microsoft.com/office/powerpoint/2010/main" val="3591055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8CE8C2D7-BA88-4321-9050-0A3EE51CE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en-US" sz="1400"/>
              <a:t>Slide #</a:t>
            </a:r>
            <a:fld id="{68FFB024-13BD-424A-9975-08539D45BF1E}" type="slidenum">
              <a:rPr lang="en-GB" altLang="en-US" sz="1400" smtClean="0"/>
              <a:pPr>
                <a:lnSpc>
                  <a:spcPct val="100000"/>
                </a:lnSpc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en-GB" altLang="en-US" sz="1400"/>
          </a:p>
        </p:txBody>
      </p:sp>
      <p:sp>
        <p:nvSpPr>
          <p:cNvPr id="16387" name="Rectangle 1">
            <a:extLst>
              <a:ext uri="{FF2B5EF4-FFF2-40B4-BE49-F238E27FC236}">
                <a16:creationId xmlns:a16="http://schemas.microsoft.com/office/drawing/2014/main" id="{1E7F662C-2658-442E-A055-F6EB09E77A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/>
              <a:t>What is Risk Analysis?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2E116E7E-0442-4DDB-9A9A-7A96FE69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The process of identifying, assessing, and reducing risks to an acceptable level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Defines and controls threats and vulnerabilities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Implements risk reduction measures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/>
              <a:t>An analytic discipline with three parts: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Risk assessment: determine what the risks are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Risk management: evaluating alternatives for mitigating the risk</a:t>
            </a:r>
          </a:p>
          <a:p>
            <a:pPr lvl="1" eaLnBrk="1" hangingPunct="1">
              <a:lnSpc>
                <a:spcPct val="8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/>
              <a:t>Risk communication: presenting this material in an understandable way to decision makers and/or the public</a:t>
            </a:r>
          </a:p>
        </p:txBody>
      </p:sp>
    </p:spTree>
    <p:extLst>
      <p:ext uri="{BB962C8B-B14F-4D97-AF65-F5344CB8AC3E}">
        <p14:creationId xmlns:p14="http://schemas.microsoft.com/office/powerpoint/2010/main" val="3540251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2490</TotalTime>
  <Words>1327</Words>
  <Application>Microsoft Office PowerPoint</Application>
  <PresentationFormat>On-screen Show (4:3)</PresentationFormat>
  <Paragraphs>278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Office Theme</vt:lpstr>
      <vt:lpstr>Analisis Resiko Sistem Informasi</vt:lpstr>
      <vt:lpstr>Materi Sebelum UTS</vt:lpstr>
      <vt:lpstr>Materi Setelah UTS</vt:lpstr>
      <vt:lpstr>Reference</vt:lpstr>
      <vt:lpstr>Overview</vt:lpstr>
      <vt:lpstr>Goal of Risk Analysis</vt:lpstr>
      <vt:lpstr>What is Risk? </vt:lpstr>
      <vt:lpstr>Risk Management Cycle</vt:lpstr>
      <vt:lpstr>What is Risk Analysis?</vt:lpstr>
      <vt:lpstr>Benefits of Risk Analysis</vt:lpstr>
      <vt:lpstr>Basic Risk Analysis Structure</vt:lpstr>
      <vt:lpstr>Who should be Involved?</vt:lpstr>
      <vt:lpstr>Identify Assets</vt:lpstr>
      <vt:lpstr>Example Critical Assets</vt:lpstr>
      <vt:lpstr>Threats</vt:lpstr>
      <vt:lpstr>Example Threat List</vt:lpstr>
      <vt:lpstr>Vulnerabilities</vt:lpstr>
      <vt:lpstr>Example Vulnerabilities</vt:lpstr>
      <vt:lpstr>Controls/Countermeasures</vt:lpstr>
      <vt:lpstr>Example Controls</vt:lpstr>
      <vt:lpstr>Risk/Control Trade Offs</vt:lpstr>
      <vt:lpstr>DISKUSI</vt:lpstr>
    </vt:vector>
  </TitlesOfParts>
  <Company>signDesign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Alivia</cp:lastModifiedBy>
  <cp:revision>255</cp:revision>
  <dcterms:created xsi:type="dcterms:W3CDTF">2010-08-24T06:47:44Z</dcterms:created>
  <dcterms:modified xsi:type="dcterms:W3CDTF">2017-10-03T03:12:11Z</dcterms:modified>
</cp:coreProperties>
</file>