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83" r:id="rId2"/>
    <p:sldId id="451" r:id="rId3"/>
    <p:sldId id="482" r:id="rId4"/>
    <p:sldId id="452" r:id="rId5"/>
    <p:sldId id="463" r:id="rId6"/>
    <p:sldId id="464" r:id="rId7"/>
    <p:sldId id="467" r:id="rId8"/>
    <p:sldId id="468" r:id="rId9"/>
    <p:sldId id="469" r:id="rId10"/>
    <p:sldId id="470" r:id="rId11"/>
    <p:sldId id="471" r:id="rId12"/>
    <p:sldId id="472" r:id="rId13"/>
    <p:sldId id="473" r:id="rId14"/>
    <p:sldId id="474" r:id="rId15"/>
    <p:sldId id="475" r:id="rId16"/>
    <p:sldId id="483" r:id="rId17"/>
    <p:sldId id="489" r:id="rId18"/>
    <p:sldId id="492" r:id="rId19"/>
    <p:sldId id="500" r:id="rId20"/>
    <p:sldId id="501" r:id="rId21"/>
    <p:sldId id="494" r:id="rId22"/>
    <p:sldId id="495" r:id="rId23"/>
    <p:sldId id="496" r:id="rId24"/>
    <p:sldId id="485" r:id="rId25"/>
    <p:sldId id="476" r:id="rId26"/>
    <p:sldId id="477" r:id="rId27"/>
    <p:sldId id="486" r:id="rId28"/>
    <p:sldId id="487" r:id="rId29"/>
    <p:sldId id="488" r:id="rId30"/>
    <p:sldId id="497" r:id="rId31"/>
    <p:sldId id="498" r:id="rId32"/>
    <p:sldId id="49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87" autoAdjust="0"/>
    <p:restoredTop sz="93190" autoAdjust="0"/>
  </p:normalViewPr>
  <p:slideViewPr>
    <p:cSldViewPr>
      <p:cViewPr varScale="1">
        <p:scale>
          <a:sx n="79" d="100"/>
          <a:sy n="79" d="100"/>
        </p:scale>
        <p:origin x="1022"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05/10/2017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05/10/2017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495CC77-22A1-419E-8F2B-E3BC291616A7}"/>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FA01D3EE-4BE0-43AE-BB07-0D61AD07818B}" type="slidenum">
              <a:rPr lang="en-US" altLang="en-US" sz="1200"/>
              <a:pPr algn="r"/>
              <a:t>3</a:t>
            </a:fld>
            <a:endParaRPr lang="en-US" altLang="en-US" sz="1200"/>
          </a:p>
        </p:txBody>
      </p:sp>
      <p:sp>
        <p:nvSpPr>
          <p:cNvPr id="8195" name="Rectangle 1026">
            <a:extLst>
              <a:ext uri="{FF2B5EF4-FFF2-40B4-BE49-F238E27FC236}">
                <a16:creationId xmlns:a16="http://schemas.microsoft.com/office/drawing/2014/main" id="{4283B082-D3B2-4855-8AE5-36395509EF20}"/>
              </a:ext>
            </a:extLst>
          </p:cNvPr>
          <p:cNvSpPr>
            <a:spLocks noGrp="1" noRot="1" noChangeAspect="1" noChangeArrowheads="1" noTextEdit="1"/>
          </p:cNvSpPr>
          <p:nvPr>
            <p:ph type="sldImg"/>
          </p:nvPr>
        </p:nvSpPr>
        <p:spPr>
          <a:ln/>
        </p:spPr>
      </p:sp>
      <p:sp>
        <p:nvSpPr>
          <p:cNvPr id="8196" name="Rectangle 1027">
            <a:extLst>
              <a:ext uri="{FF2B5EF4-FFF2-40B4-BE49-F238E27FC236}">
                <a16:creationId xmlns:a16="http://schemas.microsoft.com/office/drawing/2014/main" id="{D6F431DE-DC33-4992-B5F4-A366AFEFE1B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7576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72310F30-24C8-47C3-A757-FAA918C31A8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9pPr>
          </a:lstStyle>
          <a:p>
            <a:fld id="{DFFD5243-2CB7-4999-B6CC-AF867AC3B0A9}" type="slidenum">
              <a:rPr lang="en-GB" altLang="en-US" sz="1200">
                <a:solidFill>
                  <a:srgbClr val="000000"/>
                </a:solidFill>
              </a:rPr>
              <a:pPr/>
              <a:t>4</a:t>
            </a:fld>
            <a:endParaRPr lang="en-GB" altLang="en-US" sz="1200">
              <a:solidFill>
                <a:srgbClr val="000000"/>
              </a:solidFill>
            </a:endParaRPr>
          </a:p>
        </p:txBody>
      </p:sp>
      <p:sp>
        <p:nvSpPr>
          <p:cNvPr id="58371" name="Text Box 1">
            <a:extLst>
              <a:ext uri="{FF2B5EF4-FFF2-40B4-BE49-F238E27FC236}">
                <a16:creationId xmlns:a16="http://schemas.microsoft.com/office/drawing/2014/main" id="{F4B46E05-3DFB-4073-93CE-C5DA7202A16A}"/>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en-US" altLang="en-US"/>
          </a:p>
        </p:txBody>
      </p:sp>
      <p:sp>
        <p:nvSpPr>
          <p:cNvPr id="58372" name="Rectangle 2">
            <a:extLst>
              <a:ext uri="{FF2B5EF4-FFF2-40B4-BE49-F238E27FC236}">
                <a16:creationId xmlns:a16="http://schemas.microsoft.com/office/drawing/2014/main" id="{F5631DD3-1A3C-4627-AAA9-BA832593C88A}"/>
              </a:ext>
            </a:extLst>
          </p:cNvPr>
          <p:cNvSpPr txBox="1">
            <a:spLocks noGrp="1" noChangeArrowheads="1"/>
          </p:cNvSpPr>
          <p:nvPr>
            <p:ph type="body"/>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0049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E5E4D99-8BDB-4822-9646-1CCD73E48D00}"/>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C5D6F697-5554-4953-A836-D783FEFEFC6B}" type="slidenum">
              <a:rPr lang="en-US" altLang="en-US" sz="1200"/>
              <a:pPr algn="r"/>
              <a:t>5</a:t>
            </a:fld>
            <a:endParaRPr lang="en-US" altLang="en-US" sz="1200"/>
          </a:p>
        </p:txBody>
      </p:sp>
      <p:sp>
        <p:nvSpPr>
          <p:cNvPr id="19459" name="Rectangle 2">
            <a:extLst>
              <a:ext uri="{FF2B5EF4-FFF2-40B4-BE49-F238E27FC236}">
                <a16:creationId xmlns:a16="http://schemas.microsoft.com/office/drawing/2014/main" id="{1E93A446-1665-45AA-9457-D8DEFD33098F}"/>
              </a:ext>
            </a:extLst>
          </p:cNvPr>
          <p:cNvSpPr>
            <a:spLocks noGrp="1" noRot="1" noChangeAspect="1" noChangeArrowheads="1" noTextEdit="1"/>
          </p:cNvSpPr>
          <p:nvPr>
            <p:ph type="sldImg"/>
          </p:nvPr>
        </p:nvSpPr>
        <p:spPr>
          <a:xfrm>
            <a:off x="2855913" y="512763"/>
            <a:ext cx="3433762" cy="2574925"/>
          </a:xfrm>
          <a:ln w="12700" cap="flat">
            <a:solidFill>
              <a:schemeClr val="tx1"/>
            </a:solidFill>
          </a:ln>
        </p:spPr>
      </p:sp>
      <p:sp>
        <p:nvSpPr>
          <p:cNvPr id="19460" name="Rectangle 3">
            <a:extLst>
              <a:ext uri="{FF2B5EF4-FFF2-40B4-BE49-F238E27FC236}">
                <a16:creationId xmlns:a16="http://schemas.microsoft.com/office/drawing/2014/main" id="{16777E63-241A-4569-A0C3-5F8BE058A025}"/>
              </a:ext>
            </a:extLst>
          </p:cNvPr>
          <p:cNvSpPr>
            <a:spLocks noGrp="1" noChangeArrowheads="1"/>
          </p:cNvSpPr>
          <p:nvPr>
            <p:ph type="body" idx="1"/>
          </p:nvPr>
        </p:nvSpPr>
        <p:spPr>
          <a:xfrm>
            <a:off x="1200150" y="3257550"/>
            <a:ext cx="6743700" cy="3098800"/>
          </a:xfrm>
          <a:noFill/>
        </p:spPr>
        <p:txBody>
          <a:bodyPr lIns="92498" tIns="46249" rIns="92498" bIns="46249"/>
          <a:lstStyle/>
          <a:p>
            <a:pPr eaLnBrk="1" hangingPunct="1"/>
            <a:endParaRPr lang="es-AR" altLang="en-US"/>
          </a:p>
        </p:txBody>
      </p:sp>
    </p:spTree>
    <p:extLst>
      <p:ext uri="{BB962C8B-B14F-4D97-AF65-F5344CB8AC3E}">
        <p14:creationId xmlns:p14="http://schemas.microsoft.com/office/powerpoint/2010/main" val="170402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6795A19-E8AF-44A7-87AE-34E6EDA84FFF}"/>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FCC819D6-7FCB-43C9-B849-CB1CC36947CD}" type="slidenum">
              <a:rPr lang="en-US" altLang="en-US" sz="1200"/>
              <a:pPr algn="r"/>
              <a:t>6</a:t>
            </a:fld>
            <a:endParaRPr lang="en-US" altLang="en-US" sz="1200"/>
          </a:p>
        </p:txBody>
      </p:sp>
      <p:sp>
        <p:nvSpPr>
          <p:cNvPr id="21507" name="Rectangle 2">
            <a:extLst>
              <a:ext uri="{FF2B5EF4-FFF2-40B4-BE49-F238E27FC236}">
                <a16:creationId xmlns:a16="http://schemas.microsoft.com/office/drawing/2014/main" id="{7EC9D9E5-6C88-4CE7-B19A-9D7E369D214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AE1FA82-3444-4743-A0F1-DF4951BB572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4513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1FCE6BE-32CC-48FD-9F1D-578837AC97BC}"/>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9708C87A-A392-4677-8FEB-0BAC65E28ACF}" type="slidenum">
              <a:rPr lang="en-US" altLang="en-US" sz="1200"/>
              <a:pPr algn="r"/>
              <a:t>8</a:t>
            </a:fld>
            <a:endParaRPr lang="en-US" altLang="en-US" sz="1200"/>
          </a:p>
        </p:txBody>
      </p:sp>
      <p:sp>
        <p:nvSpPr>
          <p:cNvPr id="27651" name="Rectangle 2">
            <a:extLst>
              <a:ext uri="{FF2B5EF4-FFF2-40B4-BE49-F238E27FC236}">
                <a16:creationId xmlns:a16="http://schemas.microsoft.com/office/drawing/2014/main" id="{BA41A9D6-DFE8-4392-AAA7-DFF517A3CC3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5DB0FDE-D9F0-4789-9F56-27AFEF281377}"/>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44797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20D7598-DD25-4DED-8997-34F694F01113}"/>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82F45AF7-A6E1-404D-8399-433C20E3902E}" type="slidenum">
              <a:rPr lang="en-US" altLang="en-US" sz="1200"/>
              <a:pPr algn="r"/>
              <a:t>18</a:t>
            </a:fld>
            <a:endParaRPr lang="en-US" altLang="en-US" sz="1200"/>
          </a:p>
        </p:txBody>
      </p:sp>
      <p:sp>
        <p:nvSpPr>
          <p:cNvPr id="82947" name="Rectangle 2">
            <a:extLst>
              <a:ext uri="{FF2B5EF4-FFF2-40B4-BE49-F238E27FC236}">
                <a16:creationId xmlns:a16="http://schemas.microsoft.com/office/drawing/2014/main" id="{A29461C9-8D04-4273-A0BC-4D3C9568F44B}"/>
              </a:ext>
            </a:extLst>
          </p:cNvPr>
          <p:cNvSpPr>
            <a:spLocks noGrp="1" noRot="1" noChangeAspect="1" noChangeArrowheads="1" noTextEdit="1"/>
          </p:cNvSpPr>
          <p:nvPr>
            <p:ph type="sldImg"/>
          </p:nvPr>
        </p:nvSpPr>
        <p:spPr>
          <a:xfrm>
            <a:off x="2855913" y="512763"/>
            <a:ext cx="3433762" cy="2574925"/>
          </a:xfrm>
          <a:ln w="12700" cap="flat">
            <a:solidFill>
              <a:schemeClr val="tx1"/>
            </a:solidFill>
          </a:ln>
        </p:spPr>
      </p:sp>
      <p:sp>
        <p:nvSpPr>
          <p:cNvPr id="82948" name="Rectangle 3">
            <a:extLst>
              <a:ext uri="{FF2B5EF4-FFF2-40B4-BE49-F238E27FC236}">
                <a16:creationId xmlns:a16="http://schemas.microsoft.com/office/drawing/2014/main" id="{22A72FFC-4A1E-426D-8227-C531E6F128E9}"/>
              </a:ext>
            </a:extLst>
          </p:cNvPr>
          <p:cNvSpPr>
            <a:spLocks noGrp="1" noChangeArrowheads="1"/>
          </p:cNvSpPr>
          <p:nvPr>
            <p:ph type="body" idx="1"/>
          </p:nvPr>
        </p:nvSpPr>
        <p:spPr>
          <a:xfrm>
            <a:off x="1200150" y="3257550"/>
            <a:ext cx="6743700" cy="3098800"/>
          </a:xfrm>
          <a:noFill/>
        </p:spPr>
        <p:txBody>
          <a:bodyPr lIns="92498" tIns="46249" rIns="92498" bIns="46249"/>
          <a:lstStyle/>
          <a:p>
            <a:pPr eaLnBrk="1" hangingPunct="1"/>
            <a:endParaRPr lang="es-AR" altLang="en-US"/>
          </a:p>
        </p:txBody>
      </p:sp>
    </p:spTree>
    <p:extLst>
      <p:ext uri="{BB962C8B-B14F-4D97-AF65-F5344CB8AC3E}">
        <p14:creationId xmlns:p14="http://schemas.microsoft.com/office/powerpoint/2010/main" val="40417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5FC2844-7449-441F-8A94-1F4A90789676}"/>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6C642CA5-4513-4233-9F46-47FE0A3A78C2}" type="slidenum">
              <a:rPr lang="en-US" altLang="en-US" sz="1200"/>
              <a:pPr algn="r"/>
              <a:t>25</a:t>
            </a:fld>
            <a:endParaRPr lang="en-US" altLang="en-US" sz="1200"/>
          </a:p>
        </p:txBody>
      </p:sp>
      <p:sp>
        <p:nvSpPr>
          <p:cNvPr id="36867" name="Rectangle 2">
            <a:extLst>
              <a:ext uri="{FF2B5EF4-FFF2-40B4-BE49-F238E27FC236}">
                <a16:creationId xmlns:a16="http://schemas.microsoft.com/office/drawing/2014/main" id="{0080151E-8E4B-4F8E-9414-7C64AEAF94D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45BB420-F7E6-4D1E-A6C5-C6E9385E997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893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65135B7-AAD4-4C2B-8E6B-DDF9367C8251}"/>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DBCBA3F2-CEA0-44C8-A569-DC0B05638CA0}" type="slidenum">
              <a:rPr lang="en-US" altLang="en-US" sz="1200"/>
              <a:pPr algn="r"/>
              <a:t>26</a:t>
            </a:fld>
            <a:endParaRPr lang="en-US" altLang="en-US" sz="1200"/>
          </a:p>
        </p:txBody>
      </p:sp>
      <p:sp>
        <p:nvSpPr>
          <p:cNvPr id="38915" name="Rectangle 2">
            <a:extLst>
              <a:ext uri="{FF2B5EF4-FFF2-40B4-BE49-F238E27FC236}">
                <a16:creationId xmlns:a16="http://schemas.microsoft.com/office/drawing/2014/main" id="{D2DF8FC8-5BFE-42D7-9E8A-B69EE471BB0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443FC8D-0A72-49CA-8207-1A3B73ACA92F}"/>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560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707CBBB-7BAC-4705-8257-2A6E5BDA6E9B}"/>
              </a:ext>
            </a:extLst>
          </p:cNvPr>
          <p:cNvSpPr>
            <a:spLocks noGrp="1" noChangeArrowheads="1"/>
          </p:cNvSpPr>
          <p:nvPr>
            <p:ph type="sldNum" sz="quarter" idx="5"/>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fld id="{6D212A5F-6EAC-482A-8972-099E92F529EA}" type="slidenum">
              <a:rPr lang="en-US" altLang="en-US" sz="1200"/>
              <a:pPr algn="r"/>
              <a:t>30</a:t>
            </a:fld>
            <a:endParaRPr lang="en-US" altLang="en-US" sz="1200"/>
          </a:p>
        </p:txBody>
      </p:sp>
      <p:sp>
        <p:nvSpPr>
          <p:cNvPr id="101379" name="Rectangle 2">
            <a:extLst>
              <a:ext uri="{FF2B5EF4-FFF2-40B4-BE49-F238E27FC236}">
                <a16:creationId xmlns:a16="http://schemas.microsoft.com/office/drawing/2014/main" id="{4B9D78BF-C256-487A-A873-ABA9BC2128DC}"/>
              </a:ext>
            </a:extLst>
          </p:cNvPr>
          <p:cNvSpPr>
            <a:spLocks noGrp="1" noRot="1" noChangeAspect="1" noChangeArrowheads="1" noTextEdit="1"/>
          </p:cNvSpPr>
          <p:nvPr>
            <p:ph type="sldImg"/>
          </p:nvPr>
        </p:nvSpPr>
        <p:spPr>
          <a:xfrm>
            <a:off x="2855913" y="512763"/>
            <a:ext cx="3433762" cy="2574925"/>
          </a:xfrm>
          <a:ln w="12700" cap="flat">
            <a:solidFill>
              <a:schemeClr val="tx1"/>
            </a:solidFill>
          </a:ln>
        </p:spPr>
      </p:sp>
      <p:sp>
        <p:nvSpPr>
          <p:cNvPr id="101380" name="Rectangle 3">
            <a:extLst>
              <a:ext uri="{FF2B5EF4-FFF2-40B4-BE49-F238E27FC236}">
                <a16:creationId xmlns:a16="http://schemas.microsoft.com/office/drawing/2014/main" id="{C6CD2A87-8050-4122-B86F-76A5E9FD2329}"/>
              </a:ext>
            </a:extLst>
          </p:cNvPr>
          <p:cNvSpPr>
            <a:spLocks noGrp="1" noChangeArrowheads="1"/>
          </p:cNvSpPr>
          <p:nvPr>
            <p:ph type="body" idx="1"/>
          </p:nvPr>
        </p:nvSpPr>
        <p:spPr>
          <a:xfrm>
            <a:off x="1200150" y="3257550"/>
            <a:ext cx="6743700" cy="3098800"/>
          </a:xfrm>
          <a:noFill/>
        </p:spPr>
        <p:txBody>
          <a:bodyPr lIns="92498" tIns="46249" rIns="92498" bIns="46249"/>
          <a:lstStyle/>
          <a:p>
            <a:pPr eaLnBrk="1" hangingPunct="1"/>
            <a:endParaRPr lang="es-AR" altLang="en-US"/>
          </a:p>
        </p:txBody>
      </p:sp>
    </p:spTree>
    <p:extLst>
      <p:ext uri="{BB962C8B-B14F-4D97-AF65-F5344CB8AC3E}">
        <p14:creationId xmlns:p14="http://schemas.microsoft.com/office/powerpoint/2010/main" val="2115110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05-Oct-17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05-Oct-17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05-Oct-17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05-Oct-17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src.nist.gov/publications/nistpubs/800-30/sp800-30.pdf" TargetMode="External"/><Relationship Id="rId2" Type="http://schemas.openxmlformats.org/officeDocument/2006/relationships/hyperlink" Target="http://www.gao.gov/special.pubs/ai99139.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Analisis</a:t>
            </a:r>
            <a:r>
              <a:rPr lang="en-GB" dirty="0"/>
              <a:t> </a:t>
            </a:r>
            <a:r>
              <a:rPr lang="en-GB" dirty="0" err="1"/>
              <a:t>Resiko</a:t>
            </a:r>
            <a:br>
              <a:rPr lang="en-GB" dirty="0"/>
            </a:br>
            <a:r>
              <a:rPr lang="en-GB" dirty="0" err="1"/>
              <a:t>Sistem</a:t>
            </a:r>
            <a:r>
              <a:rPr lang="en-GB" dirty="0"/>
              <a:t> </a:t>
            </a:r>
            <a:r>
              <a:rPr lang="en-GB" dirty="0" err="1"/>
              <a:t>Informasi</a:t>
            </a:r>
            <a:endParaRPr lang="id-ID" dirty="0"/>
          </a:p>
        </p:txBody>
      </p:sp>
      <p:sp>
        <p:nvSpPr>
          <p:cNvPr id="3" name="Subtitle 2"/>
          <p:cNvSpPr>
            <a:spLocks noGrp="1"/>
          </p:cNvSpPr>
          <p:nvPr>
            <p:ph type="subTitle" idx="1"/>
          </p:nvPr>
        </p:nvSpPr>
        <p:spPr/>
        <p:txBody>
          <a:bodyPr/>
          <a:lstStyle/>
          <a:p>
            <a:r>
              <a:rPr lang="en-US" dirty="0"/>
              <a:t>Quantitative Risk Analysis</a:t>
            </a:r>
          </a:p>
          <a:p>
            <a:r>
              <a:rPr lang="en-US" dirty="0" err="1"/>
              <a:t>Pertemuan</a:t>
            </a:r>
            <a:r>
              <a:rPr lang="en-US" dirty="0"/>
              <a:t> 10</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843D6A15-7997-4F1A-A2A1-7589B828169F}"/>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B4DFDF66-5784-4C1A-95FA-D42482548F30}" type="slidenum">
              <a:rPr lang="en-US" altLang="en-US" sz="1000" smtClean="0">
                <a:solidFill>
                  <a:srgbClr val="660066"/>
                </a:solidFill>
              </a:rPr>
              <a:pPr algn="r"/>
              <a:t>10</a:t>
            </a:fld>
            <a:endParaRPr lang="en-US" altLang="en-US" sz="1000">
              <a:solidFill>
                <a:srgbClr val="660066"/>
              </a:solidFill>
            </a:endParaRPr>
          </a:p>
        </p:txBody>
      </p:sp>
      <p:sp>
        <p:nvSpPr>
          <p:cNvPr id="29699" name="Rectangle 1026">
            <a:extLst>
              <a:ext uri="{FF2B5EF4-FFF2-40B4-BE49-F238E27FC236}">
                <a16:creationId xmlns:a16="http://schemas.microsoft.com/office/drawing/2014/main" id="{E596444E-A8C2-497C-B55B-7712E9202B0D}"/>
              </a:ext>
            </a:extLst>
          </p:cNvPr>
          <p:cNvSpPr>
            <a:spLocks noGrp="1" noChangeArrowheads="1"/>
          </p:cNvSpPr>
          <p:nvPr>
            <p:ph type="body" idx="1"/>
          </p:nvPr>
        </p:nvSpPr>
        <p:spPr>
          <a:xfrm>
            <a:off x="228600" y="1447800"/>
            <a:ext cx="8991600" cy="5105400"/>
          </a:xfrm>
        </p:spPr>
        <p:txBody>
          <a:bodyPr/>
          <a:lstStyle/>
          <a:p>
            <a:pPr eaLnBrk="1" hangingPunct="1"/>
            <a:r>
              <a:rPr lang="en-US" altLang="en-US" sz="2400" dirty="0"/>
              <a:t>Likelihood relates to the stringency of existing controls </a:t>
            </a:r>
          </a:p>
          <a:p>
            <a:pPr lvl="1" eaLnBrk="1" hangingPunct="1"/>
            <a:r>
              <a:rPr lang="en-US" altLang="en-US" sz="2000" dirty="0"/>
              <a:t>i.e. likelihood that someone or something will evade controls</a:t>
            </a:r>
          </a:p>
          <a:p>
            <a:pPr eaLnBrk="1" hangingPunct="1"/>
            <a:r>
              <a:rPr lang="en-US" altLang="en-US" sz="2400" dirty="0"/>
              <a:t>Several approaches to computing probability of an event</a:t>
            </a:r>
          </a:p>
          <a:p>
            <a:pPr lvl="1" eaLnBrk="1" hangingPunct="1"/>
            <a:r>
              <a:rPr lang="en-US" altLang="en-US" sz="2000" dirty="0"/>
              <a:t>classical, frequency and subjective</a:t>
            </a:r>
          </a:p>
          <a:p>
            <a:pPr eaLnBrk="1" hangingPunct="1"/>
            <a:r>
              <a:rPr lang="en-US" altLang="en-US" sz="2400" dirty="0"/>
              <a:t>Probabilities hard to compute using classical methods</a:t>
            </a:r>
          </a:p>
          <a:p>
            <a:pPr lvl="1" eaLnBrk="1" hangingPunct="1"/>
            <a:r>
              <a:rPr lang="en-US" altLang="en-US" sz="2000" dirty="0"/>
              <a:t>Frequency can be computed by tracking failures that result in security breaches or create new vulnerabilities can be identified</a:t>
            </a:r>
          </a:p>
          <a:p>
            <a:pPr lvl="1" eaLnBrk="1" hangingPunct="1"/>
            <a:r>
              <a:rPr lang="en-US" altLang="en-US" sz="2000" dirty="0"/>
              <a:t>e.g. operating systems can track hardware failures, failed login attempts, changes in the sizes of data files, etc.</a:t>
            </a:r>
          </a:p>
          <a:p>
            <a:pPr eaLnBrk="1" hangingPunct="1"/>
            <a:r>
              <a:rPr lang="en-US" altLang="en-US" sz="2400" dirty="0"/>
              <a:t>Difficult to obtain frequency of attacks using statistical </a:t>
            </a:r>
            <a:r>
              <a:rPr lang="en-US" altLang="en-US" sz="2400" dirty="0" err="1"/>
              <a:t>data.Why</a:t>
            </a:r>
            <a:r>
              <a:rPr lang="en-US" altLang="en-US" sz="2400" dirty="0"/>
              <a:t>?</a:t>
            </a:r>
          </a:p>
          <a:p>
            <a:pPr lvl="1" eaLnBrk="1" hangingPunct="1"/>
            <a:r>
              <a:rPr lang="en-US" altLang="en-US" sz="2000" dirty="0"/>
              <a:t>Data is difficult to obtain &amp; often inaccurate</a:t>
            </a:r>
          </a:p>
          <a:p>
            <a:pPr eaLnBrk="1" hangingPunct="1"/>
            <a:r>
              <a:rPr lang="en-US" altLang="en-US" sz="2400" dirty="0"/>
              <a:t>If automatic tracking is not feasible, expert judgment is used to determine frequency</a:t>
            </a:r>
          </a:p>
        </p:txBody>
      </p:sp>
      <p:sp>
        <p:nvSpPr>
          <p:cNvPr id="29700" name="Rectangle 1027">
            <a:extLst>
              <a:ext uri="{FF2B5EF4-FFF2-40B4-BE49-F238E27FC236}">
                <a16:creationId xmlns:a16="http://schemas.microsoft.com/office/drawing/2014/main" id="{1E6864C9-AA29-48A7-B1DB-B698891BC38C}"/>
              </a:ext>
            </a:extLst>
          </p:cNvPr>
          <p:cNvSpPr>
            <a:spLocks noChangeArrowheads="1"/>
          </p:cNvSpPr>
          <p:nvPr/>
        </p:nvSpPr>
        <p:spPr bwMode="auto">
          <a:xfrm>
            <a:off x="50679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rgbClr val="CC0000"/>
                </a:solidFill>
              </a:rPr>
            </a:br>
            <a:r>
              <a:rPr lang="en-US" altLang="en-US" b="1">
                <a:solidFill>
                  <a:srgbClr val="333399"/>
                </a:solidFill>
                <a:latin typeface="Arial" panose="020B0604020202020204" pitchFamily="34" charset="0"/>
              </a:rPr>
              <a:t>Determine Likelihood of Exploitation</a:t>
            </a:r>
          </a:p>
        </p:txBody>
      </p:sp>
    </p:spTree>
    <p:extLst>
      <p:ext uri="{BB962C8B-B14F-4D97-AF65-F5344CB8AC3E}">
        <p14:creationId xmlns:p14="http://schemas.microsoft.com/office/powerpoint/2010/main" val="257710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0E6174F4-7B87-407B-8D1D-0E31639E7FAA}"/>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23CF4116-7B1D-44CB-AA80-948EA06F6BE6}" type="slidenum">
              <a:rPr lang="en-US" altLang="en-US" sz="1000" smtClean="0">
                <a:solidFill>
                  <a:srgbClr val="660066"/>
                </a:solidFill>
              </a:rPr>
              <a:pPr algn="r"/>
              <a:t>11</a:t>
            </a:fld>
            <a:endParaRPr lang="en-US" altLang="en-US" sz="1000">
              <a:solidFill>
                <a:srgbClr val="660066"/>
              </a:solidFill>
            </a:endParaRPr>
          </a:p>
        </p:txBody>
      </p:sp>
      <p:sp>
        <p:nvSpPr>
          <p:cNvPr id="30723" name="Rectangle 2">
            <a:extLst>
              <a:ext uri="{FF2B5EF4-FFF2-40B4-BE49-F238E27FC236}">
                <a16:creationId xmlns:a16="http://schemas.microsoft.com/office/drawing/2014/main" id="{AB5A7D10-C84D-44A1-BF52-C05AAA29047A}"/>
              </a:ext>
            </a:extLst>
          </p:cNvPr>
          <p:cNvSpPr>
            <a:spLocks noGrp="1" noChangeArrowheads="1"/>
          </p:cNvSpPr>
          <p:nvPr>
            <p:ph type="body" idx="1"/>
          </p:nvPr>
        </p:nvSpPr>
        <p:spPr>
          <a:xfrm>
            <a:off x="609600" y="1828800"/>
            <a:ext cx="8001000" cy="4800600"/>
          </a:xfrm>
        </p:spPr>
        <p:txBody>
          <a:bodyPr/>
          <a:lstStyle/>
          <a:p>
            <a:pPr eaLnBrk="1" hangingPunct="1"/>
            <a:r>
              <a:rPr lang="en-US" altLang="en-US" dirty="0"/>
              <a:t>Delphi Approach</a:t>
            </a:r>
          </a:p>
          <a:p>
            <a:pPr lvl="1" eaLnBrk="1" hangingPunct="1"/>
            <a:r>
              <a:rPr lang="en-US" altLang="en-US" dirty="0"/>
              <a:t>Probability in terms of integers (e.g. 1-10)</a:t>
            </a:r>
          </a:p>
          <a:p>
            <a:pPr lvl="1" eaLnBrk="1" hangingPunct="1"/>
            <a:endParaRPr lang="en-US" altLang="en-US" dirty="0"/>
          </a:p>
          <a:p>
            <a:pPr eaLnBrk="1" hangingPunct="1"/>
            <a:r>
              <a:rPr lang="en-US" altLang="en-US" dirty="0"/>
              <a:t>Normalized</a:t>
            </a:r>
          </a:p>
          <a:p>
            <a:pPr lvl="1" eaLnBrk="1" hangingPunct="1"/>
            <a:r>
              <a:rPr lang="en-US" altLang="en-US" dirty="0"/>
              <a:t>Probability in between 0 (not possible) and 1 (certain)</a:t>
            </a:r>
          </a:p>
        </p:txBody>
      </p:sp>
      <p:sp>
        <p:nvSpPr>
          <p:cNvPr id="30724" name="Rectangle 3">
            <a:extLst>
              <a:ext uri="{FF2B5EF4-FFF2-40B4-BE49-F238E27FC236}">
                <a16:creationId xmlns:a16="http://schemas.microsoft.com/office/drawing/2014/main" id="{B3CD67DF-0E5E-4F28-A762-F258347BE44F}"/>
              </a:ext>
            </a:extLst>
          </p:cNvPr>
          <p:cNvSpPr>
            <a:spLocks noChangeArrowheads="1"/>
          </p:cNvSpPr>
          <p:nvPr/>
        </p:nvSpPr>
        <p:spPr bwMode="auto">
          <a:xfrm>
            <a:off x="5334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chemeClr val="tx2"/>
                </a:solidFill>
              </a:rPr>
            </a:br>
            <a:r>
              <a:rPr lang="en-US" altLang="en-US" b="1">
                <a:solidFill>
                  <a:srgbClr val="333399"/>
                </a:solidFill>
                <a:latin typeface="Arial" panose="020B0604020202020204" pitchFamily="34" charset="0"/>
              </a:rPr>
              <a:t>Approaches</a:t>
            </a:r>
          </a:p>
        </p:txBody>
      </p:sp>
    </p:spTree>
    <p:extLst>
      <p:ext uri="{BB962C8B-B14F-4D97-AF65-F5344CB8AC3E}">
        <p14:creationId xmlns:p14="http://schemas.microsoft.com/office/powerpoint/2010/main" val="253829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287DC1A6-6605-464F-B4A1-6C4C1BA0A0EE}"/>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59D6AEA4-D2D0-499A-A87A-02CA5F3968F8}" type="slidenum">
              <a:rPr lang="en-US" altLang="en-US" sz="1000" smtClean="0">
                <a:solidFill>
                  <a:srgbClr val="660066"/>
                </a:solidFill>
              </a:rPr>
              <a:pPr algn="r"/>
              <a:t>12</a:t>
            </a:fld>
            <a:endParaRPr lang="en-US" altLang="en-US" sz="1000">
              <a:solidFill>
                <a:srgbClr val="660066"/>
              </a:solidFill>
            </a:endParaRPr>
          </a:p>
        </p:txBody>
      </p:sp>
      <p:sp>
        <p:nvSpPr>
          <p:cNvPr id="31747" name="Rectangle 2">
            <a:extLst>
              <a:ext uri="{FF2B5EF4-FFF2-40B4-BE49-F238E27FC236}">
                <a16:creationId xmlns:a16="http://schemas.microsoft.com/office/drawing/2014/main" id="{BCE236B1-FE50-4765-8E1B-04845DE699BA}"/>
              </a:ext>
            </a:extLst>
          </p:cNvPr>
          <p:cNvSpPr>
            <a:spLocks noGrp="1" noChangeArrowheads="1"/>
          </p:cNvSpPr>
          <p:nvPr>
            <p:ph type="body" idx="1"/>
          </p:nvPr>
        </p:nvSpPr>
        <p:spPr>
          <a:xfrm>
            <a:off x="5257800" y="1143000"/>
            <a:ext cx="3505200" cy="4953000"/>
          </a:xfrm>
        </p:spPr>
        <p:txBody>
          <a:bodyPr/>
          <a:lstStyle/>
          <a:p>
            <a:pPr eaLnBrk="1" hangingPunct="1"/>
            <a:r>
              <a:rPr lang="en-US" altLang="en-US" sz="2400"/>
              <a:t>Subjective probability technique originally devised to deal with public policy decisions</a:t>
            </a:r>
          </a:p>
          <a:p>
            <a:pPr eaLnBrk="1" hangingPunct="1"/>
            <a:r>
              <a:rPr lang="en-US" altLang="en-US" sz="2400"/>
              <a:t>Assumes experts can make informed decisions</a:t>
            </a:r>
          </a:p>
          <a:p>
            <a:pPr eaLnBrk="1" hangingPunct="1"/>
            <a:r>
              <a:rPr lang="en-US" altLang="en-US" sz="2400"/>
              <a:t>Results from several experts analyzed </a:t>
            </a:r>
          </a:p>
          <a:p>
            <a:pPr eaLnBrk="1" hangingPunct="1"/>
            <a:r>
              <a:rPr lang="en-US" altLang="en-US" sz="2400"/>
              <a:t>Estimates are revised until consensus is reached among experts</a:t>
            </a:r>
          </a:p>
        </p:txBody>
      </p:sp>
      <p:sp>
        <p:nvSpPr>
          <p:cNvPr id="31748" name="Rectangle 3">
            <a:extLst>
              <a:ext uri="{FF2B5EF4-FFF2-40B4-BE49-F238E27FC236}">
                <a16:creationId xmlns:a16="http://schemas.microsoft.com/office/drawing/2014/main" id="{92431C66-BD1F-48E9-8AE3-B1ED68B09D0D}"/>
              </a:ext>
            </a:extLst>
          </p:cNvPr>
          <p:cNvSpPr>
            <a:spLocks noChangeArrowheads="1"/>
          </p:cNvSpPr>
          <p:nvPr/>
        </p:nvSpPr>
        <p:spPr bwMode="auto">
          <a:xfrm>
            <a:off x="609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chemeClr val="tx2"/>
                </a:solidFill>
              </a:rPr>
            </a:br>
            <a:r>
              <a:rPr lang="en-US" altLang="en-US" b="1">
                <a:solidFill>
                  <a:srgbClr val="333399"/>
                </a:solidFill>
                <a:latin typeface="Arial" panose="020B0604020202020204" pitchFamily="34" charset="0"/>
              </a:rPr>
              <a:t>Delphi Approach</a:t>
            </a:r>
          </a:p>
        </p:txBody>
      </p:sp>
      <p:graphicFrame>
        <p:nvGraphicFramePr>
          <p:cNvPr id="618542" name="Group 46">
            <a:extLst>
              <a:ext uri="{FF2B5EF4-FFF2-40B4-BE49-F238E27FC236}">
                <a16:creationId xmlns:a16="http://schemas.microsoft.com/office/drawing/2014/main" id="{94452A96-24F8-4D24-B081-9E2FAB29E0C1}"/>
              </a:ext>
            </a:extLst>
          </p:cNvPr>
          <p:cNvGraphicFramePr>
            <a:graphicFrameLocks noGrp="1"/>
          </p:cNvGraphicFramePr>
          <p:nvPr>
            <p:extLst>
              <p:ext uri="{D42A27DB-BD31-4B8C-83A1-F6EECF244321}">
                <p14:modId xmlns:p14="http://schemas.microsoft.com/office/powerpoint/2010/main" val="2254143286"/>
              </p:ext>
            </p:extLst>
          </p:nvPr>
        </p:nvGraphicFramePr>
        <p:xfrm>
          <a:off x="685800" y="1747838"/>
          <a:ext cx="4114800" cy="4359278"/>
        </p:xfrm>
        <a:graphic>
          <a:graphicData uri="http://schemas.openxmlformats.org/drawingml/2006/table">
            <a:tbl>
              <a:tblPr/>
              <a:tblGrid>
                <a:gridCol w="3048000">
                  <a:extLst>
                    <a:ext uri="{9D8B030D-6E8A-4147-A177-3AD203B41FA5}">
                      <a16:colId xmlns:a16="http://schemas.microsoft.com/office/drawing/2014/main" val="4105204725"/>
                    </a:ext>
                  </a:extLst>
                </a:gridCol>
                <a:gridCol w="1066800">
                  <a:extLst>
                    <a:ext uri="{9D8B030D-6E8A-4147-A177-3AD203B41FA5}">
                      <a16:colId xmlns:a16="http://schemas.microsoft.com/office/drawing/2014/main" val="3573054132"/>
                    </a:ext>
                  </a:extLst>
                </a:gridCol>
              </a:tblGrid>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Frequency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Ratings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926725"/>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More than once a day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590614"/>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a day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9</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2886"/>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every three days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Garamond" panose="02020404030301010803" pitchFamily="18" charset="0"/>
                        </a:rPr>
                        <a:t>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6662167"/>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a week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7</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6585570"/>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in two weeks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6824125"/>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a month</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752810"/>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every four months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2907959"/>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a year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0618918"/>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Once every three years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4047848"/>
                  </a:ext>
                </a:extLst>
              </a:tr>
              <a:tr h="39629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Less than once in three years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Garamond" panose="02020404030301010803" pitchFamily="18" charset="0"/>
                        </a:rPr>
                        <a:t>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3740792"/>
                  </a:ext>
                </a:extLst>
              </a:tr>
            </a:tbl>
          </a:graphicData>
        </a:graphic>
      </p:graphicFrame>
    </p:spTree>
    <p:extLst>
      <p:ext uri="{BB962C8B-B14F-4D97-AF65-F5344CB8AC3E}">
        <p14:creationId xmlns:p14="http://schemas.microsoft.com/office/powerpoint/2010/main" val="39210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591B14A1-9918-4AF5-B2D0-627B5E30EAED}"/>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2DE5A346-311B-4EDB-AEFE-19010CBFC10B}" type="slidenum">
              <a:rPr lang="en-US" altLang="en-US" sz="1000" smtClean="0">
                <a:solidFill>
                  <a:srgbClr val="660066"/>
                </a:solidFill>
              </a:rPr>
              <a:pPr algn="r"/>
              <a:t>13</a:t>
            </a:fld>
            <a:endParaRPr lang="en-US" altLang="en-US" sz="1000">
              <a:solidFill>
                <a:srgbClr val="660066"/>
              </a:solidFill>
            </a:endParaRPr>
          </a:p>
        </p:txBody>
      </p:sp>
      <p:sp>
        <p:nvSpPr>
          <p:cNvPr id="32771" name="Rectangle 2050">
            <a:extLst>
              <a:ext uri="{FF2B5EF4-FFF2-40B4-BE49-F238E27FC236}">
                <a16:creationId xmlns:a16="http://schemas.microsoft.com/office/drawing/2014/main" id="{F6FED5FD-0DEB-43B8-AA3E-D33DD34E85D5}"/>
              </a:ext>
            </a:extLst>
          </p:cNvPr>
          <p:cNvSpPr>
            <a:spLocks noGrp="1" noChangeArrowheads="1"/>
          </p:cNvSpPr>
          <p:nvPr>
            <p:ph type="body" idx="1"/>
          </p:nvPr>
        </p:nvSpPr>
        <p:spPr>
          <a:xfrm>
            <a:off x="514048" y="1752600"/>
            <a:ext cx="8153400" cy="4800600"/>
          </a:xfrm>
        </p:spPr>
        <p:txBody>
          <a:bodyPr/>
          <a:lstStyle/>
          <a:p>
            <a:pPr eaLnBrk="1" hangingPunct="1">
              <a:lnSpc>
                <a:spcPct val="90000"/>
              </a:lnSpc>
            </a:pPr>
            <a:r>
              <a:rPr lang="en-US" altLang="en-US" sz="2800" dirty="0"/>
              <a:t>Risk is usually measured as $ per annum and is quantified by </a:t>
            </a:r>
            <a:r>
              <a:rPr lang="en-US" altLang="en-US" sz="2800" u="sng" dirty="0"/>
              <a:t>risk exposure</a:t>
            </a:r>
            <a:r>
              <a:rPr lang="en-US" altLang="en-US" sz="2800" dirty="0"/>
              <a:t>.</a:t>
            </a:r>
          </a:p>
          <a:p>
            <a:pPr lvl="1" eaLnBrk="1" hangingPunct="1">
              <a:lnSpc>
                <a:spcPct val="90000"/>
              </a:lnSpc>
            </a:pPr>
            <a:r>
              <a:rPr lang="en-US" altLang="en-US" sz="2400" dirty="0"/>
              <a:t>ALE (Annual Loss Expectancy, expressed as: $/year)</a:t>
            </a:r>
          </a:p>
          <a:p>
            <a:pPr eaLnBrk="1" hangingPunct="1">
              <a:lnSpc>
                <a:spcPct val="90000"/>
              </a:lnSpc>
            </a:pPr>
            <a:r>
              <a:rPr lang="en-US" altLang="en-US" sz="2800" dirty="0"/>
              <a:t>If an event is associated with a loss</a:t>
            </a:r>
          </a:p>
          <a:p>
            <a:pPr lvl="1" eaLnBrk="1" hangingPunct="1">
              <a:lnSpc>
                <a:spcPct val="90000"/>
              </a:lnSpc>
            </a:pPr>
            <a:r>
              <a:rPr lang="en-US" altLang="en-US" sz="2400" dirty="0"/>
              <a:t>LOSS = RISK IMPACT ($)</a:t>
            </a:r>
          </a:p>
          <a:p>
            <a:pPr eaLnBrk="1" hangingPunct="1">
              <a:lnSpc>
                <a:spcPct val="90000"/>
              </a:lnSpc>
            </a:pPr>
            <a:r>
              <a:rPr lang="en-US" altLang="en-US" sz="2800" dirty="0"/>
              <a:t>The probability of an occurrence is in the range of:</a:t>
            </a:r>
          </a:p>
          <a:p>
            <a:pPr lvl="1" eaLnBrk="1" hangingPunct="1">
              <a:lnSpc>
                <a:spcPct val="90000"/>
              </a:lnSpc>
            </a:pPr>
            <a:r>
              <a:rPr lang="en-US" altLang="en-US" sz="2400" dirty="0"/>
              <a:t>0 (not possible) and 1 (certain)</a:t>
            </a:r>
          </a:p>
          <a:p>
            <a:pPr eaLnBrk="1" hangingPunct="1">
              <a:lnSpc>
                <a:spcPct val="90000"/>
              </a:lnSpc>
            </a:pPr>
            <a:r>
              <a:rPr lang="en-US" altLang="en-US" sz="2800" dirty="0"/>
              <a:t>Quantifying the effects of a </a:t>
            </a:r>
            <a:r>
              <a:rPr lang="en-US" altLang="en-US" sz="2800" i="1" dirty="0"/>
              <a:t>risk</a:t>
            </a:r>
            <a:r>
              <a:rPr lang="en-US" altLang="en-US" sz="2800" dirty="0"/>
              <a:t> by multiplying </a:t>
            </a:r>
            <a:r>
              <a:rPr lang="en-US" altLang="en-US" sz="2800" i="1" dirty="0"/>
              <a:t>risk impact</a:t>
            </a:r>
            <a:r>
              <a:rPr lang="en-US" altLang="en-US" sz="2800" dirty="0"/>
              <a:t> by </a:t>
            </a:r>
            <a:r>
              <a:rPr lang="en-US" altLang="en-US" sz="2800" i="1" dirty="0"/>
              <a:t>risk probability</a:t>
            </a:r>
            <a:r>
              <a:rPr lang="en-US" altLang="en-US" sz="2800" dirty="0"/>
              <a:t> yields </a:t>
            </a:r>
            <a:r>
              <a:rPr lang="en-US" altLang="en-US" sz="2800" i="1" dirty="0"/>
              <a:t>risk exposure</a:t>
            </a:r>
            <a:r>
              <a:rPr lang="en-US" altLang="en-US" sz="2800" dirty="0"/>
              <a:t>.</a:t>
            </a:r>
          </a:p>
          <a:p>
            <a:pPr lvl="1" eaLnBrk="1" hangingPunct="1">
              <a:lnSpc>
                <a:spcPct val="90000"/>
              </a:lnSpc>
            </a:pPr>
            <a:r>
              <a:rPr lang="en-US" altLang="en-US" sz="2400" dirty="0"/>
              <a:t>RISK EXPOSURE = RISK IMPACT x RISK PROBABILITY</a:t>
            </a:r>
          </a:p>
        </p:txBody>
      </p:sp>
      <p:sp>
        <p:nvSpPr>
          <p:cNvPr id="32772" name="Rectangle 2051">
            <a:extLst>
              <a:ext uri="{FF2B5EF4-FFF2-40B4-BE49-F238E27FC236}">
                <a16:creationId xmlns:a16="http://schemas.microsoft.com/office/drawing/2014/main" id="{040D1B9E-CDCD-4C66-A7EE-61050221B59E}"/>
              </a:ext>
            </a:extLst>
          </p:cNvPr>
          <p:cNvSpPr>
            <a:spLocks noChangeArrowheads="1"/>
          </p:cNvSpPr>
          <p:nvPr/>
        </p:nvSpPr>
        <p:spPr bwMode="auto">
          <a:xfrm>
            <a:off x="43784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chemeClr val="tx2"/>
                </a:solidFill>
              </a:rPr>
              <a:t>Quantitative Risk Analysis and ALE</a:t>
            </a:r>
            <a:br>
              <a:rPr lang="en-US" altLang="en-US" sz="3600" b="1" dirty="0">
                <a:solidFill>
                  <a:srgbClr val="CC0000"/>
                </a:solidFill>
              </a:rPr>
            </a:br>
            <a:r>
              <a:rPr lang="en-US" altLang="en-US" b="1" dirty="0">
                <a:solidFill>
                  <a:srgbClr val="333399"/>
                </a:solidFill>
                <a:latin typeface="Arial" panose="020B0604020202020204" pitchFamily="34" charset="0"/>
              </a:rPr>
              <a:t>Risk Exposure </a:t>
            </a:r>
          </a:p>
        </p:txBody>
      </p:sp>
    </p:spTree>
    <p:extLst>
      <p:ext uri="{BB962C8B-B14F-4D97-AF65-F5344CB8AC3E}">
        <p14:creationId xmlns:p14="http://schemas.microsoft.com/office/powerpoint/2010/main" val="33904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0DDFDC78-94E4-4FFB-8B2B-A82CBE1C96B3}"/>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1C60B3C7-8657-4162-B525-2BFECAFDB413}" type="slidenum">
              <a:rPr lang="en-US" altLang="en-US" sz="1000" smtClean="0">
                <a:solidFill>
                  <a:srgbClr val="660066"/>
                </a:solidFill>
              </a:rPr>
              <a:pPr algn="r"/>
              <a:t>14</a:t>
            </a:fld>
            <a:endParaRPr lang="en-US" altLang="en-US" sz="1000">
              <a:solidFill>
                <a:srgbClr val="660066"/>
              </a:solidFill>
            </a:endParaRPr>
          </a:p>
        </p:txBody>
      </p:sp>
      <p:sp>
        <p:nvSpPr>
          <p:cNvPr id="33795" name="Rectangle 1026">
            <a:extLst>
              <a:ext uri="{FF2B5EF4-FFF2-40B4-BE49-F238E27FC236}">
                <a16:creationId xmlns:a16="http://schemas.microsoft.com/office/drawing/2014/main" id="{98A4E0B7-7CE7-4E42-9365-D29D39C73CA2}"/>
              </a:ext>
            </a:extLst>
          </p:cNvPr>
          <p:cNvSpPr>
            <a:spLocks noGrp="1" noChangeArrowheads="1"/>
          </p:cNvSpPr>
          <p:nvPr>
            <p:ph type="body" idx="1"/>
          </p:nvPr>
        </p:nvSpPr>
        <p:spPr>
          <a:xfrm>
            <a:off x="609600" y="1752600"/>
            <a:ext cx="7924800" cy="4800600"/>
          </a:xfrm>
        </p:spPr>
        <p:txBody>
          <a:bodyPr/>
          <a:lstStyle/>
          <a:p>
            <a:pPr eaLnBrk="1" hangingPunct="1"/>
            <a:r>
              <a:rPr lang="en-US" altLang="en-US" sz="2800" dirty="0"/>
              <a:t>Incorporating intangible assets within Quantitative Risk Analysis is difficult as it is hard to put a price on things such as trust, reputation, or human life.</a:t>
            </a:r>
          </a:p>
          <a:p>
            <a:pPr eaLnBrk="1" hangingPunct="1"/>
            <a:endParaRPr lang="en-US" altLang="en-US" sz="2800" dirty="0"/>
          </a:p>
          <a:p>
            <a:pPr eaLnBrk="1" hangingPunct="1"/>
            <a:r>
              <a:rPr lang="en-US" altLang="en-US" sz="2800" dirty="0"/>
              <a:t>However, it is necessary to put an as accurate a value as possible when factoring these assets within risk analysis as they may be even more important than tangible assets.</a:t>
            </a:r>
            <a:endParaRPr lang="en-US" altLang="en-US" sz="1400" dirty="0"/>
          </a:p>
        </p:txBody>
      </p:sp>
      <p:sp>
        <p:nvSpPr>
          <p:cNvPr id="33796" name="Rectangle 1027">
            <a:extLst>
              <a:ext uri="{FF2B5EF4-FFF2-40B4-BE49-F238E27FC236}">
                <a16:creationId xmlns:a16="http://schemas.microsoft.com/office/drawing/2014/main" id="{738783DA-8DAE-4AE0-84B2-DC0D83148FCC}"/>
              </a:ext>
            </a:extLst>
          </p:cNvPr>
          <p:cNvSpPr>
            <a:spLocks noChangeArrowheads="1"/>
          </p:cNvSpPr>
          <p:nvPr/>
        </p:nvSpPr>
        <p:spPr bwMode="auto">
          <a:xfrm>
            <a:off x="5334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chemeClr val="tx2"/>
                </a:solidFill>
              </a:rPr>
            </a:br>
            <a:r>
              <a:rPr lang="en-US" altLang="en-US" b="1">
                <a:solidFill>
                  <a:srgbClr val="333399"/>
                </a:solidFill>
                <a:latin typeface="Arial" panose="020B0604020202020204" pitchFamily="34" charset="0"/>
              </a:rPr>
              <a:t>Intangible Assets</a:t>
            </a:r>
          </a:p>
        </p:txBody>
      </p:sp>
    </p:spTree>
    <p:extLst>
      <p:ext uri="{BB962C8B-B14F-4D97-AF65-F5344CB8AC3E}">
        <p14:creationId xmlns:p14="http://schemas.microsoft.com/office/powerpoint/2010/main" val="212826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98E84A78-54F2-4A2C-9154-CA59A954C23C}"/>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CDBFC2AA-2B4A-41A7-AC15-728F3A25C953}" type="slidenum">
              <a:rPr lang="en-US" altLang="en-US" sz="1000" smtClean="0">
                <a:solidFill>
                  <a:srgbClr val="660066"/>
                </a:solidFill>
              </a:rPr>
              <a:pPr algn="r"/>
              <a:t>15</a:t>
            </a:fld>
            <a:endParaRPr lang="en-US" altLang="en-US" sz="1000">
              <a:solidFill>
                <a:srgbClr val="660066"/>
              </a:solidFill>
            </a:endParaRPr>
          </a:p>
        </p:txBody>
      </p:sp>
      <p:sp>
        <p:nvSpPr>
          <p:cNvPr id="34819" name="Rectangle 1026">
            <a:extLst>
              <a:ext uri="{FF2B5EF4-FFF2-40B4-BE49-F238E27FC236}">
                <a16:creationId xmlns:a16="http://schemas.microsoft.com/office/drawing/2014/main" id="{8F7C2A79-3330-46B3-B138-7814119D6CA9}"/>
              </a:ext>
            </a:extLst>
          </p:cNvPr>
          <p:cNvSpPr>
            <a:spLocks noGrp="1" noChangeArrowheads="1"/>
          </p:cNvSpPr>
          <p:nvPr>
            <p:ph type="body" idx="1"/>
          </p:nvPr>
        </p:nvSpPr>
        <p:spPr>
          <a:xfrm>
            <a:off x="530981" y="1752600"/>
            <a:ext cx="8229600" cy="4800600"/>
          </a:xfrm>
        </p:spPr>
        <p:txBody>
          <a:bodyPr/>
          <a:lstStyle/>
          <a:p>
            <a:pPr eaLnBrk="1" hangingPunct="1">
              <a:lnSpc>
                <a:spcPct val="90000"/>
              </a:lnSpc>
            </a:pPr>
            <a:r>
              <a:rPr lang="en-US" altLang="en-US" sz="2400" dirty="0"/>
              <a:t>Single Loss Expectancy: Loss to an asset if event occurs</a:t>
            </a:r>
          </a:p>
          <a:p>
            <a:pPr lvl="1" eaLnBrk="1" hangingPunct="1">
              <a:lnSpc>
                <a:spcPct val="90000"/>
              </a:lnSpc>
            </a:pPr>
            <a:r>
              <a:rPr lang="en-US" altLang="en-US" sz="2000" dirty="0"/>
              <a:t>Value of the lost asset = Ci </a:t>
            </a:r>
          </a:p>
          <a:p>
            <a:pPr lvl="1" eaLnBrk="1" hangingPunct="1">
              <a:lnSpc>
                <a:spcPct val="90000"/>
              </a:lnSpc>
            </a:pPr>
            <a:r>
              <a:rPr lang="en-US" altLang="en-US" sz="2000" dirty="0"/>
              <a:t>Impact on the Asset (if event occurs) = Pi</a:t>
            </a:r>
          </a:p>
          <a:p>
            <a:pPr lvl="1" eaLnBrk="1" hangingPunct="1">
              <a:lnSpc>
                <a:spcPct val="90000"/>
              </a:lnSpc>
            </a:pPr>
            <a:r>
              <a:rPr lang="en-US" altLang="en-US" sz="2000" dirty="0"/>
              <a:t>SLE = Ci * Pi</a:t>
            </a:r>
          </a:p>
          <a:p>
            <a:pPr eaLnBrk="1" hangingPunct="1">
              <a:lnSpc>
                <a:spcPct val="90000"/>
              </a:lnSpc>
            </a:pPr>
            <a:r>
              <a:rPr lang="en-US" altLang="en-US" sz="2400" dirty="0"/>
              <a:t>Annualized Rate of Occurrence (ARO) characterizes, on an annualized basis, the frequency with which a threat is expected to occur.</a:t>
            </a:r>
          </a:p>
          <a:p>
            <a:pPr eaLnBrk="1" hangingPunct="1">
              <a:lnSpc>
                <a:spcPct val="90000"/>
              </a:lnSpc>
            </a:pPr>
            <a:r>
              <a:rPr lang="en-US" altLang="en-US" sz="2400" dirty="0"/>
              <a:t>Annualized Loss Expectancy (ALE) computes risk using the probability of an event occurring over one year. </a:t>
            </a:r>
          </a:p>
          <a:p>
            <a:pPr eaLnBrk="1" hangingPunct="1">
              <a:lnSpc>
                <a:spcPct val="90000"/>
              </a:lnSpc>
            </a:pPr>
            <a:r>
              <a:rPr lang="en-US" altLang="en-US" sz="2400" dirty="0"/>
              <a:t>Formulation </a:t>
            </a:r>
            <a:r>
              <a:rPr lang="en-US" altLang="en-US" sz="2800" dirty="0"/>
              <a:t>		</a:t>
            </a:r>
          </a:p>
          <a:p>
            <a:pPr lvl="1" eaLnBrk="1" hangingPunct="1">
              <a:lnSpc>
                <a:spcPct val="90000"/>
              </a:lnSpc>
            </a:pPr>
            <a:r>
              <a:rPr lang="en-US" altLang="en-US" sz="2000" dirty="0"/>
              <a:t>ALE = (SLE)(ARO)</a:t>
            </a:r>
          </a:p>
          <a:p>
            <a:pPr lvl="1" eaLnBrk="1" hangingPunct="1">
              <a:lnSpc>
                <a:spcPct val="90000"/>
              </a:lnSpc>
              <a:buFontTx/>
              <a:buNone/>
            </a:pPr>
            <a:endParaRPr lang="en-US" altLang="en-US" sz="2000" dirty="0"/>
          </a:p>
          <a:p>
            <a:pPr eaLnBrk="1" hangingPunct="1">
              <a:lnSpc>
                <a:spcPct val="90000"/>
              </a:lnSpc>
            </a:pPr>
            <a:r>
              <a:rPr lang="en-US" altLang="en-US" sz="1200" dirty="0"/>
              <a:t>Source: Handbook of Information Security Management, Micki Krause and Harold F. Tipton</a:t>
            </a:r>
          </a:p>
        </p:txBody>
      </p:sp>
      <p:sp>
        <p:nvSpPr>
          <p:cNvPr id="34820" name="Rectangle 1027">
            <a:extLst>
              <a:ext uri="{FF2B5EF4-FFF2-40B4-BE49-F238E27FC236}">
                <a16:creationId xmlns:a16="http://schemas.microsoft.com/office/drawing/2014/main" id="{4BBFE7BC-135F-48FB-91E1-AFFB387C7FBE}"/>
              </a:ext>
            </a:extLst>
          </p:cNvPr>
          <p:cNvSpPr>
            <a:spLocks noChangeArrowheads="1"/>
          </p:cNvSpPr>
          <p:nvPr/>
        </p:nvSpPr>
        <p:spPr bwMode="auto">
          <a:xfrm>
            <a:off x="454781"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chemeClr val="tx2"/>
                </a:solidFill>
              </a:rPr>
              <a:t>Quantitative Risk Analysis and ALE</a:t>
            </a:r>
            <a:br>
              <a:rPr lang="en-US" altLang="en-US" sz="3600" b="1" dirty="0">
                <a:solidFill>
                  <a:schemeClr val="tx2"/>
                </a:solidFill>
              </a:rPr>
            </a:br>
            <a:r>
              <a:rPr lang="en-US" altLang="en-US" b="1" dirty="0">
                <a:solidFill>
                  <a:srgbClr val="333399"/>
                </a:solidFill>
                <a:latin typeface="Arial" panose="020B0604020202020204" pitchFamily="34" charset="0"/>
              </a:rPr>
              <a:t>Computing ALE</a:t>
            </a:r>
          </a:p>
        </p:txBody>
      </p:sp>
    </p:spTree>
    <p:extLst>
      <p:ext uri="{BB962C8B-B14F-4D97-AF65-F5344CB8AC3E}">
        <p14:creationId xmlns:p14="http://schemas.microsoft.com/office/powerpoint/2010/main" val="46847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05D4-F6BF-4D27-BFC9-4C26E5985E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9D1C13-2AFF-4A70-955B-80E29671B00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6D1000E-8E5A-4D03-B0A3-65700B4ED02D}"/>
              </a:ext>
            </a:extLst>
          </p:cNvPr>
          <p:cNvPicPr>
            <a:picLocks noChangeAspect="1"/>
          </p:cNvPicPr>
          <p:nvPr/>
        </p:nvPicPr>
        <p:blipFill>
          <a:blip r:embed="rId2"/>
          <a:stretch>
            <a:fillRect/>
          </a:stretch>
        </p:blipFill>
        <p:spPr>
          <a:xfrm>
            <a:off x="762000" y="609600"/>
            <a:ext cx="7848600" cy="5724861"/>
          </a:xfrm>
          <a:prstGeom prst="rect">
            <a:avLst/>
          </a:prstGeom>
        </p:spPr>
      </p:pic>
    </p:spTree>
    <p:extLst>
      <p:ext uri="{BB962C8B-B14F-4D97-AF65-F5344CB8AC3E}">
        <p14:creationId xmlns:p14="http://schemas.microsoft.com/office/powerpoint/2010/main" val="70079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3DC41D39-130E-496D-9B72-FF70C8BD02C0}"/>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9A278BAC-1A00-4330-981F-DEA4775B6820}" type="slidenum">
              <a:rPr lang="en-US" altLang="en-US" sz="1000" smtClean="0">
                <a:solidFill>
                  <a:srgbClr val="660066"/>
                </a:solidFill>
              </a:rPr>
              <a:pPr algn="r"/>
              <a:t>17</a:t>
            </a:fld>
            <a:endParaRPr lang="en-US" altLang="en-US" sz="1000">
              <a:solidFill>
                <a:srgbClr val="660066"/>
              </a:solidFill>
            </a:endParaRPr>
          </a:p>
        </p:txBody>
      </p:sp>
      <p:sp>
        <p:nvSpPr>
          <p:cNvPr id="44035" name="Rectangle 2">
            <a:extLst>
              <a:ext uri="{FF2B5EF4-FFF2-40B4-BE49-F238E27FC236}">
                <a16:creationId xmlns:a16="http://schemas.microsoft.com/office/drawing/2014/main" id="{CA9FF9FE-86D6-4D60-A73A-8076C6D1122A}"/>
              </a:ext>
            </a:extLst>
          </p:cNvPr>
          <p:cNvSpPr>
            <a:spLocks noGrp="1" noChangeArrowheads="1"/>
          </p:cNvSpPr>
          <p:nvPr>
            <p:ph type="body" idx="1"/>
          </p:nvPr>
        </p:nvSpPr>
        <p:spPr>
          <a:xfrm>
            <a:off x="533400" y="1600200"/>
            <a:ext cx="8001000" cy="4800600"/>
          </a:xfrm>
        </p:spPr>
        <p:txBody>
          <a:bodyPr/>
          <a:lstStyle/>
          <a:p>
            <a:pPr eaLnBrk="1" hangingPunct="1"/>
            <a:r>
              <a:rPr lang="en-US" altLang="en-US" sz="2800" b="1" dirty="0"/>
              <a:t>Situation: </a:t>
            </a:r>
            <a:r>
              <a:rPr lang="en-US" altLang="en-US" sz="2800" dirty="0"/>
              <a:t>Virus Attack on same system</a:t>
            </a:r>
          </a:p>
          <a:p>
            <a:pPr lvl="1" eaLnBrk="1" hangingPunct="1"/>
            <a:r>
              <a:rPr lang="en-US" altLang="en-US" sz="2400" dirty="0"/>
              <a:t>You frequently swap files with other people, but have no anti-virus software running.</a:t>
            </a:r>
          </a:p>
          <a:p>
            <a:pPr lvl="1" eaLnBrk="1" hangingPunct="1"/>
            <a:endParaRPr lang="en-US" altLang="en-US" sz="800" dirty="0"/>
          </a:p>
          <a:p>
            <a:pPr lvl="1" eaLnBrk="1" hangingPunct="1"/>
            <a:r>
              <a:rPr lang="en-US" altLang="en-US" sz="2400" dirty="0"/>
              <a:t>Assume an attack every 6 months (Probability = 2 per year)</a:t>
            </a:r>
          </a:p>
          <a:p>
            <a:pPr lvl="1" eaLnBrk="1" hangingPunct="1"/>
            <a:endParaRPr lang="en-US" altLang="en-US" sz="800" dirty="0"/>
          </a:p>
          <a:p>
            <a:pPr lvl="1" eaLnBrk="1" hangingPunct="1"/>
            <a:r>
              <a:rPr lang="en-US" altLang="en-US" sz="2400" dirty="0"/>
              <a:t>No need to buy a new disk</a:t>
            </a:r>
          </a:p>
          <a:p>
            <a:pPr lvl="1" eaLnBrk="1" hangingPunct="1"/>
            <a:endParaRPr lang="en-US" altLang="en-US" sz="800" dirty="0"/>
          </a:p>
          <a:p>
            <a:pPr lvl="1" eaLnBrk="1" hangingPunct="1"/>
            <a:r>
              <a:rPr lang="en-US" altLang="en-US" sz="2400" dirty="0"/>
              <a:t>Rebuild effort (10 + 4) hours</a:t>
            </a:r>
          </a:p>
          <a:p>
            <a:pPr lvl="1" eaLnBrk="1" hangingPunct="1"/>
            <a:endParaRPr lang="en-US" altLang="en-US" sz="800" dirty="0"/>
          </a:p>
          <a:p>
            <a:pPr lvl="1" eaLnBrk="1" hangingPunct="1"/>
            <a:r>
              <a:rPr lang="en-US" altLang="en-US" sz="2400" dirty="0"/>
              <a:t>Total loss = $10 x (10 + 4) = $140</a:t>
            </a:r>
          </a:p>
          <a:p>
            <a:pPr lvl="1" eaLnBrk="1" hangingPunct="1"/>
            <a:endParaRPr lang="en-US" altLang="en-US" sz="800" dirty="0"/>
          </a:p>
          <a:p>
            <a:pPr lvl="1" eaLnBrk="1" hangingPunct="1"/>
            <a:r>
              <a:rPr lang="en-US" altLang="en-US" sz="2400" dirty="0"/>
              <a:t>ALE = ($140 x 2) $pa = $280 pa</a:t>
            </a:r>
          </a:p>
        </p:txBody>
      </p:sp>
      <p:sp>
        <p:nvSpPr>
          <p:cNvPr id="44036" name="Rectangle 3">
            <a:extLst>
              <a:ext uri="{FF2B5EF4-FFF2-40B4-BE49-F238E27FC236}">
                <a16:creationId xmlns:a16="http://schemas.microsoft.com/office/drawing/2014/main" id="{FD1A7044-5B54-44A5-AB2B-A0ADB6BF054F}"/>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chemeClr val="tx2"/>
                </a:solidFill>
              </a:rPr>
            </a:br>
            <a:r>
              <a:rPr lang="en-US" altLang="en-US" b="1">
                <a:solidFill>
                  <a:srgbClr val="333399"/>
                </a:solidFill>
                <a:latin typeface="Arial" panose="020B0604020202020204" pitchFamily="34" charset="0"/>
              </a:rPr>
              <a:t>Example #3: Virus Attack </a:t>
            </a:r>
          </a:p>
        </p:txBody>
      </p:sp>
    </p:spTree>
    <p:extLst>
      <p:ext uri="{BB962C8B-B14F-4D97-AF65-F5344CB8AC3E}">
        <p14:creationId xmlns:p14="http://schemas.microsoft.com/office/powerpoint/2010/main" val="125047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a:extLst>
              <a:ext uri="{FF2B5EF4-FFF2-40B4-BE49-F238E27FC236}">
                <a16:creationId xmlns:a16="http://schemas.microsoft.com/office/drawing/2014/main" id="{7217B012-3CD8-4306-9A3F-004FCFC73D9D}"/>
              </a:ext>
            </a:extLst>
          </p:cNvPr>
          <p:cNvSpPr>
            <a:spLocks noGrp="1" noChangeArrowheads="1"/>
          </p:cNvSpPr>
          <p:nvPr>
            <p:ph type="ctrTitle" idx="4294967295"/>
          </p:nvPr>
        </p:nvSpPr>
        <p:spPr>
          <a:xfrm>
            <a:off x="0" y="2057400"/>
            <a:ext cx="7696200" cy="2133600"/>
          </a:xfrm>
        </p:spPr>
        <p:txBody>
          <a:bodyPr anchor="ctr"/>
          <a:lstStyle/>
          <a:p>
            <a:pPr eaLnBrk="1" hangingPunct="1"/>
            <a:r>
              <a:rPr lang="en-US" altLang="en-US" sz="4800" dirty="0"/>
              <a:t>3</a:t>
            </a:r>
            <a:br>
              <a:rPr lang="en-US" altLang="en-US" sz="4800" dirty="0"/>
            </a:br>
            <a:r>
              <a:rPr lang="en-US" altLang="en-US" sz="4000" dirty="0"/>
              <a:t>Cost Benefit Analysis </a:t>
            </a:r>
            <a:br>
              <a:rPr lang="en-US" altLang="en-US" sz="4000" dirty="0"/>
            </a:br>
            <a:endParaRPr lang="en-US" altLang="en-US" sz="1600" dirty="0"/>
          </a:p>
        </p:txBody>
      </p:sp>
      <p:sp>
        <p:nvSpPr>
          <p:cNvPr id="2" name="TextBox 1">
            <a:extLst>
              <a:ext uri="{FF2B5EF4-FFF2-40B4-BE49-F238E27FC236}">
                <a16:creationId xmlns:a16="http://schemas.microsoft.com/office/drawing/2014/main" id="{606094EA-BCD9-455B-9A33-134ED0A24937}"/>
              </a:ext>
            </a:extLst>
          </p:cNvPr>
          <p:cNvSpPr txBox="1"/>
          <p:nvPr/>
        </p:nvSpPr>
        <p:spPr>
          <a:xfrm>
            <a:off x="1219200" y="5562600"/>
            <a:ext cx="6789038" cy="369332"/>
          </a:xfrm>
          <a:prstGeom prst="rect">
            <a:avLst/>
          </a:prstGeom>
          <a:noFill/>
        </p:spPr>
        <p:txBody>
          <a:bodyPr wrap="none" rtlCol="0">
            <a:spAutoFit/>
          </a:bodyPr>
          <a:lstStyle/>
          <a:p>
            <a:r>
              <a:rPr lang="en-US" dirty="0"/>
              <a:t>Source: [</a:t>
            </a:r>
            <a:r>
              <a:rPr lang="en-US" dirty="0" err="1"/>
              <a:t>Darril_Gibson</a:t>
            </a:r>
            <a:r>
              <a:rPr lang="en-US" dirty="0"/>
              <a:t>]_</a:t>
            </a:r>
            <a:r>
              <a:rPr lang="en-US" dirty="0" err="1"/>
              <a:t>Managing_Risk_in_Information_System</a:t>
            </a:r>
            <a:endParaRPr lang="en-US" dirty="0"/>
          </a:p>
        </p:txBody>
      </p:sp>
    </p:spTree>
    <p:extLst>
      <p:ext uri="{BB962C8B-B14F-4D97-AF65-F5344CB8AC3E}">
        <p14:creationId xmlns:p14="http://schemas.microsoft.com/office/powerpoint/2010/main" val="355605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EEE8-E69A-4FB3-A482-8F16861D1B7C}"/>
              </a:ext>
            </a:extLst>
          </p:cNvPr>
          <p:cNvSpPr>
            <a:spLocks noGrp="1"/>
          </p:cNvSpPr>
          <p:nvPr>
            <p:ph type="title"/>
          </p:nvPr>
        </p:nvSpPr>
        <p:spPr/>
        <p:txBody>
          <a:bodyPr/>
          <a:lstStyle/>
          <a:p>
            <a:r>
              <a:rPr lang="en-US" altLang="en-US" sz="4000" b="1" dirty="0">
                <a:solidFill>
                  <a:srgbClr val="CC0000"/>
                </a:solidFill>
              </a:rPr>
              <a:t>Cost Benefit Analysis</a:t>
            </a:r>
            <a:endParaRPr lang="en-US" dirty="0"/>
          </a:p>
        </p:txBody>
      </p:sp>
      <p:sp>
        <p:nvSpPr>
          <p:cNvPr id="3" name="Content Placeholder 2">
            <a:extLst>
              <a:ext uri="{FF2B5EF4-FFF2-40B4-BE49-F238E27FC236}">
                <a16:creationId xmlns:a16="http://schemas.microsoft.com/office/drawing/2014/main" id="{06F15292-7D63-420C-9CF5-CD86C0C154FA}"/>
              </a:ext>
            </a:extLst>
          </p:cNvPr>
          <p:cNvSpPr>
            <a:spLocks noGrp="1"/>
          </p:cNvSpPr>
          <p:nvPr>
            <p:ph idx="1"/>
          </p:nvPr>
        </p:nvSpPr>
        <p:spPr/>
        <p:txBody>
          <a:bodyPr/>
          <a:lstStyle/>
          <a:p>
            <a:r>
              <a:rPr lang="en-US" sz="2200" dirty="0"/>
              <a:t>You perform a cost-benefit analysis (CBA) to help determine which controls or counter­ measures to implement. If  the benefit outweigh the costs, the control is often selected.  </a:t>
            </a:r>
          </a:p>
          <a:p>
            <a:r>
              <a:rPr lang="en-US" sz="2200" dirty="0"/>
              <a:t>A CBA compares the business impact with the cost to implement a control. For example, the loss of  data on a file server may represent the loss of  $1 million worth of  research. Implementing a backup plan to ensure the availability of  the data may cost $10,000. In other words, you would spend $10,000 to save $1 million. </a:t>
            </a:r>
          </a:p>
          <a:p>
            <a:r>
              <a:rPr lang="en-US" sz="2200" dirty="0"/>
              <a:t>You can use the following formula to determine if  the control should be used:</a:t>
            </a:r>
          </a:p>
          <a:p>
            <a:pPr marL="0" indent="0">
              <a:buNone/>
            </a:pPr>
            <a:r>
              <a:rPr lang="en-US" sz="2200" dirty="0"/>
              <a:t>	</a:t>
            </a:r>
            <a:r>
              <a:rPr lang="en-US" sz="2200" b="1" dirty="0"/>
              <a:t>Loss before control - loss after control = cost of  control</a:t>
            </a:r>
          </a:p>
        </p:txBody>
      </p:sp>
    </p:spTree>
    <p:extLst>
      <p:ext uri="{BB962C8B-B14F-4D97-AF65-F5344CB8AC3E}">
        <p14:creationId xmlns:p14="http://schemas.microsoft.com/office/powerpoint/2010/main" val="31998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3128-357F-4B63-950F-9689029CF41F}"/>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FE3AF541-E261-43CE-84B5-71AB40344116}"/>
              </a:ext>
            </a:extLst>
          </p:cNvPr>
          <p:cNvSpPr>
            <a:spLocks noGrp="1"/>
          </p:cNvSpPr>
          <p:nvPr>
            <p:ph idx="1"/>
          </p:nvPr>
        </p:nvSpPr>
        <p:spPr/>
        <p:txBody>
          <a:bodyPr/>
          <a:lstStyle/>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i="1" dirty="0"/>
              <a:t>Information Security Risk Analysis</a:t>
            </a:r>
            <a:r>
              <a:rPr lang="en-GB" altLang="en-US" sz="2400" dirty="0"/>
              <a:t>, by Thomas R. Peltier</a:t>
            </a:r>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t>Soon to be on reserve at the library</a:t>
            </a:r>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t>Identifies basic elements of risk analysis and reviews several variants of qualitative approaches</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t>“Information Security Risk Assessment: Practices of Leading organizations”, By GAO</a:t>
            </a:r>
          </a:p>
          <a:p>
            <a:pPr lvl="1" eaLnBrk="1" hangingPunct="1">
              <a:lnSpc>
                <a:spcPct val="80000"/>
              </a:lnSpc>
              <a:spcBef>
                <a:spcPts val="500"/>
              </a:spcBef>
              <a:buClr>
                <a:srgbClr val="0099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solidFill>
                  <a:srgbClr val="CCCCFF"/>
                </a:solidFill>
                <a:hlinkClick r:id="rId2"/>
              </a:rPr>
              <a:t>http://www.gao.gov/special.pubs/ai99139.pdf</a:t>
            </a:r>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t>Case studies of risk analysis procedures for four companies</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t>“Risk Management Guide for Information Technology Systems”, NIST</a:t>
            </a:r>
          </a:p>
          <a:p>
            <a:pPr lvl="1" eaLnBrk="1" hangingPunct="1">
              <a:lnSpc>
                <a:spcPct val="80000"/>
              </a:lnSpc>
              <a:spcBef>
                <a:spcPts val="500"/>
              </a:spcBef>
              <a:buClr>
                <a:srgbClr val="0099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solidFill>
                  <a:srgbClr val="CCCCFF"/>
                </a:solidFill>
                <a:hlinkClick r:id="rId3"/>
              </a:rPr>
              <a:t>http://csrc.nist.gov/publications/nistpubs/800-30/sp800-30.pdf</a:t>
            </a:r>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t>Outlines steps for risk assessment</a:t>
            </a:r>
          </a:p>
          <a:p>
            <a:r>
              <a:rPr lang="en-US" altLang="en-US" sz="2200" dirty="0"/>
              <a:t>Quantitative and Qualitative Risk Analysis, </a:t>
            </a:r>
            <a:r>
              <a:rPr lang="en-US" altLang="en-US" sz="2200" dirty="0">
                <a:cs typeface="Times New Roman" panose="02020603050405020304" pitchFamily="18" charset="0"/>
              </a:rPr>
              <a:t>Sanjay </a:t>
            </a:r>
            <a:r>
              <a:rPr lang="en-US" altLang="en-US" sz="2200" dirty="0" err="1">
                <a:cs typeface="Times New Roman" panose="02020603050405020304" pitchFamily="18" charset="0"/>
              </a:rPr>
              <a:t>Goel</a:t>
            </a:r>
            <a:r>
              <a:rPr lang="en-US" altLang="en-US" sz="2200" dirty="0">
                <a:cs typeface="Times New Roman" panose="02020603050405020304" pitchFamily="18" charset="0"/>
              </a:rPr>
              <a:t>, University at Albany</a:t>
            </a:r>
          </a:p>
          <a:p>
            <a:endParaRPr lang="en-US" sz="2200" dirty="0"/>
          </a:p>
        </p:txBody>
      </p:sp>
    </p:spTree>
    <p:extLst>
      <p:ext uri="{BB962C8B-B14F-4D97-AF65-F5344CB8AC3E}">
        <p14:creationId xmlns:p14="http://schemas.microsoft.com/office/powerpoint/2010/main" val="246698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B375-709C-462D-9B65-2FC6A2EF50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254A10-B2E9-4898-A8D3-00C317B0A62A}"/>
              </a:ext>
            </a:extLst>
          </p:cNvPr>
          <p:cNvSpPr>
            <a:spLocks noGrp="1"/>
          </p:cNvSpPr>
          <p:nvPr>
            <p:ph idx="1"/>
          </p:nvPr>
        </p:nvSpPr>
        <p:spPr/>
        <p:txBody>
          <a:bodyPr/>
          <a:lstStyle/>
          <a:p>
            <a:r>
              <a:rPr lang="en-US" dirty="0"/>
              <a:t>Imagine the company lost $100,000 last year without any controls implemented. You estimate you’ll lose $10,000 a year if  the control is implemented. The cost of  the control is estimated at $10,000. </a:t>
            </a:r>
          </a:p>
          <a:p>
            <a:r>
              <a:rPr lang="en-US" dirty="0"/>
              <a:t>The formula is: $100,000 -$10,000 (cost of  control) - $10,000 (expected residual loss)= $80,000</a:t>
            </a:r>
          </a:p>
          <a:p>
            <a:r>
              <a:rPr lang="en-US" dirty="0"/>
              <a:t>This represents a benefit of  $80,000</a:t>
            </a:r>
          </a:p>
        </p:txBody>
      </p:sp>
    </p:spTree>
    <p:extLst>
      <p:ext uri="{BB962C8B-B14F-4D97-AF65-F5344CB8AC3E}">
        <p14:creationId xmlns:p14="http://schemas.microsoft.com/office/powerpoint/2010/main" val="184065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65944701-F240-4464-BD43-51BB4E6FBC51}"/>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D9E41157-C58A-4C7F-9526-1CAFE53C611D}" type="slidenum">
              <a:rPr lang="en-US" altLang="en-US" sz="1000" smtClean="0">
                <a:solidFill>
                  <a:srgbClr val="660066"/>
                </a:solidFill>
              </a:rPr>
              <a:pPr algn="r"/>
              <a:t>21</a:t>
            </a:fld>
            <a:endParaRPr lang="en-US" altLang="en-US" sz="1000">
              <a:solidFill>
                <a:srgbClr val="660066"/>
              </a:solidFill>
            </a:endParaRPr>
          </a:p>
        </p:txBody>
      </p:sp>
      <p:sp>
        <p:nvSpPr>
          <p:cNvPr id="90115" name="Rectangle 2">
            <a:extLst>
              <a:ext uri="{FF2B5EF4-FFF2-40B4-BE49-F238E27FC236}">
                <a16:creationId xmlns:a16="http://schemas.microsoft.com/office/drawing/2014/main" id="{A20E00D7-21E4-4A88-B9DB-3FD6DF040B1B}"/>
              </a:ext>
            </a:extLst>
          </p:cNvPr>
          <p:cNvSpPr>
            <a:spLocks noGrp="1" noChangeArrowheads="1"/>
          </p:cNvSpPr>
          <p:nvPr>
            <p:ph type="body" idx="1"/>
          </p:nvPr>
        </p:nvSpPr>
        <p:spPr>
          <a:xfrm>
            <a:off x="609600" y="1631950"/>
            <a:ext cx="7924800" cy="4724400"/>
          </a:xfrm>
        </p:spPr>
        <p:txBody>
          <a:bodyPr/>
          <a:lstStyle/>
          <a:p>
            <a:pPr eaLnBrk="1" hangingPunct="1"/>
            <a:r>
              <a:rPr lang="en-US" altLang="en-US" sz="2800" b="1" dirty="0"/>
              <a:t>Scenario:</a:t>
            </a:r>
            <a:r>
              <a:rPr lang="en-US" altLang="en-US" sz="2800" dirty="0"/>
              <a:t> A company uses a common carrier to link to a network for certain computing applications. The company has identified the risks of unauthorized access to data and computing facilities through the network. These risks can be eliminated by replacement of remote network access with the requirement to access the system only from a machine operated on the company premises. The machine is not owned; a new one would have to be acquired. </a:t>
            </a:r>
          </a:p>
        </p:txBody>
      </p:sp>
      <p:sp>
        <p:nvSpPr>
          <p:cNvPr id="90116" name="Rectangle 3">
            <a:extLst>
              <a:ext uri="{FF2B5EF4-FFF2-40B4-BE49-F238E27FC236}">
                <a16:creationId xmlns:a16="http://schemas.microsoft.com/office/drawing/2014/main" id="{2DD98927-9240-435E-A33A-F7DD6858C15F}"/>
              </a:ext>
            </a:extLst>
          </p:cNvPr>
          <p:cNvSpPr>
            <a:spLocks noChangeArrowheads="1"/>
          </p:cNvSpPr>
          <p:nvPr/>
        </p:nvSpPr>
        <p:spPr bwMode="auto">
          <a:xfrm>
            <a:off x="609600" y="4889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rgbClr val="CC0000"/>
                </a:solidFill>
              </a:rPr>
              <a:t>Cost Benefit Analysis</a:t>
            </a:r>
            <a:br>
              <a:rPr lang="en-US" altLang="en-US" sz="3600" b="1" dirty="0">
                <a:solidFill>
                  <a:srgbClr val="CC0000"/>
                </a:solidFill>
              </a:rPr>
            </a:br>
            <a:r>
              <a:rPr lang="en-US" altLang="en-US" b="1" dirty="0">
                <a:solidFill>
                  <a:srgbClr val="333399"/>
                </a:solidFill>
                <a:latin typeface="Arial" panose="020B0604020202020204" pitchFamily="34" charset="0"/>
              </a:rPr>
              <a:t>Example : Unauthorized access</a:t>
            </a:r>
          </a:p>
        </p:txBody>
      </p:sp>
    </p:spTree>
    <p:extLst>
      <p:ext uri="{BB962C8B-B14F-4D97-AF65-F5344CB8AC3E}">
        <p14:creationId xmlns:p14="http://schemas.microsoft.com/office/powerpoint/2010/main" val="130649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9854" name="Group 30">
            <a:extLst>
              <a:ext uri="{FF2B5EF4-FFF2-40B4-BE49-F238E27FC236}">
                <a16:creationId xmlns:a16="http://schemas.microsoft.com/office/drawing/2014/main" id="{7B639C17-3F13-4D1F-A27D-73AFB037F982}"/>
              </a:ext>
            </a:extLst>
          </p:cNvPr>
          <p:cNvGraphicFramePr>
            <a:graphicFrameLocks noGrp="1"/>
          </p:cNvGraphicFramePr>
          <p:nvPr>
            <p:extLst/>
          </p:nvPr>
        </p:nvGraphicFramePr>
        <p:xfrm>
          <a:off x="990600" y="2362200"/>
          <a:ext cx="7315200" cy="3738563"/>
        </p:xfrm>
        <a:graphic>
          <a:graphicData uri="http://schemas.openxmlformats.org/drawingml/2006/table">
            <a:tbl>
              <a:tblPr/>
              <a:tblGrid>
                <a:gridCol w="5867400">
                  <a:extLst>
                    <a:ext uri="{9D8B030D-6E8A-4147-A177-3AD203B41FA5}">
                      <a16:colId xmlns:a16="http://schemas.microsoft.com/office/drawing/2014/main" val="1328888808"/>
                    </a:ext>
                  </a:extLst>
                </a:gridCol>
                <a:gridCol w="1447800">
                  <a:extLst>
                    <a:ext uri="{9D8B030D-6E8A-4147-A177-3AD203B41FA5}">
                      <a16:colId xmlns:a16="http://schemas.microsoft.com/office/drawing/2014/main" val="637891682"/>
                    </a:ext>
                  </a:extLst>
                </a:gridCol>
              </a:tblGrid>
              <a:tr h="457239">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Garamond" panose="02020404030301010803" pitchFamily="18" charset="0"/>
                        </a:rPr>
                        <a:t>Item</a:t>
                      </a:r>
                    </a:p>
                  </a:txBody>
                  <a:tcPr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Garamond" panose="02020404030301010803" pitchFamily="18" charset="0"/>
                        </a:rPr>
                        <a:t>Amount</a:t>
                      </a:r>
                    </a:p>
                  </a:txBody>
                  <a:tcPr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28792773"/>
                  </a:ext>
                </a:extLst>
              </a:tr>
              <a:tr h="457239">
                <a:tc gridSpan="2">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Garamond" panose="02020404030301010803" pitchFamily="18" charset="0"/>
                        </a:rPr>
                        <a:t>Risk: unauthorized access and use</a:t>
                      </a:r>
                    </a:p>
                  </a:txBody>
                  <a:tcPr marT="45724" marB="45724"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3778931477"/>
                  </a:ext>
                </a:extLst>
              </a:tr>
              <a:tr h="823030">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Access to unauthorized data and programs $100,000 @ 2% likelihood per year</a:t>
                      </a:r>
                    </a:p>
                  </a:txBody>
                  <a:tcPr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$2,000</a:t>
                      </a:r>
                    </a:p>
                  </a:txBody>
                  <a:tcPr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69476935"/>
                  </a:ext>
                </a:extLst>
              </a:tr>
              <a:tr h="823030">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Unauthorized use of computing facilities $10,000 @ 40% likelihood per year</a:t>
                      </a:r>
                    </a:p>
                  </a:txBody>
                  <a:tcPr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$4,000</a:t>
                      </a:r>
                    </a:p>
                  </a:txBody>
                  <a:tcPr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317805801"/>
                  </a:ext>
                </a:extLst>
              </a:tr>
              <a:tr h="457239">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Expected annual loss (2,000 + 4,000)</a:t>
                      </a:r>
                    </a:p>
                  </a:txBody>
                  <a:tcPr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$6,000</a:t>
                      </a:r>
                    </a:p>
                  </a:txBody>
                  <a:tcPr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65558499"/>
                  </a:ext>
                </a:extLst>
              </a:tr>
              <a:tr h="720786">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Effectiveness of network control: 100%</a:t>
                      </a:r>
                    </a:p>
                  </a:txBody>
                  <a:tcPr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-$6,000</a:t>
                      </a:r>
                    </a:p>
                  </a:txBody>
                  <a:tcPr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95138869"/>
                  </a:ext>
                </a:extLst>
              </a:tr>
            </a:tbl>
          </a:graphicData>
        </a:graphic>
      </p:graphicFrame>
      <p:sp>
        <p:nvSpPr>
          <p:cNvPr id="91161" name="Rectangle 27">
            <a:extLst>
              <a:ext uri="{FF2B5EF4-FFF2-40B4-BE49-F238E27FC236}">
                <a16:creationId xmlns:a16="http://schemas.microsoft.com/office/drawing/2014/main" id="{0DC2F9A3-70C2-46E1-85B5-40993933E9E8}"/>
              </a:ext>
            </a:extLst>
          </p:cNvPr>
          <p:cNvSpPr>
            <a:spLocks noChangeArrowheads="1"/>
          </p:cNvSpPr>
          <p:nvPr/>
        </p:nvSpPr>
        <p:spPr bwMode="auto">
          <a:xfrm>
            <a:off x="685800" y="5207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rgbClr val="CC0000"/>
                </a:solidFill>
              </a:rPr>
              <a:t>Cost Benefit Analysis</a:t>
            </a:r>
            <a:br>
              <a:rPr lang="en-US" altLang="en-US" sz="3600" b="1" dirty="0">
                <a:solidFill>
                  <a:srgbClr val="CC0000"/>
                </a:solidFill>
              </a:rPr>
            </a:br>
            <a:r>
              <a:rPr lang="en-US" altLang="en-US" b="1" dirty="0">
                <a:solidFill>
                  <a:srgbClr val="333399"/>
                </a:solidFill>
                <a:latin typeface="Arial" panose="020B0604020202020204" pitchFamily="34" charset="0"/>
              </a:rPr>
              <a:t>Example : Unauthorized Access </a:t>
            </a:r>
          </a:p>
        </p:txBody>
      </p:sp>
      <p:sp>
        <p:nvSpPr>
          <p:cNvPr id="91162" name="Rectangle 28">
            <a:extLst>
              <a:ext uri="{FF2B5EF4-FFF2-40B4-BE49-F238E27FC236}">
                <a16:creationId xmlns:a16="http://schemas.microsoft.com/office/drawing/2014/main" id="{D18CB854-E1C5-4F32-B67F-BCEA4C42EE7F}"/>
              </a:ext>
            </a:extLst>
          </p:cNvPr>
          <p:cNvSpPr>
            <a:spLocks noChangeArrowheads="1"/>
          </p:cNvSpPr>
          <p:nvPr/>
        </p:nvSpPr>
        <p:spPr bwMode="auto">
          <a:xfrm>
            <a:off x="1295400" y="1739900"/>
            <a:ext cx="6470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a:t>Cost/Benefit Analysis for Replacing Network Access</a:t>
            </a:r>
          </a:p>
        </p:txBody>
      </p:sp>
    </p:spTree>
    <p:extLst>
      <p:ext uri="{BB962C8B-B14F-4D97-AF65-F5344CB8AC3E}">
        <p14:creationId xmlns:p14="http://schemas.microsoft.com/office/powerpoint/2010/main" val="278349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a:extLst>
              <a:ext uri="{FF2B5EF4-FFF2-40B4-BE49-F238E27FC236}">
                <a16:creationId xmlns:a16="http://schemas.microsoft.com/office/drawing/2014/main" id="{97C2497B-75AD-4B20-B57B-1029BA3D644E}"/>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0F513862-AADA-4DE8-B1DE-68161FFBE2CA}" type="slidenum">
              <a:rPr lang="en-US" altLang="en-US" sz="1000" smtClean="0">
                <a:solidFill>
                  <a:srgbClr val="660066"/>
                </a:solidFill>
              </a:rPr>
              <a:pPr algn="r"/>
              <a:t>23</a:t>
            </a:fld>
            <a:endParaRPr lang="en-US" altLang="en-US" sz="1000">
              <a:solidFill>
                <a:srgbClr val="660066"/>
              </a:solidFill>
            </a:endParaRPr>
          </a:p>
        </p:txBody>
      </p:sp>
      <p:graphicFrame>
        <p:nvGraphicFramePr>
          <p:cNvPr id="590850" name="Group 2">
            <a:extLst>
              <a:ext uri="{FF2B5EF4-FFF2-40B4-BE49-F238E27FC236}">
                <a16:creationId xmlns:a16="http://schemas.microsoft.com/office/drawing/2014/main" id="{787D741D-5EDE-4F8E-9CAB-62AE00B6991F}"/>
              </a:ext>
            </a:extLst>
          </p:cNvPr>
          <p:cNvGraphicFramePr>
            <a:graphicFrameLocks noGrp="1"/>
          </p:cNvGraphicFramePr>
          <p:nvPr>
            <p:extLst/>
          </p:nvPr>
        </p:nvGraphicFramePr>
        <p:xfrm>
          <a:off x="762000" y="1676400"/>
          <a:ext cx="7727950" cy="4354515"/>
        </p:xfrm>
        <a:graphic>
          <a:graphicData uri="http://schemas.openxmlformats.org/drawingml/2006/table">
            <a:tbl>
              <a:tblPr/>
              <a:tblGrid>
                <a:gridCol w="5715000">
                  <a:extLst>
                    <a:ext uri="{9D8B030D-6E8A-4147-A177-3AD203B41FA5}">
                      <a16:colId xmlns:a16="http://schemas.microsoft.com/office/drawing/2014/main" val="1110370316"/>
                    </a:ext>
                  </a:extLst>
                </a:gridCol>
                <a:gridCol w="2012950">
                  <a:extLst>
                    <a:ext uri="{9D8B030D-6E8A-4147-A177-3AD203B41FA5}">
                      <a16:colId xmlns:a16="http://schemas.microsoft.com/office/drawing/2014/main" val="1532038806"/>
                    </a:ext>
                  </a:extLst>
                </a:gridCol>
              </a:tblGrid>
              <a:tr h="515938">
                <a:tc gridSpan="2">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Garamond" panose="02020404030301010803" pitchFamily="18" charset="0"/>
                        </a:rPr>
                        <a:t>Network Control cost:	</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84612179"/>
                  </a:ext>
                </a:extLst>
              </a:tr>
              <a:tr h="65563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Hardware (50,000 amortized over 5 years)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+$10,000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91510662"/>
                  </a:ext>
                </a:extLst>
              </a:tr>
              <a:tr h="655638">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Software (20,000 amortized over 5 years)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+$4,000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63699299"/>
                  </a:ext>
                </a:extLst>
              </a:tr>
              <a:tr h="657225">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Support personnel (each year)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+$40,000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383977109"/>
                  </a:ext>
                </a:extLst>
              </a:tr>
              <a:tr h="654050">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Annual cost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$54,000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95315077"/>
                  </a:ext>
                </a:extLst>
              </a:tr>
              <a:tr h="595313">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Expected annual loss (6,000 – 6,000 +54,000)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$54,000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939024577"/>
                  </a:ext>
                </a:extLst>
              </a:tr>
              <a:tr h="620713">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rPr>
                        <a:t>Savings (6,000 – 54,000)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Garamond" panose="02020404030301010803" pitchFamily="18" charset="0"/>
                        </a:defRPr>
                      </a:lvl1pPr>
                      <a:lvl2pPr algn="l">
                        <a:spcBef>
                          <a:spcPct val="20000"/>
                        </a:spcBef>
                        <a:defRPr sz="2400">
                          <a:solidFill>
                            <a:schemeClr val="tx1"/>
                          </a:solidFill>
                          <a:latin typeface="Garamond" panose="02020404030301010803" pitchFamily="18" charset="0"/>
                        </a:defRPr>
                      </a:lvl2pPr>
                      <a:lvl3pPr algn="l">
                        <a:spcBef>
                          <a:spcPct val="20000"/>
                        </a:spcBef>
                        <a:defRPr sz="2000">
                          <a:solidFill>
                            <a:schemeClr val="tx1"/>
                          </a:solidFill>
                          <a:latin typeface="Garamond" panose="02020404030301010803" pitchFamily="18" charset="0"/>
                        </a:defRPr>
                      </a:lvl3pPr>
                      <a:lvl4pPr algn="l">
                        <a:spcBef>
                          <a:spcPct val="20000"/>
                        </a:spcBef>
                        <a:defRPr>
                          <a:solidFill>
                            <a:schemeClr val="tx1"/>
                          </a:solidFill>
                          <a:latin typeface="Garamond" panose="02020404030301010803" pitchFamily="18" charset="0"/>
                        </a:defRPr>
                      </a:lvl4pPr>
                      <a:lvl5pPr algn="l">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Garamond" panose="02020404030301010803" pitchFamily="18" charset="0"/>
                        </a:rPr>
                        <a:t>-$48,000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920808140"/>
                  </a:ext>
                </a:extLst>
              </a:tr>
            </a:tbl>
          </a:graphicData>
        </a:graphic>
      </p:graphicFrame>
      <p:sp>
        <p:nvSpPr>
          <p:cNvPr id="92188" name="Rectangle 27">
            <a:extLst>
              <a:ext uri="{FF2B5EF4-FFF2-40B4-BE49-F238E27FC236}">
                <a16:creationId xmlns:a16="http://schemas.microsoft.com/office/drawing/2014/main" id="{6BD6591E-7AA4-4810-81B8-6E5C075AF6F3}"/>
              </a:ext>
            </a:extLst>
          </p:cNvPr>
          <p:cNvSpPr>
            <a:spLocks noChangeArrowheads="1"/>
          </p:cNvSpPr>
          <p:nvPr/>
        </p:nvSpPr>
        <p:spPr bwMode="auto">
          <a:xfrm>
            <a:off x="609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rgbClr val="CC0000"/>
                </a:solidFill>
              </a:rPr>
              <a:t>Cost Benefit Analysis</a:t>
            </a:r>
            <a:br>
              <a:rPr lang="en-US" altLang="en-US" sz="3600" b="1" dirty="0">
                <a:solidFill>
                  <a:srgbClr val="CC0000"/>
                </a:solidFill>
              </a:rPr>
            </a:br>
            <a:r>
              <a:rPr lang="en-US" altLang="en-US" b="1" dirty="0">
                <a:solidFill>
                  <a:srgbClr val="333399"/>
                </a:solidFill>
                <a:latin typeface="Arial" panose="020B0604020202020204" pitchFamily="34" charset="0"/>
              </a:rPr>
              <a:t>Example : Unauthorized Access </a:t>
            </a:r>
          </a:p>
        </p:txBody>
      </p:sp>
    </p:spTree>
    <p:extLst>
      <p:ext uri="{BB962C8B-B14F-4D97-AF65-F5344CB8AC3E}">
        <p14:creationId xmlns:p14="http://schemas.microsoft.com/office/powerpoint/2010/main" val="298651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6822-266E-4FDF-9AFF-5E8173F73F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D58739-5060-4D6B-AC08-2436A211ACA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1846248-6522-469F-BBAB-16D06F5A07FF}"/>
              </a:ext>
            </a:extLst>
          </p:cNvPr>
          <p:cNvPicPr>
            <a:picLocks noChangeAspect="1"/>
          </p:cNvPicPr>
          <p:nvPr/>
        </p:nvPicPr>
        <p:blipFill>
          <a:blip r:embed="rId2"/>
          <a:stretch>
            <a:fillRect/>
          </a:stretch>
        </p:blipFill>
        <p:spPr>
          <a:xfrm>
            <a:off x="228600" y="1371600"/>
            <a:ext cx="7971988" cy="4576763"/>
          </a:xfrm>
          <a:prstGeom prst="rect">
            <a:avLst/>
          </a:prstGeom>
        </p:spPr>
      </p:pic>
    </p:spTree>
    <p:extLst>
      <p:ext uri="{BB962C8B-B14F-4D97-AF65-F5344CB8AC3E}">
        <p14:creationId xmlns:p14="http://schemas.microsoft.com/office/powerpoint/2010/main" val="341886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B3B8FA23-77C8-43FF-ACBC-672F18536486}"/>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2F1C36D8-AFC7-4145-9F43-C83A0396421A}" type="slidenum">
              <a:rPr lang="en-US" altLang="en-US" sz="1000" smtClean="0">
                <a:solidFill>
                  <a:srgbClr val="660066"/>
                </a:solidFill>
              </a:rPr>
              <a:pPr algn="r"/>
              <a:t>25</a:t>
            </a:fld>
            <a:endParaRPr lang="en-US" altLang="en-US" sz="1000">
              <a:solidFill>
                <a:srgbClr val="660066"/>
              </a:solidFill>
            </a:endParaRPr>
          </a:p>
        </p:txBody>
      </p:sp>
      <p:sp>
        <p:nvSpPr>
          <p:cNvPr id="35843" name="Rectangle 3">
            <a:extLst>
              <a:ext uri="{FF2B5EF4-FFF2-40B4-BE49-F238E27FC236}">
                <a16:creationId xmlns:a16="http://schemas.microsoft.com/office/drawing/2014/main" id="{77384169-9457-4E73-AE1B-8E6EF43D5A94}"/>
              </a:ext>
            </a:extLst>
          </p:cNvPr>
          <p:cNvSpPr>
            <a:spLocks noChangeArrowheads="1"/>
          </p:cNvSpPr>
          <p:nvPr/>
        </p:nvSpPr>
        <p:spPr bwMode="auto">
          <a:xfrm>
            <a:off x="5334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rgbClr val="CC0000"/>
                </a:solidFill>
              </a:rPr>
            </a:br>
            <a:r>
              <a:rPr lang="en-US" altLang="en-US" b="1">
                <a:solidFill>
                  <a:srgbClr val="333399"/>
                </a:solidFill>
                <a:latin typeface="Arial" panose="020B0604020202020204" pitchFamily="34" charset="0"/>
              </a:rPr>
              <a:t>Example #1: Gym Locker</a:t>
            </a:r>
          </a:p>
        </p:txBody>
      </p:sp>
      <p:sp>
        <p:nvSpPr>
          <p:cNvPr id="35844" name="Text Box 83">
            <a:extLst>
              <a:ext uri="{FF2B5EF4-FFF2-40B4-BE49-F238E27FC236}">
                <a16:creationId xmlns:a16="http://schemas.microsoft.com/office/drawing/2014/main" id="{DFFCFE85-B7E3-4E48-97AB-0EFCC83391A2}"/>
              </a:ext>
            </a:extLst>
          </p:cNvPr>
          <p:cNvSpPr txBox="1">
            <a:spLocks noChangeArrowheads="1"/>
          </p:cNvSpPr>
          <p:nvPr/>
        </p:nvSpPr>
        <p:spPr bwMode="auto">
          <a:xfrm>
            <a:off x="609600" y="1905000"/>
            <a:ext cx="80772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Garamond" panose="02020404030301010803" pitchFamily="18" charset="0"/>
              </a:defRPr>
            </a:lvl1pPr>
            <a:lvl2pPr marL="914400" indent="-457200">
              <a:spcBef>
                <a:spcPct val="20000"/>
              </a:spcBef>
              <a:buChar char="–"/>
              <a:defRPr sz="2800">
                <a:solidFill>
                  <a:schemeClr val="tx1"/>
                </a:solidFill>
                <a:latin typeface="Garamond" panose="02020404030301010803" pitchFamily="18" charset="0"/>
              </a:defRPr>
            </a:lvl2pPr>
            <a:lvl3pPr marL="1371600" indent="-457200">
              <a:spcBef>
                <a:spcPct val="20000"/>
              </a:spcBef>
              <a:buChar char="•"/>
              <a:defRPr sz="2400">
                <a:solidFill>
                  <a:schemeClr val="tx1"/>
                </a:solidFill>
                <a:latin typeface="Garamond" panose="02020404030301010803" pitchFamily="18" charset="0"/>
              </a:defRPr>
            </a:lvl3pPr>
            <a:lvl4pPr marL="1828800" indent="-457200">
              <a:spcBef>
                <a:spcPct val="20000"/>
              </a:spcBef>
              <a:buChar char="–"/>
              <a:defRPr sz="2000">
                <a:solidFill>
                  <a:schemeClr val="tx1"/>
                </a:solidFill>
                <a:latin typeface="Garamond" panose="02020404030301010803" pitchFamily="18" charset="0"/>
              </a:defRPr>
            </a:lvl4pPr>
            <a:lvl5pPr marL="2286000" indent="-457200">
              <a:spcBef>
                <a:spcPct val="20000"/>
              </a:spcBef>
              <a:buChar char="»"/>
              <a:defRPr sz="2000">
                <a:solidFill>
                  <a:schemeClr val="tx1"/>
                </a:solidFill>
                <a:latin typeface="Garamond" panose="02020404030301010803" pitchFamily="18" charset="0"/>
              </a:defRPr>
            </a:lvl5pPr>
            <a:lvl6pPr marL="2743200" indent="-457200" eaLnBrk="0" fontAlgn="base" hangingPunct="0">
              <a:spcBef>
                <a:spcPct val="20000"/>
              </a:spcBef>
              <a:spcAft>
                <a:spcPct val="0"/>
              </a:spcAft>
              <a:buChar char="»"/>
              <a:defRPr sz="2000">
                <a:solidFill>
                  <a:schemeClr val="tx1"/>
                </a:solidFill>
                <a:latin typeface="Garamond" panose="02020404030301010803" pitchFamily="18" charset="0"/>
              </a:defRPr>
            </a:lvl6pPr>
            <a:lvl7pPr marL="3200400" indent="-457200" eaLnBrk="0" fontAlgn="base" hangingPunct="0">
              <a:spcBef>
                <a:spcPct val="20000"/>
              </a:spcBef>
              <a:spcAft>
                <a:spcPct val="0"/>
              </a:spcAft>
              <a:buChar char="»"/>
              <a:defRPr sz="2000">
                <a:solidFill>
                  <a:schemeClr val="tx1"/>
                </a:solidFill>
                <a:latin typeface="Garamond" panose="02020404030301010803" pitchFamily="18" charset="0"/>
              </a:defRPr>
            </a:lvl7pPr>
            <a:lvl8pPr marL="3657600" indent="-457200" eaLnBrk="0" fontAlgn="base" hangingPunct="0">
              <a:spcBef>
                <a:spcPct val="20000"/>
              </a:spcBef>
              <a:spcAft>
                <a:spcPct val="0"/>
              </a:spcAft>
              <a:buChar char="»"/>
              <a:defRPr sz="2000">
                <a:solidFill>
                  <a:schemeClr val="tx1"/>
                </a:solidFill>
                <a:latin typeface="Garamond" panose="02020404030301010803" pitchFamily="18" charset="0"/>
              </a:defRPr>
            </a:lvl8pPr>
            <a:lvl9pPr marL="4114800" indent="-4572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hangingPunct="1">
              <a:spcBef>
                <a:spcPct val="50000"/>
              </a:spcBef>
              <a:buFontTx/>
              <a:buNone/>
            </a:pPr>
            <a:r>
              <a:rPr lang="en-US" altLang="en-US" sz="2800" b="1" dirty="0"/>
              <a:t>Scenario:</a:t>
            </a:r>
            <a:r>
              <a:rPr lang="en-US" altLang="en-US" sz="2800" dirty="0"/>
              <a:t> There is a gym locker used by its members to store clothes and other valuables. The lockers cannot be locked, but locks can be purchased. </a:t>
            </a:r>
            <a:endParaRPr lang="en-US" altLang="en-US" sz="2800" b="1" dirty="0"/>
          </a:p>
          <a:p>
            <a:pPr eaLnBrk="1" hangingPunct="1">
              <a:spcBef>
                <a:spcPct val="50000"/>
              </a:spcBef>
              <a:buFontTx/>
              <a:buNone/>
            </a:pPr>
            <a:r>
              <a:rPr lang="en-US" altLang="en-US" sz="2800" b="1" dirty="0"/>
              <a:t>You need to determine:</a:t>
            </a:r>
          </a:p>
          <a:p>
            <a:pPr eaLnBrk="1" hangingPunct="1">
              <a:spcBef>
                <a:spcPct val="50000"/>
              </a:spcBef>
              <a:buFontTx/>
              <a:buAutoNum type="arabicParenR"/>
            </a:pPr>
            <a:r>
              <a:rPr lang="en-US" altLang="en-US" sz="2800" dirty="0"/>
              <a:t>Risk exposure for gym members</a:t>
            </a:r>
          </a:p>
          <a:p>
            <a:pPr eaLnBrk="1" hangingPunct="1">
              <a:spcBef>
                <a:spcPct val="50000"/>
              </a:spcBef>
              <a:buFontTx/>
              <a:buAutoNum type="arabicParenR"/>
            </a:pPr>
            <a:r>
              <a:rPr lang="en-US" altLang="en-US" sz="2800" dirty="0"/>
              <a:t>Controls to reduce risk</a:t>
            </a:r>
          </a:p>
        </p:txBody>
      </p:sp>
    </p:spTree>
    <p:extLst>
      <p:ext uri="{BB962C8B-B14F-4D97-AF65-F5344CB8AC3E}">
        <p14:creationId xmlns:p14="http://schemas.microsoft.com/office/powerpoint/2010/main" val="308123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779451B3-BF40-4CA8-98BD-900C0DFCFC37}"/>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14698216-888B-4F26-83DB-01D34CE63843}" type="slidenum">
              <a:rPr lang="en-US" altLang="en-US" sz="1000" smtClean="0">
                <a:solidFill>
                  <a:srgbClr val="660066"/>
                </a:solidFill>
              </a:rPr>
              <a:pPr algn="r"/>
              <a:t>26</a:t>
            </a:fld>
            <a:endParaRPr lang="en-US" altLang="en-US" sz="1000">
              <a:solidFill>
                <a:srgbClr val="660066"/>
              </a:solidFill>
            </a:endParaRPr>
          </a:p>
        </p:txBody>
      </p:sp>
      <p:sp>
        <p:nvSpPr>
          <p:cNvPr id="37891" name="Rectangle 1026">
            <a:extLst>
              <a:ext uri="{FF2B5EF4-FFF2-40B4-BE49-F238E27FC236}">
                <a16:creationId xmlns:a16="http://schemas.microsoft.com/office/drawing/2014/main" id="{D3CFF989-D8BE-4995-8BDA-A2519AD5AD81}"/>
              </a:ext>
            </a:extLst>
          </p:cNvPr>
          <p:cNvSpPr>
            <a:spLocks noGrp="1" noChangeArrowheads="1"/>
          </p:cNvSpPr>
          <p:nvPr>
            <p:ph type="body" idx="1"/>
          </p:nvPr>
        </p:nvSpPr>
        <p:spPr>
          <a:xfrm>
            <a:off x="685800" y="1524000"/>
            <a:ext cx="8001000" cy="5029200"/>
          </a:xfrm>
        </p:spPr>
        <p:txBody>
          <a:bodyPr/>
          <a:lstStyle/>
          <a:p>
            <a:pPr eaLnBrk="1" hangingPunct="1">
              <a:lnSpc>
                <a:spcPct val="90000"/>
              </a:lnSpc>
            </a:pPr>
            <a:r>
              <a:rPr lang="en-US" altLang="en-US" sz="2000" dirty="0"/>
              <a:t>Identify assets and determine value</a:t>
            </a:r>
          </a:p>
          <a:p>
            <a:pPr lvl="1" eaLnBrk="1" hangingPunct="1">
              <a:lnSpc>
                <a:spcPct val="90000"/>
              </a:lnSpc>
            </a:pPr>
            <a:r>
              <a:rPr lang="en-US" altLang="en-US" sz="1800" dirty="0"/>
              <a:t>Clothes 		$50</a:t>
            </a:r>
          </a:p>
          <a:p>
            <a:pPr lvl="1" eaLnBrk="1" hangingPunct="1">
              <a:lnSpc>
                <a:spcPct val="90000"/>
              </a:lnSpc>
            </a:pPr>
            <a:r>
              <a:rPr lang="en-US" altLang="en-US" sz="1800" dirty="0"/>
              <a:t>Wallet 		$100</a:t>
            </a:r>
          </a:p>
          <a:p>
            <a:pPr lvl="1" eaLnBrk="1" hangingPunct="1">
              <a:lnSpc>
                <a:spcPct val="90000"/>
              </a:lnSpc>
            </a:pPr>
            <a:r>
              <a:rPr lang="en-US" altLang="en-US" sz="1800" dirty="0"/>
              <a:t>Glasses 		$100</a:t>
            </a:r>
          </a:p>
          <a:p>
            <a:pPr lvl="1" eaLnBrk="1" hangingPunct="1">
              <a:lnSpc>
                <a:spcPct val="90000"/>
              </a:lnSpc>
            </a:pPr>
            <a:r>
              <a:rPr lang="en-US" altLang="en-US" sz="1800" dirty="0"/>
              <a:t>Sports equipment 	$30</a:t>
            </a:r>
          </a:p>
          <a:p>
            <a:pPr lvl="1" eaLnBrk="1" hangingPunct="1">
              <a:lnSpc>
                <a:spcPct val="90000"/>
              </a:lnSpc>
            </a:pPr>
            <a:r>
              <a:rPr lang="en-US" altLang="en-US" sz="1800" dirty="0"/>
              <a:t>Driver’s license 	$20</a:t>
            </a:r>
          </a:p>
          <a:p>
            <a:pPr lvl="1" eaLnBrk="1" hangingPunct="1">
              <a:lnSpc>
                <a:spcPct val="90000"/>
              </a:lnSpc>
            </a:pPr>
            <a:r>
              <a:rPr lang="en-US" altLang="en-US" sz="1800" dirty="0"/>
              <a:t>Car keys  		$100</a:t>
            </a:r>
          </a:p>
          <a:p>
            <a:pPr lvl="1" eaLnBrk="1" hangingPunct="1">
              <a:lnSpc>
                <a:spcPct val="90000"/>
              </a:lnSpc>
            </a:pPr>
            <a:r>
              <a:rPr lang="en-US" altLang="en-US" sz="1800" dirty="0"/>
              <a:t>House keys	  	$60</a:t>
            </a:r>
          </a:p>
          <a:p>
            <a:pPr lvl="1" eaLnBrk="1" hangingPunct="1">
              <a:lnSpc>
                <a:spcPct val="90000"/>
              </a:lnSpc>
            </a:pPr>
            <a:r>
              <a:rPr lang="en-US" altLang="en-US" sz="1800" dirty="0"/>
              <a:t>Tapes and </a:t>
            </a:r>
            <a:r>
              <a:rPr lang="en-US" altLang="en-US" sz="1800" dirty="0" err="1"/>
              <a:t>walkman</a:t>
            </a:r>
            <a:r>
              <a:rPr lang="en-US" altLang="en-US" sz="1800" dirty="0"/>
              <a:t>	$40</a:t>
            </a:r>
          </a:p>
          <a:p>
            <a:pPr lvl="1" eaLnBrk="1" hangingPunct="1">
              <a:lnSpc>
                <a:spcPct val="90000"/>
              </a:lnSpc>
              <a:buFontTx/>
              <a:buNone/>
            </a:pPr>
            <a:r>
              <a:rPr lang="en-US" altLang="en-US" sz="1800" dirty="0"/>
              <a:t>	                                   </a:t>
            </a:r>
            <a:r>
              <a:rPr lang="en-US" altLang="en-US" sz="1800" u="sng" dirty="0"/>
              <a:t>____</a:t>
            </a:r>
          </a:p>
          <a:p>
            <a:pPr lvl="1" eaLnBrk="1" hangingPunct="1">
              <a:lnSpc>
                <a:spcPct val="90000"/>
              </a:lnSpc>
            </a:pPr>
            <a:r>
              <a:rPr lang="en-US" altLang="en-US" sz="1800" dirty="0"/>
              <a:t>Total Loss/week:        $500</a:t>
            </a:r>
          </a:p>
          <a:p>
            <a:pPr eaLnBrk="1" hangingPunct="1">
              <a:lnSpc>
                <a:spcPct val="90000"/>
              </a:lnSpc>
            </a:pPr>
            <a:r>
              <a:rPr lang="en-US" altLang="en-US" sz="2000" dirty="0"/>
              <a:t>Find vulnerability</a:t>
            </a:r>
          </a:p>
          <a:p>
            <a:pPr lvl="1" eaLnBrk="1" hangingPunct="1">
              <a:lnSpc>
                <a:spcPct val="90000"/>
              </a:lnSpc>
            </a:pPr>
            <a:r>
              <a:rPr lang="en-US" altLang="en-US" sz="1800" dirty="0"/>
              <a:t>Theft</a:t>
            </a:r>
          </a:p>
          <a:p>
            <a:pPr lvl="1" eaLnBrk="1" hangingPunct="1">
              <a:lnSpc>
                <a:spcPct val="90000"/>
              </a:lnSpc>
            </a:pPr>
            <a:r>
              <a:rPr lang="en-US" altLang="en-US" sz="1800" dirty="0"/>
              <a:t>Accidental loss</a:t>
            </a:r>
          </a:p>
          <a:p>
            <a:pPr lvl="1" eaLnBrk="1" hangingPunct="1">
              <a:lnSpc>
                <a:spcPct val="90000"/>
              </a:lnSpc>
            </a:pPr>
            <a:r>
              <a:rPr lang="en-US" altLang="en-US" sz="1800" dirty="0"/>
              <a:t>Disclosure of information (e.g. read wallet)</a:t>
            </a:r>
          </a:p>
          <a:p>
            <a:pPr lvl="1" eaLnBrk="1" hangingPunct="1">
              <a:lnSpc>
                <a:spcPct val="90000"/>
              </a:lnSpc>
            </a:pPr>
            <a:r>
              <a:rPr lang="en-US" altLang="en-US" sz="1800" dirty="0"/>
              <a:t>Vandalism</a:t>
            </a:r>
          </a:p>
        </p:txBody>
      </p:sp>
      <p:sp>
        <p:nvSpPr>
          <p:cNvPr id="37892" name="Rectangle 1027">
            <a:extLst>
              <a:ext uri="{FF2B5EF4-FFF2-40B4-BE49-F238E27FC236}">
                <a16:creationId xmlns:a16="http://schemas.microsoft.com/office/drawing/2014/main" id="{6BEA5F4F-4766-4400-A318-F9059D5C8C97}"/>
              </a:ext>
            </a:extLst>
          </p:cNvPr>
          <p:cNvSpPr>
            <a:spLocks noChangeArrowheads="1"/>
          </p:cNvSpPr>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rgbClr val="CC0000"/>
                </a:solidFill>
              </a:rPr>
            </a:br>
            <a:r>
              <a:rPr lang="en-US" altLang="en-US" b="1">
                <a:solidFill>
                  <a:srgbClr val="333399"/>
                </a:solidFill>
                <a:latin typeface="Arial" panose="020B0604020202020204" pitchFamily="34" charset="0"/>
              </a:rPr>
              <a:t>Example #1: Gym Locker, cont’d.</a:t>
            </a:r>
          </a:p>
        </p:txBody>
      </p:sp>
    </p:spTree>
    <p:extLst>
      <p:ext uri="{BB962C8B-B14F-4D97-AF65-F5344CB8AC3E}">
        <p14:creationId xmlns:p14="http://schemas.microsoft.com/office/powerpoint/2010/main" val="247743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B56A-CF8D-4F6D-B841-B7AC6A66C6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BA7347-E70D-4A5D-8881-C0B6C605C2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9B0DDD-CC6F-49CD-9E1E-D8DFF4380308}"/>
              </a:ext>
            </a:extLst>
          </p:cNvPr>
          <p:cNvPicPr>
            <a:picLocks noChangeAspect="1"/>
          </p:cNvPicPr>
          <p:nvPr/>
        </p:nvPicPr>
        <p:blipFill>
          <a:blip r:embed="rId2"/>
          <a:stretch>
            <a:fillRect/>
          </a:stretch>
        </p:blipFill>
        <p:spPr>
          <a:xfrm>
            <a:off x="533400" y="1295400"/>
            <a:ext cx="7271080" cy="3709988"/>
          </a:xfrm>
          <a:prstGeom prst="rect">
            <a:avLst/>
          </a:prstGeom>
        </p:spPr>
      </p:pic>
    </p:spTree>
    <p:extLst>
      <p:ext uri="{BB962C8B-B14F-4D97-AF65-F5344CB8AC3E}">
        <p14:creationId xmlns:p14="http://schemas.microsoft.com/office/powerpoint/2010/main" val="291406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7578-5E4E-4CB6-911D-0A159CBE1222}"/>
              </a:ext>
            </a:extLst>
          </p:cNvPr>
          <p:cNvSpPr>
            <a:spLocks noGrp="1"/>
          </p:cNvSpPr>
          <p:nvPr>
            <p:ph type="title"/>
          </p:nvPr>
        </p:nvSpPr>
        <p:spPr/>
        <p:txBody>
          <a:bodyPr/>
          <a:lstStyle/>
          <a:p>
            <a:r>
              <a:rPr lang="en-US" dirty="0"/>
              <a:t>THE EXAMPLE SOLUTION</a:t>
            </a:r>
          </a:p>
        </p:txBody>
      </p:sp>
      <p:sp>
        <p:nvSpPr>
          <p:cNvPr id="3" name="Content Placeholder 2">
            <a:extLst>
              <a:ext uri="{FF2B5EF4-FFF2-40B4-BE49-F238E27FC236}">
                <a16:creationId xmlns:a16="http://schemas.microsoft.com/office/drawing/2014/main" id="{C4006E4D-E962-4F38-AEDA-905ED0BF938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986C5B-7E2B-469B-9D67-B82C515118B5}"/>
              </a:ext>
            </a:extLst>
          </p:cNvPr>
          <p:cNvPicPr>
            <a:picLocks noChangeAspect="1"/>
          </p:cNvPicPr>
          <p:nvPr/>
        </p:nvPicPr>
        <p:blipFill>
          <a:blip r:embed="rId2"/>
          <a:stretch>
            <a:fillRect/>
          </a:stretch>
        </p:blipFill>
        <p:spPr>
          <a:xfrm>
            <a:off x="228600" y="1639602"/>
            <a:ext cx="8305800" cy="4669123"/>
          </a:xfrm>
          <a:prstGeom prst="rect">
            <a:avLst/>
          </a:prstGeom>
        </p:spPr>
      </p:pic>
    </p:spTree>
    <p:extLst>
      <p:ext uri="{BB962C8B-B14F-4D97-AF65-F5344CB8AC3E}">
        <p14:creationId xmlns:p14="http://schemas.microsoft.com/office/powerpoint/2010/main" val="374818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4FD9-23EA-483E-A3B7-98A3EDA7C1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14F5F1-C659-4CAA-9AE0-83AC2FAF3F7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C8F2C9B-DECD-45B3-ADA0-81FA7681DFD2}"/>
              </a:ext>
            </a:extLst>
          </p:cNvPr>
          <p:cNvPicPr>
            <a:picLocks noChangeAspect="1"/>
          </p:cNvPicPr>
          <p:nvPr/>
        </p:nvPicPr>
        <p:blipFill>
          <a:blip r:embed="rId2"/>
          <a:stretch>
            <a:fillRect/>
          </a:stretch>
        </p:blipFill>
        <p:spPr>
          <a:xfrm>
            <a:off x="685800" y="685800"/>
            <a:ext cx="7362825" cy="5198008"/>
          </a:xfrm>
          <a:prstGeom prst="rect">
            <a:avLst/>
          </a:prstGeom>
        </p:spPr>
      </p:pic>
    </p:spTree>
    <p:extLst>
      <p:ext uri="{BB962C8B-B14F-4D97-AF65-F5344CB8AC3E}">
        <p14:creationId xmlns:p14="http://schemas.microsoft.com/office/powerpoint/2010/main" val="146076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F38091AC-BA77-42CD-8878-1333BF858948}"/>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D17824AD-9014-4A8E-8879-A7B746C39C7C}" type="slidenum">
              <a:rPr lang="en-US" altLang="en-US" sz="1000" smtClean="0">
                <a:solidFill>
                  <a:srgbClr val="660066"/>
                </a:solidFill>
              </a:rPr>
              <a:pPr algn="r"/>
              <a:t>3</a:t>
            </a:fld>
            <a:endParaRPr lang="en-US" altLang="en-US" sz="1000">
              <a:solidFill>
                <a:srgbClr val="660066"/>
              </a:solidFill>
            </a:endParaRPr>
          </a:p>
        </p:txBody>
      </p:sp>
      <p:sp>
        <p:nvSpPr>
          <p:cNvPr id="7171" name="Rectangle 1026">
            <a:extLst>
              <a:ext uri="{FF2B5EF4-FFF2-40B4-BE49-F238E27FC236}">
                <a16:creationId xmlns:a16="http://schemas.microsoft.com/office/drawing/2014/main" id="{B5B7ECD4-70B0-4E12-A792-F2F3A4155E4D}"/>
              </a:ext>
            </a:extLst>
          </p:cNvPr>
          <p:cNvSpPr>
            <a:spLocks noGrp="1" noChangeArrowheads="1"/>
          </p:cNvSpPr>
          <p:nvPr>
            <p:ph type="body" idx="1"/>
          </p:nvPr>
        </p:nvSpPr>
        <p:spPr>
          <a:xfrm>
            <a:off x="609600" y="1905000"/>
            <a:ext cx="8001000" cy="5029200"/>
          </a:xfrm>
        </p:spPr>
        <p:txBody>
          <a:bodyPr/>
          <a:lstStyle/>
          <a:p>
            <a:pPr eaLnBrk="1" hangingPunct="1">
              <a:lnSpc>
                <a:spcPct val="120000"/>
              </a:lnSpc>
              <a:buFontTx/>
              <a:buNone/>
            </a:pPr>
            <a:r>
              <a:rPr lang="en-US" altLang="en-US" sz="2400" b="1" dirty="0"/>
              <a:t>1: </a:t>
            </a:r>
            <a:r>
              <a:rPr lang="en-US" altLang="en-US" sz="2400" dirty="0"/>
              <a:t>Quantitative Risk Analysis and ALE</a:t>
            </a:r>
            <a:endParaRPr lang="en-US" altLang="en-US" sz="900" dirty="0"/>
          </a:p>
          <a:p>
            <a:pPr eaLnBrk="1" hangingPunct="1">
              <a:lnSpc>
                <a:spcPct val="120000"/>
              </a:lnSpc>
              <a:buFontTx/>
              <a:buNone/>
            </a:pPr>
            <a:r>
              <a:rPr lang="en-US" altLang="en-US" sz="2400" b="1" dirty="0"/>
              <a:t>2: </a:t>
            </a:r>
            <a:r>
              <a:rPr lang="en-US" altLang="en-US" sz="2400" dirty="0"/>
              <a:t>Case Study</a:t>
            </a:r>
            <a:endParaRPr lang="en-US" altLang="en-US" sz="900" dirty="0"/>
          </a:p>
          <a:p>
            <a:pPr eaLnBrk="1" hangingPunct="1">
              <a:lnSpc>
                <a:spcPct val="120000"/>
              </a:lnSpc>
              <a:buFontTx/>
              <a:buNone/>
            </a:pPr>
            <a:r>
              <a:rPr lang="en-US" altLang="en-US" sz="2400" b="1" dirty="0"/>
              <a:t>3: </a:t>
            </a:r>
            <a:r>
              <a:rPr lang="en-US" altLang="en-US" sz="2400" dirty="0"/>
              <a:t>Cost Benefit Analysis</a:t>
            </a:r>
          </a:p>
          <a:p>
            <a:pPr eaLnBrk="1" hangingPunct="1">
              <a:lnSpc>
                <a:spcPct val="120000"/>
              </a:lnSpc>
              <a:buFontTx/>
              <a:buNone/>
            </a:pPr>
            <a:r>
              <a:rPr lang="en-US" altLang="en-US" sz="2400" b="1" dirty="0"/>
              <a:t>4: </a:t>
            </a:r>
            <a:r>
              <a:rPr lang="en-US" altLang="en-US" sz="2400" dirty="0"/>
              <a:t>Modeling Uncertainties</a:t>
            </a:r>
          </a:p>
          <a:p>
            <a:pPr eaLnBrk="1" hangingPunct="1">
              <a:lnSpc>
                <a:spcPct val="90000"/>
              </a:lnSpc>
              <a:buFontTx/>
              <a:buNone/>
            </a:pPr>
            <a:endParaRPr lang="en-US" altLang="en-US" sz="900" dirty="0"/>
          </a:p>
        </p:txBody>
      </p:sp>
      <p:sp>
        <p:nvSpPr>
          <p:cNvPr id="7172" name="Rectangle 1027">
            <a:extLst>
              <a:ext uri="{FF2B5EF4-FFF2-40B4-BE49-F238E27FC236}">
                <a16:creationId xmlns:a16="http://schemas.microsoft.com/office/drawing/2014/main" id="{5BE1B623-4D2D-4336-B6B6-70998DEF45BE}"/>
              </a:ext>
            </a:extLst>
          </p:cNvPr>
          <p:cNvSpPr>
            <a:spLocks noChangeArrowheads="1"/>
          </p:cNvSpPr>
          <p:nvPr/>
        </p:nvSpPr>
        <p:spPr bwMode="auto">
          <a:xfrm>
            <a:off x="609600" y="762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a:t>
            </a:r>
            <a:br>
              <a:rPr lang="en-US" altLang="en-US" sz="3600" b="1">
                <a:solidFill>
                  <a:schemeClr val="tx2"/>
                </a:solidFill>
              </a:rPr>
            </a:br>
            <a:r>
              <a:rPr lang="en-US" altLang="en-US" b="1">
                <a:solidFill>
                  <a:srgbClr val="333399"/>
                </a:solidFill>
                <a:latin typeface="Arial" panose="020B0604020202020204" pitchFamily="34" charset="0"/>
              </a:rPr>
              <a:t>Outline for this unit</a:t>
            </a:r>
          </a:p>
        </p:txBody>
      </p:sp>
    </p:spTree>
    <p:extLst>
      <p:ext uri="{BB962C8B-B14F-4D97-AF65-F5344CB8AC3E}">
        <p14:creationId xmlns:p14="http://schemas.microsoft.com/office/powerpoint/2010/main" val="199674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a:extLst>
              <a:ext uri="{FF2B5EF4-FFF2-40B4-BE49-F238E27FC236}">
                <a16:creationId xmlns:a16="http://schemas.microsoft.com/office/drawing/2014/main" id="{E625B6EC-8865-448F-ADF7-6633BB4E5BC3}"/>
              </a:ext>
            </a:extLst>
          </p:cNvPr>
          <p:cNvSpPr>
            <a:spLocks noGrp="1" noChangeArrowheads="1"/>
          </p:cNvSpPr>
          <p:nvPr>
            <p:ph type="ctrTitle" idx="4294967295"/>
          </p:nvPr>
        </p:nvSpPr>
        <p:spPr>
          <a:xfrm>
            <a:off x="0" y="2057400"/>
            <a:ext cx="7696200" cy="2133600"/>
          </a:xfrm>
        </p:spPr>
        <p:txBody>
          <a:bodyPr anchor="ctr"/>
          <a:lstStyle/>
          <a:p>
            <a:pPr eaLnBrk="1" hangingPunct="1"/>
            <a:r>
              <a:rPr lang="en-US" altLang="en-US" sz="4800" dirty="0"/>
              <a:t>4</a:t>
            </a:r>
            <a:br>
              <a:rPr lang="en-US" altLang="en-US" sz="4800" dirty="0"/>
            </a:br>
            <a:r>
              <a:rPr lang="en-US" altLang="en-US" sz="4000" dirty="0"/>
              <a:t>Modeling Uncertainties</a:t>
            </a:r>
            <a:endParaRPr lang="en-US" altLang="en-US" sz="1600" dirty="0"/>
          </a:p>
        </p:txBody>
      </p:sp>
    </p:spTree>
    <p:extLst>
      <p:ext uri="{BB962C8B-B14F-4D97-AF65-F5344CB8AC3E}">
        <p14:creationId xmlns:p14="http://schemas.microsoft.com/office/powerpoint/2010/main" val="3472624285"/>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a:extLst>
              <a:ext uri="{FF2B5EF4-FFF2-40B4-BE49-F238E27FC236}">
                <a16:creationId xmlns:a16="http://schemas.microsoft.com/office/drawing/2014/main" id="{2CFBFB56-507D-4FD3-8EC1-9CCADB17BAA8}"/>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39DDFB66-D3FE-40FB-B76F-793D3B036916}" type="slidenum">
              <a:rPr lang="en-US" altLang="en-US" sz="1000" smtClean="0">
                <a:solidFill>
                  <a:srgbClr val="660066"/>
                </a:solidFill>
              </a:rPr>
              <a:pPr algn="r"/>
              <a:t>31</a:t>
            </a:fld>
            <a:endParaRPr lang="en-US" altLang="en-US" sz="1000">
              <a:solidFill>
                <a:srgbClr val="660066"/>
              </a:solidFill>
            </a:endParaRPr>
          </a:p>
        </p:txBody>
      </p:sp>
      <p:sp>
        <p:nvSpPr>
          <p:cNvPr id="104451" name="Rectangle 2">
            <a:extLst>
              <a:ext uri="{FF2B5EF4-FFF2-40B4-BE49-F238E27FC236}">
                <a16:creationId xmlns:a16="http://schemas.microsoft.com/office/drawing/2014/main" id="{4E9005FB-337C-4877-8DB3-6F90DC0042F7}"/>
              </a:ext>
            </a:extLst>
          </p:cNvPr>
          <p:cNvSpPr>
            <a:spLocks noGrp="1" noChangeArrowheads="1"/>
          </p:cNvSpPr>
          <p:nvPr>
            <p:ph type="body" idx="1"/>
          </p:nvPr>
        </p:nvSpPr>
        <p:spPr>
          <a:xfrm>
            <a:off x="533400" y="1524000"/>
            <a:ext cx="7772400" cy="4953000"/>
          </a:xfrm>
        </p:spPr>
        <p:txBody>
          <a:bodyPr/>
          <a:lstStyle/>
          <a:p>
            <a:pPr eaLnBrk="1" hangingPunct="1">
              <a:lnSpc>
                <a:spcPct val="80000"/>
              </a:lnSpc>
            </a:pPr>
            <a:r>
              <a:rPr lang="en-US" altLang="en-US" sz="2400" dirty="0"/>
              <a:t>Uncertainty exists regarding value that should be assumed by one or more independent variables in the Risk Model. </a:t>
            </a:r>
          </a:p>
          <a:p>
            <a:pPr eaLnBrk="1" hangingPunct="1">
              <a:lnSpc>
                <a:spcPct val="80000"/>
              </a:lnSpc>
            </a:pPr>
            <a:r>
              <a:rPr lang="en-US" altLang="en-US" sz="2400" dirty="0"/>
              <a:t>Contributions to the model’s uncertainty </a:t>
            </a:r>
          </a:p>
          <a:p>
            <a:pPr lvl="1" eaLnBrk="1" hangingPunct="1">
              <a:lnSpc>
                <a:spcPct val="80000"/>
              </a:lnSpc>
            </a:pPr>
            <a:r>
              <a:rPr lang="en-US" altLang="en-US" sz="2000" dirty="0"/>
              <a:t>Lack of knowledge about particular values</a:t>
            </a:r>
          </a:p>
          <a:p>
            <a:pPr lvl="1" eaLnBrk="1" hangingPunct="1">
              <a:lnSpc>
                <a:spcPct val="80000"/>
              </a:lnSpc>
            </a:pPr>
            <a:r>
              <a:rPr lang="en-US" altLang="en-US" sz="2000" dirty="0"/>
              <a:t>Knowledge that some values might always vary</a:t>
            </a:r>
          </a:p>
          <a:p>
            <a:pPr eaLnBrk="1" hangingPunct="1">
              <a:lnSpc>
                <a:spcPct val="80000"/>
              </a:lnSpc>
            </a:pPr>
            <a:r>
              <a:rPr lang="en-US" altLang="ko-KR" sz="2400" dirty="0">
                <a:ea typeface="굴림" panose="020B0600000101010101" pitchFamily="34" charset="-127"/>
              </a:rPr>
              <a:t>If it cannot be determined with certainty what value one or more input variables in a model will assume, this uncertainty is naturally reflected on the outcome of the dependent variable(s).</a:t>
            </a:r>
          </a:p>
          <a:p>
            <a:pPr eaLnBrk="1" hangingPunct="1">
              <a:lnSpc>
                <a:spcPct val="80000"/>
              </a:lnSpc>
            </a:pPr>
            <a:r>
              <a:rPr lang="en-US" altLang="ko-KR" sz="2400" dirty="0">
                <a:ea typeface="굴림" panose="020B0600000101010101" pitchFamily="34" charset="-127"/>
              </a:rPr>
              <a:t>The risk metric is:</a:t>
            </a:r>
          </a:p>
          <a:p>
            <a:pPr lvl="1" eaLnBrk="1" hangingPunct="1">
              <a:lnSpc>
                <a:spcPct val="80000"/>
              </a:lnSpc>
            </a:pPr>
            <a:r>
              <a:rPr lang="en-US" altLang="ko-KR" sz="2000" dirty="0">
                <a:ea typeface="굴림" panose="020B0600000101010101" pitchFamily="34" charset="-127"/>
              </a:rPr>
              <a:t>not determined by the value of its independent variables (asset values and vulnerabilities, frequency and impact of threats)</a:t>
            </a:r>
          </a:p>
          <a:p>
            <a:pPr lvl="1" eaLnBrk="1" hangingPunct="1">
              <a:lnSpc>
                <a:spcPct val="80000"/>
              </a:lnSpc>
            </a:pPr>
            <a:r>
              <a:rPr lang="en-US" altLang="ko-KR" sz="2000" dirty="0">
                <a:ea typeface="굴림" panose="020B0600000101010101" pitchFamily="34" charset="-127"/>
              </a:rPr>
              <a:t>a function of the probability distribution of each of these random variables  </a:t>
            </a:r>
          </a:p>
          <a:p>
            <a:pPr eaLnBrk="1" hangingPunct="1">
              <a:lnSpc>
                <a:spcPct val="80000"/>
              </a:lnSpc>
            </a:pPr>
            <a:r>
              <a:rPr lang="en-US" altLang="en-US" sz="2400" dirty="0"/>
              <a:t>A good approach to dealing with uncertainty &gt;&gt; simulation</a:t>
            </a:r>
          </a:p>
        </p:txBody>
      </p:sp>
      <p:sp>
        <p:nvSpPr>
          <p:cNvPr id="104452" name="Rectangle 3">
            <a:extLst>
              <a:ext uri="{FF2B5EF4-FFF2-40B4-BE49-F238E27FC236}">
                <a16:creationId xmlns:a16="http://schemas.microsoft.com/office/drawing/2014/main" id="{5EFEFD2E-6332-4A36-9010-FF88F302ADB3}"/>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rgbClr val="CC0000"/>
                </a:solidFill>
              </a:rPr>
              <a:t>Modeling Uncertainties</a:t>
            </a:r>
            <a:br>
              <a:rPr lang="en-US" altLang="en-US" sz="3600" b="1">
                <a:solidFill>
                  <a:srgbClr val="CC0000"/>
                </a:solidFill>
              </a:rPr>
            </a:br>
            <a:r>
              <a:rPr lang="en-US" altLang="en-US" b="1">
                <a:solidFill>
                  <a:srgbClr val="333399"/>
                </a:solidFill>
                <a:latin typeface="Arial" panose="020B0604020202020204" pitchFamily="34" charset="0"/>
              </a:rPr>
              <a:t>Modeling Uncertainties</a:t>
            </a:r>
          </a:p>
        </p:txBody>
      </p:sp>
    </p:spTree>
    <p:extLst>
      <p:ext uri="{BB962C8B-B14F-4D97-AF65-F5344CB8AC3E}">
        <p14:creationId xmlns:p14="http://schemas.microsoft.com/office/powerpoint/2010/main" val="86463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a:extLst>
              <a:ext uri="{FF2B5EF4-FFF2-40B4-BE49-F238E27FC236}">
                <a16:creationId xmlns:a16="http://schemas.microsoft.com/office/drawing/2014/main" id="{618AD77C-3833-4617-9F70-EDB089FA65FA}"/>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D69A9DDD-2BAB-4DFB-AAD1-1676094A4E06}" type="slidenum">
              <a:rPr lang="en-US" altLang="en-US" sz="1000" smtClean="0">
                <a:solidFill>
                  <a:srgbClr val="660066"/>
                </a:solidFill>
              </a:rPr>
              <a:pPr algn="r"/>
              <a:t>32</a:t>
            </a:fld>
            <a:endParaRPr lang="en-US" altLang="en-US" sz="1000">
              <a:solidFill>
                <a:srgbClr val="660066"/>
              </a:solidFill>
            </a:endParaRPr>
          </a:p>
        </p:txBody>
      </p:sp>
      <p:sp>
        <p:nvSpPr>
          <p:cNvPr id="105475" name="Rectangle 2">
            <a:extLst>
              <a:ext uri="{FF2B5EF4-FFF2-40B4-BE49-F238E27FC236}">
                <a16:creationId xmlns:a16="http://schemas.microsoft.com/office/drawing/2014/main" id="{75375EF5-699A-4AE2-A969-C7A0DA080413}"/>
              </a:ext>
            </a:extLst>
          </p:cNvPr>
          <p:cNvSpPr>
            <a:spLocks noGrp="1" noChangeArrowheads="1"/>
          </p:cNvSpPr>
          <p:nvPr>
            <p:ph type="body" idx="1"/>
          </p:nvPr>
        </p:nvSpPr>
        <p:spPr>
          <a:xfrm>
            <a:off x="228600" y="1483027"/>
            <a:ext cx="8534400" cy="5257800"/>
          </a:xfrm>
        </p:spPr>
        <p:txBody>
          <a:bodyPr/>
          <a:lstStyle/>
          <a:p>
            <a:pPr eaLnBrk="1" hangingPunct="1">
              <a:lnSpc>
                <a:spcPct val="80000"/>
              </a:lnSpc>
            </a:pPr>
            <a:r>
              <a:rPr lang="en-US" altLang="en-US" sz="2800" dirty="0"/>
              <a:t>The approach follows the following steps:</a:t>
            </a:r>
          </a:p>
          <a:p>
            <a:pPr eaLnBrk="1" hangingPunct="1">
              <a:lnSpc>
                <a:spcPct val="80000"/>
              </a:lnSpc>
            </a:pPr>
            <a:endParaRPr lang="en-US" altLang="en-US" sz="900" dirty="0"/>
          </a:p>
          <a:p>
            <a:pPr marL="914400" lvl="1" indent="-457200" eaLnBrk="1" hangingPunct="1">
              <a:lnSpc>
                <a:spcPct val="80000"/>
              </a:lnSpc>
              <a:buFont typeface="+mj-lt"/>
              <a:buAutoNum type="arabicPeriod"/>
            </a:pPr>
            <a:r>
              <a:rPr lang="en-US" altLang="en-US" sz="2400" dirty="0"/>
              <a:t>Develop risk model</a:t>
            </a:r>
          </a:p>
          <a:p>
            <a:pPr marL="914400" lvl="1" indent="-457200" eaLnBrk="1" hangingPunct="1">
              <a:lnSpc>
                <a:spcPct val="80000"/>
              </a:lnSpc>
              <a:buFont typeface="+mj-lt"/>
              <a:buAutoNum type="arabicPeriod"/>
            </a:pPr>
            <a:r>
              <a:rPr lang="en-US" altLang="en-US" sz="2400" dirty="0"/>
              <a:t>Define the shape and parameters of probability distributions of each input variable</a:t>
            </a:r>
          </a:p>
          <a:p>
            <a:pPr lvl="1" eaLnBrk="1" hangingPunct="1">
              <a:lnSpc>
                <a:spcPct val="80000"/>
              </a:lnSpc>
              <a:buFont typeface="+mj-lt"/>
              <a:buAutoNum type="arabicPeriod"/>
            </a:pPr>
            <a:endParaRPr lang="en-US" altLang="en-US" sz="800" dirty="0"/>
          </a:p>
          <a:p>
            <a:pPr marL="914400" lvl="1" indent="-457200" eaLnBrk="1" hangingPunct="1">
              <a:lnSpc>
                <a:spcPct val="80000"/>
              </a:lnSpc>
              <a:buFont typeface="+mj-lt"/>
              <a:buAutoNum type="arabicPeriod"/>
            </a:pPr>
            <a:r>
              <a:rPr lang="en-US" altLang="en-US" sz="2400" dirty="0"/>
              <a:t>Run Monte Carlo simulation</a:t>
            </a:r>
          </a:p>
          <a:p>
            <a:pPr lvl="1" eaLnBrk="1" hangingPunct="1">
              <a:lnSpc>
                <a:spcPct val="80000"/>
              </a:lnSpc>
              <a:buFont typeface="+mj-lt"/>
              <a:buAutoNum type="arabicPeriod"/>
            </a:pPr>
            <a:endParaRPr lang="en-US" altLang="en-US" sz="800" dirty="0"/>
          </a:p>
          <a:p>
            <a:pPr marL="914400" lvl="1" indent="-457200" eaLnBrk="1" hangingPunct="1">
              <a:lnSpc>
                <a:spcPct val="80000"/>
              </a:lnSpc>
              <a:buFont typeface="+mj-lt"/>
              <a:buAutoNum type="arabicPeriod"/>
            </a:pPr>
            <a:r>
              <a:rPr lang="en-US" altLang="en-US" sz="2400" dirty="0"/>
              <a:t>Build histogram for dependent variables in the model (risk and updated risk)</a:t>
            </a:r>
          </a:p>
          <a:p>
            <a:pPr lvl="1" eaLnBrk="1" hangingPunct="1">
              <a:lnSpc>
                <a:spcPct val="80000"/>
              </a:lnSpc>
              <a:buFont typeface="+mj-lt"/>
              <a:buAutoNum type="arabicPeriod"/>
            </a:pPr>
            <a:endParaRPr lang="en-US" altLang="en-US" sz="900" dirty="0"/>
          </a:p>
          <a:p>
            <a:pPr marL="914400" lvl="1" indent="-457200" eaLnBrk="1" hangingPunct="1">
              <a:lnSpc>
                <a:spcPct val="80000"/>
              </a:lnSpc>
              <a:buFont typeface="+mj-lt"/>
              <a:buAutoNum type="arabicPeriod"/>
            </a:pPr>
            <a:r>
              <a:rPr lang="en-US" altLang="en-US" sz="2400" dirty="0"/>
              <a:t>Compute summary statistics for dependent variables in model</a:t>
            </a:r>
          </a:p>
          <a:p>
            <a:pPr lvl="1" eaLnBrk="1" hangingPunct="1">
              <a:lnSpc>
                <a:spcPct val="80000"/>
              </a:lnSpc>
              <a:buFont typeface="+mj-lt"/>
              <a:buAutoNum type="arabicPeriod"/>
            </a:pPr>
            <a:endParaRPr lang="en-US" altLang="en-US" sz="900" dirty="0"/>
          </a:p>
          <a:p>
            <a:pPr marL="914400" lvl="1" indent="-457200" eaLnBrk="1" hangingPunct="1">
              <a:lnSpc>
                <a:spcPct val="80000"/>
              </a:lnSpc>
              <a:buFont typeface="+mj-lt"/>
              <a:buAutoNum type="arabicPeriod"/>
            </a:pPr>
            <a:r>
              <a:rPr lang="en-US" altLang="en-US" sz="2400" dirty="0"/>
              <a:t>Perform sensitivity analysis to detect variability sources</a:t>
            </a:r>
          </a:p>
          <a:p>
            <a:pPr lvl="1" eaLnBrk="1" hangingPunct="1">
              <a:lnSpc>
                <a:spcPct val="80000"/>
              </a:lnSpc>
              <a:buFont typeface="+mj-lt"/>
              <a:buAutoNum type="arabicPeriod"/>
            </a:pPr>
            <a:endParaRPr lang="en-US" altLang="en-US" sz="900" dirty="0"/>
          </a:p>
          <a:p>
            <a:pPr marL="914400" lvl="1" indent="-457200" eaLnBrk="1" hangingPunct="1">
              <a:lnSpc>
                <a:spcPct val="80000"/>
              </a:lnSpc>
              <a:buFont typeface="+mj-lt"/>
              <a:buAutoNum type="arabicPeriod"/>
            </a:pPr>
            <a:r>
              <a:rPr lang="en-US" altLang="en-US" sz="2400" dirty="0"/>
              <a:t>Analyze potential dependency relationships among variables in model</a:t>
            </a:r>
          </a:p>
        </p:txBody>
      </p:sp>
      <p:sp>
        <p:nvSpPr>
          <p:cNvPr id="105476" name="Rectangle 3">
            <a:extLst>
              <a:ext uri="{FF2B5EF4-FFF2-40B4-BE49-F238E27FC236}">
                <a16:creationId xmlns:a16="http://schemas.microsoft.com/office/drawing/2014/main" id="{35CF9056-F247-45A1-AF92-45CFCAA45C87}"/>
              </a:ext>
            </a:extLst>
          </p:cNvPr>
          <p:cNvSpPr>
            <a:spLocks noChangeArrowheads="1"/>
          </p:cNvSpPr>
          <p:nvPr/>
        </p:nvSpPr>
        <p:spPr bwMode="auto">
          <a:xfrm>
            <a:off x="457200" y="34002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rgbClr val="CC0000"/>
                </a:solidFill>
              </a:rPr>
              <a:t>Modeling Uncertainties </a:t>
            </a:r>
            <a:br>
              <a:rPr lang="en-US" altLang="en-US" sz="3600" b="1">
                <a:solidFill>
                  <a:srgbClr val="CC0000"/>
                </a:solidFill>
              </a:rPr>
            </a:br>
            <a:r>
              <a:rPr lang="en-US" altLang="en-US" b="1">
                <a:solidFill>
                  <a:srgbClr val="333399"/>
                </a:solidFill>
                <a:latin typeface="Arial" panose="020B0604020202020204" pitchFamily="34" charset="0"/>
              </a:rPr>
              <a:t>Monte Carlo Simulation: Approach</a:t>
            </a:r>
          </a:p>
        </p:txBody>
      </p:sp>
    </p:spTree>
    <p:extLst>
      <p:ext uri="{BB962C8B-B14F-4D97-AF65-F5344CB8AC3E}">
        <p14:creationId xmlns:p14="http://schemas.microsoft.com/office/powerpoint/2010/main" val="389103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115706B1-7014-426A-8D50-AAB17DE3CC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Lucida Sans Unicode" panose="020B0602030504020204" pitchFamily="34" charset="0"/>
              </a:defRPr>
            </a:lvl9pPr>
          </a:lstStyle>
          <a:p>
            <a:r>
              <a:rPr lang="en-GB" altLang="en-US" sz="1400">
                <a:solidFill>
                  <a:srgbClr val="000000"/>
                </a:solidFill>
              </a:rPr>
              <a:t>Slide #</a:t>
            </a:r>
            <a:fld id="{27FF95C2-9FE8-4C55-B98E-A41A36A19743}" type="slidenum">
              <a:rPr lang="en-GB" altLang="en-US" sz="1400">
                <a:solidFill>
                  <a:srgbClr val="000000"/>
                </a:solidFill>
              </a:rPr>
              <a:pPr/>
              <a:t>4</a:t>
            </a:fld>
            <a:endParaRPr lang="en-GB" altLang="en-US" sz="1400">
              <a:solidFill>
                <a:srgbClr val="000000"/>
              </a:solidFill>
            </a:endParaRPr>
          </a:p>
        </p:txBody>
      </p:sp>
      <p:sp>
        <p:nvSpPr>
          <p:cNvPr id="24579" name="Rectangle 1">
            <a:extLst>
              <a:ext uri="{FF2B5EF4-FFF2-40B4-BE49-F238E27FC236}">
                <a16:creationId xmlns:a16="http://schemas.microsoft.com/office/drawing/2014/main" id="{F6194737-59F9-49C4-80E5-6E81B77DF427}"/>
              </a:ext>
            </a:extLst>
          </p:cNvPr>
          <p:cNvSpPr>
            <a:spLocks noGrp="1" noChangeArrowheads="1"/>
          </p:cNvSpPr>
          <p:nvPr>
            <p:ph type="title"/>
          </p:nvPr>
        </p:nvSpPr>
        <p:spPr>
          <a:xfrm>
            <a:off x="685800" y="609600"/>
            <a:ext cx="7772400"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Types of Risk Analysis</a:t>
            </a:r>
          </a:p>
        </p:txBody>
      </p:sp>
      <p:sp>
        <p:nvSpPr>
          <p:cNvPr id="24580" name="Rectangle 2">
            <a:extLst>
              <a:ext uri="{FF2B5EF4-FFF2-40B4-BE49-F238E27FC236}">
                <a16:creationId xmlns:a16="http://schemas.microsoft.com/office/drawing/2014/main" id="{25FFC7F3-2570-4401-9C3C-5EBD00D4499F}"/>
              </a:ext>
            </a:extLst>
          </p:cNvPr>
          <p:cNvSpPr>
            <a:spLocks noGrp="1" noChangeArrowheads="1"/>
          </p:cNvSpPr>
          <p:nvPr>
            <p:ph type="body" idx="1"/>
          </p:nvPr>
        </p:nvSpPr>
        <p:spPr>
          <a:xfrm>
            <a:off x="685800" y="1981200"/>
            <a:ext cx="7772400" cy="4114800"/>
          </a:xfrm>
        </p:spPr>
        <p:txBody>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Quantitative</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Assigns real numbers to costs of safeguards and damage</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Annual loss exposure (ALE)</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Probability of event occurring</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Can be unreliable/inaccurate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Qualitative</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Judges an organization’s risk to threats</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Based on judgment, intuition, and experience</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Ranks the seriousness of the threats for the sensitivity of the asserts</a:t>
            </a:r>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a:t>Subjective, lacks hard numbers to justify return on investment</a:t>
            </a:r>
          </a:p>
        </p:txBody>
      </p:sp>
    </p:spTree>
    <p:extLst>
      <p:ext uri="{BB962C8B-B14F-4D97-AF65-F5344CB8AC3E}">
        <p14:creationId xmlns:p14="http://schemas.microsoft.com/office/powerpoint/2010/main" val="14860323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D3943FFD-7BA3-47C5-8415-FDB3A4A11A53}"/>
              </a:ext>
            </a:extLst>
          </p:cNvPr>
          <p:cNvSpPr>
            <a:spLocks noGrp="1" noChangeArrowheads="1"/>
          </p:cNvSpPr>
          <p:nvPr>
            <p:ph type="ctrTitle" idx="4294967295"/>
          </p:nvPr>
        </p:nvSpPr>
        <p:spPr>
          <a:xfrm>
            <a:off x="457200" y="2209800"/>
            <a:ext cx="7696200" cy="2133600"/>
          </a:xfrm>
        </p:spPr>
        <p:txBody>
          <a:bodyPr anchor="ctr"/>
          <a:lstStyle/>
          <a:p>
            <a:pPr eaLnBrk="1" hangingPunct="1"/>
            <a:r>
              <a:rPr lang="en-US" altLang="en-US" sz="4800" dirty="0"/>
              <a:t>1</a:t>
            </a:r>
            <a:br>
              <a:rPr lang="en-US" altLang="en-US" sz="4800" dirty="0"/>
            </a:br>
            <a:r>
              <a:rPr lang="en-US" altLang="en-US" sz="4000" dirty="0"/>
              <a:t>Quantitative Risk Analysis and ALE</a:t>
            </a:r>
            <a:endParaRPr lang="en-US" altLang="en-US" sz="1600" dirty="0"/>
          </a:p>
        </p:txBody>
      </p:sp>
    </p:spTree>
    <p:extLst>
      <p:ext uri="{BB962C8B-B14F-4D97-AF65-F5344CB8AC3E}">
        <p14:creationId xmlns:p14="http://schemas.microsoft.com/office/powerpoint/2010/main" val="316141981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D0A5B580-209F-4CF6-BA98-DBAB052B1815}"/>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29ECBFA7-B3C0-4EF9-A9F9-46A9669E94B4}" type="slidenum">
              <a:rPr lang="en-US" altLang="en-US" sz="1000" smtClean="0">
                <a:solidFill>
                  <a:srgbClr val="660066"/>
                </a:solidFill>
              </a:rPr>
              <a:pPr algn="r"/>
              <a:t>6</a:t>
            </a:fld>
            <a:endParaRPr lang="en-US" altLang="en-US" sz="1000">
              <a:solidFill>
                <a:srgbClr val="660066"/>
              </a:solidFill>
            </a:endParaRPr>
          </a:p>
        </p:txBody>
      </p:sp>
      <p:sp>
        <p:nvSpPr>
          <p:cNvPr id="20483" name="Rectangle 2050">
            <a:extLst>
              <a:ext uri="{FF2B5EF4-FFF2-40B4-BE49-F238E27FC236}">
                <a16:creationId xmlns:a16="http://schemas.microsoft.com/office/drawing/2014/main" id="{68ED24FD-3727-44A4-BEA4-1EA110BF9A38}"/>
              </a:ext>
            </a:extLst>
          </p:cNvPr>
          <p:cNvSpPr>
            <a:spLocks noGrp="1" noChangeArrowheads="1"/>
          </p:cNvSpPr>
          <p:nvPr>
            <p:ph type="body" idx="1"/>
          </p:nvPr>
        </p:nvSpPr>
        <p:spPr>
          <a:xfrm>
            <a:off x="533400" y="1595664"/>
            <a:ext cx="8001000" cy="4724400"/>
          </a:xfrm>
        </p:spPr>
        <p:txBody>
          <a:bodyPr/>
          <a:lstStyle/>
          <a:p>
            <a:pPr marL="533400" indent="-533400" eaLnBrk="1" hangingPunct="1">
              <a:lnSpc>
                <a:spcPct val="90000"/>
              </a:lnSpc>
            </a:pPr>
            <a:r>
              <a:rPr lang="en-US" altLang="en-US" sz="2800" dirty="0"/>
              <a:t>What is Quantitative Risk Analysis?</a:t>
            </a:r>
          </a:p>
          <a:p>
            <a:pPr marL="533400" indent="-533400" eaLnBrk="1" hangingPunct="1">
              <a:lnSpc>
                <a:spcPct val="90000"/>
              </a:lnSpc>
            </a:pPr>
            <a:r>
              <a:rPr lang="en-US" altLang="en-US" sz="2800" dirty="0"/>
              <a:t>What are the steps involved?</a:t>
            </a:r>
          </a:p>
          <a:p>
            <a:pPr marL="533400" indent="-533400" eaLnBrk="1" hangingPunct="1">
              <a:lnSpc>
                <a:spcPct val="90000"/>
              </a:lnSpc>
            </a:pPr>
            <a:r>
              <a:rPr lang="en-US" altLang="en-US" sz="2800" dirty="0"/>
              <a:t>How to determine the Likelihood of Exploitation?</a:t>
            </a:r>
          </a:p>
          <a:p>
            <a:pPr marL="533400" indent="-533400" eaLnBrk="1" hangingPunct="1">
              <a:lnSpc>
                <a:spcPct val="90000"/>
              </a:lnSpc>
            </a:pPr>
            <a:r>
              <a:rPr lang="en-US" altLang="en-US" sz="2800" dirty="0"/>
              <a:t>How to determine Risk Exposure?</a:t>
            </a:r>
          </a:p>
          <a:p>
            <a:pPr marL="533400" indent="-533400" eaLnBrk="1" hangingPunct="1">
              <a:lnSpc>
                <a:spcPct val="90000"/>
              </a:lnSpc>
            </a:pPr>
            <a:r>
              <a:rPr lang="en-US" altLang="en-US" sz="2800" dirty="0"/>
              <a:t>How to compute Annual Loss Expectancy (ALE)?</a:t>
            </a:r>
          </a:p>
          <a:p>
            <a:pPr marL="533400" indent="-533400" eaLnBrk="1" hangingPunct="1">
              <a:lnSpc>
                <a:spcPct val="90000"/>
              </a:lnSpc>
            </a:pPr>
            <a:r>
              <a:rPr lang="en-US" altLang="en-US" sz="2800" dirty="0"/>
              <a:t>Examples</a:t>
            </a:r>
          </a:p>
          <a:p>
            <a:pPr marL="914400" lvl="1" indent="-457200" eaLnBrk="1" hangingPunct="1">
              <a:lnSpc>
                <a:spcPct val="90000"/>
              </a:lnSpc>
            </a:pPr>
            <a:r>
              <a:rPr lang="en-US" altLang="en-US" sz="2400" dirty="0"/>
              <a:t>Gym Locker</a:t>
            </a:r>
          </a:p>
          <a:p>
            <a:pPr marL="914400" lvl="1" indent="-457200" eaLnBrk="1" hangingPunct="1">
              <a:lnSpc>
                <a:spcPct val="90000"/>
              </a:lnSpc>
            </a:pPr>
            <a:r>
              <a:rPr lang="en-US" altLang="en-US" sz="2400" dirty="0"/>
              <a:t>Hard Drive Failure</a:t>
            </a:r>
          </a:p>
          <a:p>
            <a:pPr marL="914400" lvl="1" indent="-457200" eaLnBrk="1" hangingPunct="1">
              <a:lnSpc>
                <a:spcPct val="90000"/>
              </a:lnSpc>
            </a:pPr>
            <a:r>
              <a:rPr lang="en-US" altLang="en-US" sz="2400" dirty="0"/>
              <a:t>Virus Attack</a:t>
            </a:r>
          </a:p>
          <a:p>
            <a:pPr marL="533400" indent="-533400" eaLnBrk="1" hangingPunct="1">
              <a:lnSpc>
                <a:spcPct val="90000"/>
              </a:lnSpc>
            </a:pPr>
            <a:endParaRPr lang="en-US" altLang="en-US" sz="2800" dirty="0"/>
          </a:p>
          <a:p>
            <a:pPr marL="533400" indent="-533400" eaLnBrk="1" hangingPunct="1">
              <a:lnSpc>
                <a:spcPct val="90000"/>
              </a:lnSpc>
            </a:pPr>
            <a:endParaRPr lang="en-US" altLang="en-US" sz="2800" dirty="0"/>
          </a:p>
        </p:txBody>
      </p:sp>
      <p:sp>
        <p:nvSpPr>
          <p:cNvPr id="20484" name="Rectangle 2051">
            <a:extLst>
              <a:ext uri="{FF2B5EF4-FFF2-40B4-BE49-F238E27FC236}">
                <a16:creationId xmlns:a16="http://schemas.microsoft.com/office/drawing/2014/main" id="{CC8EB9B0-B056-41C5-81A7-2EB9F4D113D8}"/>
              </a:ext>
            </a:extLst>
          </p:cNvPr>
          <p:cNvSpPr>
            <a:spLocks noChangeArrowheads="1"/>
          </p:cNvSpPr>
          <p:nvPr/>
        </p:nvSpPr>
        <p:spPr bwMode="auto">
          <a:xfrm>
            <a:off x="533400" y="60506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chemeClr val="tx2"/>
                </a:solidFill>
              </a:rPr>
            </a:br>
            <a:r>
              <a:rPr lang="en-US" altLang="en-US" b="1">
                <a:solidFill>
                  <a:srgbClr val="333399"/>
                </a:solidFill>
                <a:latin typeface="Arial" panose="020B0604020202020204" pitchFamily="34" charset="0"/>
              </a:rPr>
              <a:t>Outline</a:t>
            </a:r>
          </a:p>
        </p:txBody>
      </p:sp>
    </p:spTree>
    <p:extLst>
      <p:ext uri="{BB962C8B-B14F-4D97-AF65-F5344CB8AC3E}">
        <p14:creationId xmlns:p14="http://schemas.microsoft.com/office/powerpoint/2010/main" val="356419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F055C03B-A7E1-4405-91FC-041225A190B2}"/>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D3951ED1-FE94-4D11-B01D-5C666E6DAE21}" type="slidenum">
              <a:rPr lang="en-US" altLang="en-US" sz="1000" smtClean="0">
                <a:solidFill>
                  <a:srgbClr val="660066"/>
                </a:solidFill>
              </a:rPr>
              <a:pPr algn="r"/>
              <a:t>7</a:t>
            </a:fld>
            <a:endParaRPr lang="en-US" altLang="en-US" sz="1000">
              <a:solidFill>
                <a:srgbClr val="660066"/>
              </a:solidFill>
            </a:endParaRPr>
          </a:p>
        </p:txBody>
      </p:sp>
      <p:sp>
        <p:nvSpPr>
          <p:cNvPr id="25603" name="Rectangle 2050">
            <a:extLst>
              <a:ext uri="{FF2B5EF4-FFF2-40B4-BE49-F238E27FC236}">
                <a16:creationId xmlns:a16="http://schemas.microsoft.com/office/drawing/2014/main" id="{250B1B21-CDF9-4D17-A91D-342C8878C54B}"/>
              </a:ext>
            </a:extLst>
          </p:cNvPr>
          <p:cNvSpPr>
            <a:spLocks noGrp="1" noChangeArrowheads="1"/>
          </p:cNvSpPr>
          <p:nvPr>
            <p:ph type="body" idx="1"/>
          </p:nvPr>
        </p:nvSpPr>
        <p:spPr>
          <a:xfrm>
            <a:off x="609600" y="1828800"/>
            <a:ext cx="8001000" cy="4800600"/>
          </a:xfrm>
        </p:spPr>
        <p:txBody>
          <a:bodyPr/>
          <a:lstStyle/>
          <a:p>
            <a:pPr eaLnBrk="1" hangingPunct="1"/>
            <a:r>
              <a:rPr lang="en-US" altLang="en-US" sz="2800" dirty="0"/>
              <a:t>Quantitative risk analysis methods are based on statistical data and compute numerical values of risk</a:t>
            </a:r>
          </a:p>
          <a:p>
            <a:pPr eaLnBrk="1" hangingPunct="1"/>
            <a:r>
              <a:rPr lang="en-US" altLang="en-US" sz="2800" dirty="0"/>
              <a:t>By </a:t>
            </a:r>
            <a:r>
              <a:rPr lang="en-US" altLang="en-US" sz="2800" i="1" dirty="0"/>
              <a:t>quantifying</a:t>
            </a:r>
            <a:r>
              <a:rPr lang="en-US" altLang="en-US" sz="2800" dirty="0"/>
              <a:t> risk, we can justify the </a:t>
            </a:r>
            <a:r>
              <a:rPr lang="en-US" altLang="en-US" sz="2800" i="1" dirty="0"/>
              <a:t>benefits</a:t>
            </a:r>
            <a:r>
              <a:rPr lang="en-US" altLang="en-US" sz="2800" dirty="0"/>
              <a:t> of spending money to implement </a:t>
            </a:r>
            <a:r>
              <a:rPr lang="en-US" altLang="en-US" sz="2800" i="1" dirty="0"/>
              <a:t>controls</a:t>
            </a:r>
            <a:r>
              <a:rPr lang="en-US" altLang="en-US" sz="2800" dirty="0"/>
              <a:t>.</a:t>
            </a:r>
            <a:endParaRPr lang="en-US" altLang="en-US" dirty="0"/>
          </a:p>
          <a:p>
            <a:pPr eaLnBrk="1" hangingPunct="1"/>
            <a:r>
              <a:rPr lang="en-US" altLang="en-US" sz="2800" dirty="0"/>
              <a:t>It involves three steps</a:t>
            </a:r>
          </a:p>
          <a:p>
            <a:pPr lvl="1" eaLnBrk="1" hangingPunct="1"/>
            <a:r>
              <a:rPr lang="en-US" altLang="en-US" sz="2400" dirty="0"/>
              <a:t>Estimation of individual risks</a:t>
            </a:r>
          </a:p>
          <a:p>
            <a:pPr lvl="1" eaLnBrk="1" hangingPunct="1"/>
            <a:r>
              <a:rPr lang="en-US" altLang="en-US" sz="2400" dirty="0"/>
              <a:t>Aggregation of risks</a:t>
            </a:r>
          </a:p>
          <a:p>
            <a:pPr lvl="1" eaLnBrk="1" hangingPunct="1"/>
            <a:r>
              <a:rPr lang="en-US" altLang="en-US" sz="2400" dirty="0"/>
              <a:t>Identification of controls to mitigate risk</a:t>
            </a:r>
          </a:p>
        </p:txBody>
      </p:sp>
      <p:sp>
        <p:nvSpPr>
          <p:cNvPr id="25604" name="Rectangle 2051">
            <a:extLst>
              <a:ext uri="{FF2B5EF4-FFF2-40B4-BE49-F238E27FC236}">
                <a16:creationId xmlns:a16="http://schemas.microsoft.com/office/drawing/2014/main" id="{BEEED535-69C2-4B84-8C19-EA271213197C}"/>
              </a:ext>
            </a:extLst>
          </p:cNvPr>
          <p:cNvSpPr>
            <a:spLocks noChangeArrowheads="1"/>
          </p:cNvSpPr>
          <p:nvPr/>
        </p:nvSpPr>
        <p:spPr bwMode="auto">
          <a:xfrm>
            <a:off x="6096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chemeClr val="tx2"/>
                </a:solidFill>
              </a:rPr>
              <a:t>Quantitative Risk Analysis and ALE</a:t>
            </a:r>
            <a:br>
              <a:rPr lang="en-US" altLang="en-US" sz="3600" b="1" dirty="0">
                <a:solidFill>
                  <a:srgbClr val="CC0000"/>
                </a:solidFill>
              </a:rPr>
            </a:br>
            <a:r>
              <a:rPr lang="en-US" altLang="en-US" b="1" dirty="0">
                <a:solidFill>
                  <a:srgbClr val="333399"/>
                </a:solidFill>
                <a:latin typeface="Arial" panose="020B0604020202020204" pitchFamily="34" charset="0"/>
              </a:rPr>
              <a:t>Quantitative Risk Analysis </a:t>
            </a:r>
          </a:p>
        </p:txBody>
      </p:sp>
    </p:spTree>
    <p:extLst>
      <p:ext uri="{BB962C8B-B14F-4D97-AF65-F5344CB8AC3E}">
        <p14:creationId xmlns:p14="http://schemas.microsoft.com/office/powerpoint/2010/main" val="10641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175753B8-5F44-4BC3-9D36-39323DBCD2CB}"/>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A1BBCE27-1948-46A1-B4F1-10494E44A27B}" type="slidenum">
              <a:rPr lang="en-US" altLang="en-US" sz="1000" smtClean="0">
                <a:solidFill>
                  <a:srgbClr val="660066"/>
                </a:solidFill>
              </a:rPr>
              <a:pPr algn="r"/>
              <a:t>8</a:t>
            </a:fld>
            <a:endParaRPr lang="en-US" altLang="en-US" sz="1000">
              <a:solidFill>
                <a:srgbClr val="660066"/>
              </a:solidFill>
            </a:endParaRPr>
          </a:p>
        </p:txBody>
      </p:sp>
      <p:sp>
        <p:nvSpPr>
          <p:cNvPr id="26627" name="Rectangle 2">
            <a:extLst>
              <a:ext uri="{FF2B5EF4-FFF2-40B4-BE49-F238E27FC236}">
                <a16:creationId xmlns:a16="http://schemas.microsoft.com/office/drawing/2014/main" id="{9187ECB8-3967-45E4-9942-61ACDBC72255}"/>
              </a:ext>
            </a:extLst>
          </p:cNvPr>
          <p:cNvSpPr>
            <a:spLocks noGrp="1" noChangeArrowheads="1"/>
          </p:cNvSpPr>
          <p:nvPr>
            <p:ph type="body" idx="1"/>
          </p:nvPr>
        </p:nvSpPr>
        <p:spPr>
          <a:xfrm>
            <a:off x="533400" y="1600200"/>
            <a:ext cx="8001000" cy="5029200"/>
          </a:xfrm>
        </p:spPr>
        <p:txBody>
          <a:bodyPr/>
          <a:lstStyle/>
          <a:p>
            <a:pPr eaLnBrk="1" hangingPunct="1">
              <a:buFontTx/>
              <a:buNone/>
            </a:pPr>
            <a:r>
              <a:rPr lang="en-US" altLang="en-US" sz="2400" dirty="0"/>
              <a:t>Security risks can be analyzed by the following steps:</a:t>
            </a:r>
          </a:p>
          <a:p>
            <a:pPr marL="457200" indent="-457200" eaLnBrk="1" hangingPunct="1">
              <a:buFont typeface="+mj-lt"/>
              <a:buAutoNum type="arabicPeriod"/>
            </a:pPr>
            <a:r>
              <a:rPr lang="en-US" altLang="en-US" sz="2400" dirty="0"/>
              <a:t>Identify and determine the value of assets</a:t>
            </a:r>
          </a:p>
          <a:p>
            <a:pPr marL="457200" indent="-457200" eaLnBrk="1" hangingPunct="1">
              <a:buFont typeface="+mj-lt"/>
              <a:buAutoNum type="arabicPeriod"/>
            </a:pPr>
            <a:r>
              <a:rPr lang="en-US" altLang="en-US" sz="2400" dirty="0"/>
              <a:t>Determine vulnerabilities</a:t>
            </a:r>
          </a:p>
          <a:p>
            <a:pPr marL="457200" indent="-457200" eaLnBrk="1" hangingPunct="1">
              <a:buFont typeface="+mj-lt"/>
              <a:buAutoNum type="arabicPeriod"/>
            </a:pPr>
            <a:r>
              <a:rPr lang="en-US" altLang="en-US" sz="2400" dirty="0"/>
              <a:t>Estimate likelihood of exploitation</a:t>
            </a:r>
          </a:p>
          <a:p>
            <a:pPr lvl="1" eaLnBrk="1" hangingPunct="1"/>
            <a:r>
              <a:rPr lang="en-US" altLang="en-US" sz="2000" dirty="0"/>
              <a:t>Compute frequency of each attack (with &amp; w/o controls) using statistical data</a:t>
            </a:r>
          </a:p>
          <a:p>
            <a:pPr marL="457200" indent="-457200" eaLnBrk="1" hangingPunct="1">
              <a:buFont typeface="+mj-lt"/>
              <a:buAutoNum type="arabicPeriod"/>
            </a:pPr>
            <a:r>
              <a:rPr lang="en-US" altLang="en-US" sz="2400" dirty="0"/>
              <a:t>Compute Annualized Loss Expectancy</a:t>
            </a:r>
          </a:p>
          <a:p>
            <a:pPr lvl="1" eaLnBrk="1" hangingPunct="1"/>
            <a:r>
              <a:rPr lang="en-US" altLang="en-US" sz="2000" dirty="0"/>
              <a:t>Compute exposure of each asset given frequency of attacks</a:t>
            </a:r>
          </a:p>
          <a:p>
            <a:pPr marL="457200" indent="-457200" eaLnBrk="1" hangingPunct="1">
              <a:buFont typeface="+mj-lt"/>
              <a:buAutoNum type="arabicPeriod"/>
            </a:pPr>
            <a:r>
              <a:rPr lang="en-US" altLang="en-US" sz="2400" dirty="0"/>
              <a:t>Survey applicable controls and their costs</a:t>
            </a:r>
          </a:p>
          <a:p>
            <a:pPr marL="457200" indent="-457200" eaLnBrk="1" hangingPunct="1">
              <a:buFont typeface="+mj-lt"/>
              <a:buAutoNum type="arabicPeriod"/>
            </a:pPr>
            <a:r>
              <a:rPr lang="en-US" altLang="en-US" sz="2400" dirty="0"/>
              <a:t>Perform a cost-benefit analysis</a:t>
            </a:r>
          </a:p>
          <a:p>
            <a:pPr lvl="1" eaLnBrk="1" hangingPunct="1"/>
            <a:r>
              <a:rPr lang="en-US" altLang="en-US" sz="2000" dirty="0"/>
              <a:t>Compare exposure with controls and without controls to determine the optimum control</a:t>
            </a:r>
          </a:p>
        </p:txBody>
      </p:sp>
      <p:sp>
        <p:nvSpPr>
          <p:cNvPr id="26628" name="Rectangle 3">
            <a:extLst>
              <a:ext uri="{FF2B5EF4-FFF2-40B4-BE49-F238E27FC236}">
                <a16:creationId xmlns:a16="http://schemas.microsoft.com/office/drawing/2014/main" id="{B4E646A4-3A87-43A2-9B31-8B937F6C7FCB}"/>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dirty="0">
                <a:solidFill>
                  <a:schemeClr val="tx2"/>
                </a:solidFill>
              </a:rPr>
              <a:t>Quantitative Risk Analysis and ALE</a:t>
            </a:r>
            <a:br>
              <a:rPr lang="en-US" altLang="en-US" sz="3600" b="1" dirty="0">
                <a:solidFill>
                  <a:srgbClr val="CC0000"/>
                </a:solidFill>
              </a:rPr>
            </a:br>
            <a:r>
              <a:rPr lang="en-US" altLang="en-US" b="1" dirty="0">
                <a:solidFill>
                  <a:srgbClr val="333399"/>
                </a:solidFill>
                <a:latin typeface="Arial" panose="020B0604020202020204" pitchFamily="34" charset="0"/>
              </a:rPr>
              <a:t>Risk Analysis Steps</a:t>
            </a:r>
          </a:p>
        </p:txBody>
      </p:sp>
    </p:spTree>
    <p:extLst>
      <p:ext uri="{BB962C8B-B14F-4D97-AF65-F5344CB8AC3E}">
        <p14:creationId xmlns:p14="http://schemas.microsoft.com/office/powerpoint/2010/main" val="28089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0B78D2D-723F-4D6B-9753-7372C6AFECD5}"/>
              </a:ext>
            </a:extLst>
          </p:cNvPr>
          <p:cNvSpPr>
            <a:spLocks noGrp="1"/>
          </p:cNvSpPr>
          <p:nvPr>
            <p:ph type="sldNum" sz="quarter" idx="10"/>
          </p:nvPr>
        </p:nvSpPr>
        <p:spPr>
          <a:noFill/>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r"/>
            <a:endParaRPr lang="en-US" altLang="en-US" sz="1200" b="0" i="0"/>
          </a:p>
          <a:p>
            <a:pPr algn="r"/>
            <a:fld id="{3FA5D883-1B30-4507-8E3E-0E71C1395555}" type="slidenum">
              <a:rPr lang="en-US" altLang="en-US" sz="1000" smtClean="0">
                <a:solidFill>
                  <a:srgbClr val="660066"/>
                </a:solidFill>
              </a:rPr>
              <a:pPr algn="r"/>
              <a:t>9</a:t>
            </a:fld>
            <a:endParaRPr lang="en-US" altLang="en-US" sz="1000">
              <a:solidFill>
                <a:srgbClr val="660066"/>
              </a:solidFill>
            </a:endParaRPr>
          </a:p>
        </p:txBody>
      </p:sp>
      <p:sp>
        <p:nvSpPr>
          <p:cNvPr id="28675" name="Rectangle 1026">
            <a:extLst>
              <a:ext uri="{FF2B5EF4-FFF2-40B4-BE49-F238E27FC236}">
                <a16:creationId xmlns:a16="http://schemas.microsoft.com/office/drawing/2014/main" id="{F6C58971-D2BD-4B5F-AEA5-ED84BB1E6BA0}"/>
              </a:ext>
            </a:extLst>
          </p:cNvPr>
          <p:cNvSpPr>
            <a:spLocks noGrp="1" noChangeArrowheads="1"/>
          </p:cNvSpPr>
          <p:nvPr>
            <p:ph type="body" idx="1"/>
          </p:nvPr>
        </p:nvSpPr>
        <p:spPr>
          <a:xfrm>
            <a:off x="533400" y="1752600"/>
            <a:ext cx="8001000" cy="4800600"/>
          </a:xfrm>
        </p:spPr>
        <p:txBody>
          <a:bodyPr/>
          <a:lstStyle/>
          <a:p>
            <a:pPr eaLnBrk="1" hangingPunct="1"/>
            <a:r>
              <a:rPr lang="en-US" altLang="en-US" sz="2800" dirty="0"/>
              <a:t>Identification of Assets and Vulnerabilities is the same for both Qualitative and Quantitative Risk Analysis</a:t>
            </a:r>
          </a:p>
          <a:p>
            <a:pPr eaLnBrk="1" hangingPunct="1"/>
            <a:endParaRPr lang="en-US" altLang="en-US" sz="2800" dirty="0"/>
          </a:p>
          <a:p>
            <a:pPr eaLnBrk="1" hangingPunct="1"/>
            <a:r>
              <a:rPr lang="en-US" altLang="en-US" sz="2800" dirty="0"/>
              <a:t>The differences in both of these is in terms of valuation:</a:t>
            </a:r>
          </a:p>
          <a:p>
            <a:pPr lvl="1" eaLnBrk="1" hangingPunct="1"/>
            <a:r>
              <a:rPr lang="en-US" altLang="en-US" sz="2400" dirty="0"/>
              <a:t>Qualitative Risk Analysis is more subjective and relative</a:t>
            </a:r>
          </a:p>
          <a:p>
            <a:pPr lvl="1" eaLnBrk="1" hangingPunct="1"/>
            <a:r>
              <a:rPr lang="en-US" altLang="en-US" sz="2400" dirty="0"/>
              <a:t>Quantitative Risk Analysis is based on actual numerical costs and impacts.</a:t>
            </a:r>
          </a:p>
        </p:txBody>
      </p:sp>
      <p:sp>
        <p:nvSpPr>
          <p:cNvPr id="28676" name="Rectangle 1027">
            <a:extLst>
              <a:ext uri="{FF2B5EF4-FFF2-40B4-BE49-F238E27FC236}">
                <a16:creationId xmlns:a16="http://schemas.microsoft.com/office/drawing/2014/main" id="{54329F3A-FCC1-41B8-87CE-B452900BEFBA}"/>
              </a:ext>
            </a:extLst>
          </p:cNvPr>
          <p:cNvSpPr>
            <a:spLocks noChangeArrowheads="1"/>
          </p:cNvSpPr>
          <p:nvPr/>
        </p:nvSpPr>
        <p:spPr bwMode="auto">
          <a:xfrm>
            <a:off x="5334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Garamond" panose="02020404030301010803" pitchFamily="18" charset="0"/>
              </a:defRPr>
            </a:lvl1pPr>
            <a:lvl2pPr marL="742950" indent="-285750" algn="ctr">
              <a:defRPr sz="2400">
                <a:solidFill>
                  <a:schemeClr val="tx1"/>
                </a:solidFill>
                <a:latin typeface="Garamond" panose="02020404030301010803" pitchFamily="18" charset="0"/>
              </a:defRPr>
            </a:lvl2pPr>
            <a:lvl3pPr marL="1143000" indent="-228600" algn="ctr">
              <a:defRPr sz="2400">
                <a:solidFill>
                  <a:schemeClr val="tx1"/>
                </a:solidFill>
                <a:latin typeface="Garamond" panose="02020404030301010803" pitchFamily="18" charset="0"/>
              </a:defRPr>
            </a:lvl3pPr>
            <a:lvl4pPr marL="1600200" indent="-228600" algn="ctr">
              <a:defRPr sz="2400">
                <a:solidFill>
                  <a:schemeClr val="tx1"/>
                </a:solidFill>
                <a:latin typeface="Garamond" panose="02020404030301010803" pitchFamily="18" charset="0"/>
              </a:defRPr>
            </a:lvl4pPr>
            <a:lvl5pPr marL="2057400" indent="-228600" algn="ctr">
              <a:defRPr sz="2400">
                <a:solidFill>
                  <a:schemeClr val="tx1"/>
                </a:solidFill>
                <a:latin typeface="Garamond" panose="02020404030301010803" pitchFamily="18" charset="0"/>
              </a:defRPr>
            </a:lvl5pPr>
            <a:lvl6pPr marL="2514600" indent="-228600" algn="ctr" eaLnBrk="0" fontAlgn="base" hangingPunct="0">
              <a:spcBef>
                <a:spcPct val="0"/>
              </a:spcBef>
              <a:spcAft>
                <a:spcPct val="0"/>
              </a:spcAft>
              <a:defRPr sz="2400">
                <a:solidFill>
                  <a:schemeClr val="tx1"/>
                </a:solidFill>
                <a:latin typeface="Garamond" panose="02020404030301010803" pitchFamily="18" charset="0"/>
              </a:defRPr>
            </a:lvl6pPr>
            <a:lvl7pPr marL="2971800" indent="-228600" algn="ctr" eaLnBrk="0" fontAlgn="base" hangingPunct="0">
              <a:spcBef>
                <a:spcPct val="0"/>
              </a:spcBef>
              <a:spcAft>
                <a:spcPct val="0"/>
              </a:spcAft>
              <a:defRPr sz="2400">
                <a:solidFill>
                  <a:schemeClr val="tx1"/>
                </a:solidFill>
                <a:latin typeface="Garamond" panose="02020404030301010803" pitchFamily="18" charset="0"/>
              </a:defRPr>
            </a:lvl7pPr>
            <a:lvl8pPr marL="3429000" indent="-228600" algn="ctr" eaLnBrk="0" fontAlgn="base" hangingPunct="0">
              <a:spcBef>
                <a:spcPct val="0"/>
              </a:spcBef>
              <a:spcAft>
                <a:spcPct val="0"/>
              </a:spcAft>
              <a:defRPr sz="2400">
                <a:solidFill>
                  <a:schemeClr val="tx1"/>
                </a:solidFill>
                <a:latin typeface="Garamond" panose="02020404030301010803" pitchFamily="18" charset="0"/>
              </a:defRPr>
            </a:lvl8pPr>
            <a:lvl9pPr marL="3886200" indent="-228600" algn="ctr" eaLnBrk="0" fontAlgn="base" hangingPunct="0">
              <a:spcBef>
                <a:spcPct val="0"/>
              </a:spcBef>
              <a:spcAft>
                <a:spcPct val="0"/>
              </a:spcAft>
              <a:defRPr sz="2400">
                <a:solidFill>
                  <a:schemeClr val="tx1"/>
                </a:solidFill>
                <a:latin typeface="Garamond" panose="02020404030301010803" pitchFamily="18" charset="0"/>
              </a:defRPr>
            </a:lvl9pPr>
          </a:lstStyle>
          <a:p>
            <a:pPr algn="l" eaLnBrk="1" hangingPunct="1"/>
            <a:r>
              <a:rPr lang="en-US" altLang="en-US" sz="3600" b="1">
                <a:solidFill>
                  <a:schemeClr val="tx2"/>
                </a:solidFill>
              </a:rPr>
              <a:t>Quantitative Risk Analysis and ALE</a:t>
            </a:r>
            <a:br>
              <a:rPr lang="en-US" altLang="en-US" sz="3600" b="1">
                <a:solidFill>
                  <a:srgbClr val="CC0000"/>
                </a:solidFill>
              </a:rPr>
            </a:br>
            <a:r>
              <a:rPr lang="en-US" altLang="en-US" b="1">
                <a:solidFill>
                  <a:srgbClr val="333399"/>
                </a:solidFill>
                <a:latin typeface="Arial" panose="020B0604020202020204" pitchFamily="34" charset="0"/>
              </a:rPr>
              <a:t>Determining Assets and Vulnerabilities </a:t>
            </a:r>
          </a:p>
        </p:txBody>
      </p:sp>
    </p:spTree>
    <p:extLst>
      <p:ext uri="{BB962C8B-B14F-4D97-AF65-F5344CB8AC3E}">
        <p14:creationId xmlns:p14="http://schemas.microsoft.com/office/powerpoint/2010/main" val="3053000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2368</Words>
  <Application>Microsoft Office PowerPoint</Application>
  <PresentationFormat>On-screen Show (4:3)</PresentationFormat>
  <Paragraphs>291</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굴림</vt:lpstr>
      <vt:lpstr>Arial</vt:lpstr>
      <vt:lpstr>Calibri</vt:lpstr>
      <vt:lpstr>Garamond</vt:lpstr>
      <vt:lpstr>Lucida Sans Unicode</vt:lpstr>
      <vt:lpstr>Times New Roman</vt:lpstr>
      <vt:lpstr>Office Theme</vt:lpstr>
      <vt:lpstr>Analisis Resiko Sistem Informasi</vt:lpstr>
      <vt:lpstr>Reference</vt:lpstr>
      <vt:lpstr>PowerPoint Presentation</vt:lpstr>
      <vt:lpstr>Types of Risk Analysis</vt:lpstr>
      <vt:lpstr>1 Quantitative Risk Analysis and 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Cost Benefit Analysis  </vt:lpstr>
      <vt:lpstr>Cost Benefit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EXAMPLE SOLUTION</vt:lpstr>
      <vt:lpstr>PowerPoint Presentation</vt:lpstr>
      <vt:lpstr>4 Modeling Uncertainties</vt:lpstr>
      <vt:lpstr>PowerPoint Presentation</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283</cp:revision>
  <dcterms:created xsi:type="dcterms:W3CDTF">2010-08-24T06:47:44Z</dcterms:created>
  <dcterms:modified xsi:type="dcterms:W3CDTF">2017-10-05T14:11:53Z</dcterms:modified>
</cp:coreProperties>
</file>