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83" r:id="rId2"/>
    <p:sldId id="426" r:id="rId3"/>
    <p:sldId id="427" r:id="rId4"/>
    <p:sldId id="428" r:id="rId5"/>
    <p:sldId id="429" r:id="rId6"/>
    <p:sldId id="430" r:id="rId7"/>
    <p:sldId id="450" r:id="rId8"/>
    <p:sldId id="431" r:id="rId9"/>
    <p:sldId id="432" r:id="rId10"/>
    <p:sldId id="433" r:id="rId11"/>
    <p:sldId id="434" r:id="rId12"/>
    <p:sldId id="435" r:id="rId13"/>
    <p:sldId id="436" r:id="rId14"/>
    <p:sldId id="437" r:id="rId15"/>
    <p:sldId id="438" r:id="rId16"/>
    <p:sldId id="439" r:id="rId17"/>
    <p:sldId id="440" r:id="rId18"/>
    <p:sldId id="441" r:id="rId19"/>
    <p:sldId id="442" r:id="rId20"/>
    <p:sldId id="443" r:id="rId21"/>
    <p:sldId id="444" r:id="rId22"/>
    <p:sldId id="445" r:id="rId23"/>
    <p:sldId id="446" r:id="rId24"/>
    <p:sldId id="447" r:id="rId25"/>
    <p:sldId id="448" r:id="rId26"/>
    <p:sldId id="449" r:id="rId27"/>
    <p:sldId id="451" r:id="rId28"/>
    <p:sldId id="452" r:id="rId29"/>
    <p:sldId id="405"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varScale="1">
        <p:scale>
          <a:sx n="79" d="100"/>
          <a:sy n="79" d="100"/>
        </p:scale>
        <p:origin x="1591" y="50"/>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05/10/2017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05/10/2017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5A7BD9FF-C64C-4D8D-9526-6B97498901A8}"/>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CB9C6436-F60A-473A-861B-3968C3AD06CE}" type="slidenum">
              <a:rPr lang="en-US" altLang="en-US" sz="1200"/>
              <a:pPr/>
              <a:t>2</a:t>
            </a:fld>
            <a:endParaRPr lang="en-US" altLang="en-US" sz="1200"/>
          </a:p>
        </p:txBody>
      </p:sp>
      <p:sp>
        <p:nvSpPr>
          <p:cNvPr id="96259" name="Rectangle 2">
            <a:extLst>
              <a:ext uri="{FF2B5EF4-FFF2-40B4-BE49-F238E27FC236}">
                <a16:creationId xmlns:a16="http://schemas.microsoft.com/office/drawing/2014/main" id="{5507EE04-1094-40D7-AD83-5724A69AE0EA}"/>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BD1AD3E7-CACB-4162-9ACF-6915048A8C75}"/>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6921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37863B22-66EA-48FD-BB0B-4080FF020908}"/>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9A0C5171-6DF0-4742-9EF6-ECA851DDEAB9}" type="slidenum">
              <a:rPr lang="en-US" altLang="en-US" sz="1200"/>
              <a:pPr/>
              <a:t>15</a:t>
            </a:fld>
            <a:endParaRPr lang="en-US" altLang="en-US" sz="1200"/>
          </a:p>
        </p:txBody>
      </p:sp>
      <p:sp>
        <p:nvSpPr>
          <p:cNvPr id="120835" name="Rectangle 2">
            <a:extLst>
              <a:ext uri="{FF2B5EF4-FFF2-40B4-BE49-F238E27FC236}">
                <a16:creationId xmlns:a16="http://schemas.microsoft.com/office/drawing/2014/main" id="{34A3A351-A570-4D69-A8D9-7C8E897746E1}"/>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D1927A63-A8B6-4D1E-A568-79BAB1E01A29}"/>
              </a:ext>
            </a:extLst>
          </p:cNvPr>
          <p:cNvSpPr>
            <a:spLocks noGrp="1" noChangeArrowheads="1"/>
          </p:cNvSpPr>
          <p:nvPr>
            <p:ph type="body" idx="1"/>
          </p:nvPr>
        </p:nvSpPr>
        <p:spPr>
          <a:noFill/>
        </p:spPr>
        <p:txBody>
          <a:bodyPr>
            <a:normAutofit fontScale="92500" lnSpcReduction="20000"/>
          </a:bodyPr>
          <a:lstStyle/>
          <a:p>
            <a:pPr eaLnBrk="1" hangingPunct="1"/>
            <a:r>
              <a:rPr lang="en-US" altLang="en-US"/>
              <a:t>“The terms Risk Analysis, Risk Assessment, and Risk Management are used interchangeably by some individuals and, in the field of Program Management, are construed to represent similar concepts but the order of precedence is inverse to that for Automation or Computer Security.”</a:t>
            </a:r>
          </a:p>
          <a:p>
            <a:pPr eaLnBrk="1" hangingPunct="1"/>
            <a:endParaRPr lang="en-US" altLang="en-US"/>
          </a:p>
          <a:p>
            <a:pPr eaLnBrk="1" hangingPunct="1"/>
            <a:r>
              <a:rPr lang="en-US" altLang="en-US"/>
              <a:t>Definition: “Risk Analysis is the identification of a specific installation’s assets, the threats to them, the system’s vulnerability to those threats, and the presumed loss in consideration of existing and projected safeguards. To accomplish either qualitative or quantitative analysis of the system’s risk posture, presumptions should be made that the threats actually occur periodically, if unpredictably, and result in significant damage to system assets that constitute some discernable value to the organization; further, safeguards under review should be considered to be properly conceived and to work correctly in order to make reasonable comparisons. Although approximations and simplifications may be made for the sake of expediency to accomplish a risk analysis, objectivity can prevail when reasonable compromises are made. The most realistic portrayal of actual situations can be made when figures used in computations closely represent the documented local conditions as contrasted with generic, averaged conditions. A concurrent or subsequent security test and evaluation of those very safeguards should be made to establish whether, in fact, the presumptions are correct and, if not, what improvement should be effected.”</a:t>
            </a:r>
          </a:p>
          <a:p>
            <a:pPr eaLnBrk="1" hangingPunct="1"/>
            <a:endParaRPr lang="en-US" altLang="en-US"/>
          </a:p>
          <a:p>
            <a:pPr eaLnBrk="1" hangingPunct="1"/>
            <a:r>
              <a:rPr lang="en-US" altLang="en-US"/>
              <a:t>Definition: “Risk Assessment is a comprehensive determination of the state of risk associated with a system based upon a thorough analysis of the foregoing considerations; by definition, the assessment should include recommendations to support subsequent management decision for (elimination of unnecessarily onerous restrictions and/or) adoption of specific additional safeguards that would reduce the level of system risk to an acceptable level within the constraints imposed by mission, budgetary, political, societal, and other relevant factors.”</a:t>
            </a:r>
          </a:p>
        </p:txBody>
      </p:sp>
    </p:spTree>
    <p:extLst>
      <p:ext uri="{BB962C8B-B14F-4D97-AF65-F5344CB8AC3E}">
        <p14:creationId xmlns:p14="http://schemas.microsoft.com/office/powerpoint/2010/main" val="1055659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831CD6D4-9C79-4028-B3EF-733BAB3F6E6F}"/>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8B42393F-AAAD-47E7-AA46-CF6744FE362D}" type="slidenum">
              <a:rPr lang="en-US" altLang="en-US" sz="1200"/>
              <a:pPr/>
              <a:t>16</a:t>
            </a:fld>
            <a:endParaRPr lang="en-US" altLang="en-US" sz="1200"/>
          </a:p>
        </p:txBody>
      </p:sp>
      <p:sp>
        <p:nvSpPr>
          <p:cNvPr id="122883" name="Rectangle 2">
            <a:extLst>
              <a:ext uri="{FF2B5EF4-FFF2-40B4-BE49-F238E27FC236}">
                <a16:creationId xmlns:a16="http://schemas.microsoft.com/office/drawing/2014/main" id="{3570CC46-873D-4056-88D6-2A09D880FED9}"/>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6AEC07A5-4A9F-4AC9-8B61-E14726DA8B80}"/>
              </a:ext>
            </a:extLst>
          </p:cNvPr>
          <p:cNvSpPr>
            <a:spLocks noGrp="1" noChangeArrowheads="1"/>
          </p:cNvSpPr>
          <p:nvPr>
            <p:ph type="body" idx="1"/>
          </p:nvPr>
        </p:nvSpPr>
        <p:spPr>
          <a:noFill/>
        </p:spPr>
        <p:txBody>
          <a:bodyPr>
            <a:normAutofit fontScale="92500" lnSpcReduction="20000"/>
          </a:bodyPr>
          <a:lstStyle/>
          <a:p>
            <a:pPr eaLnBrk="1" hangingPunct="1"/>
            <a:r>
              <a:rPr lang="en-US" altLang="en-US"/>
              <a:t>“The terms Risk Analysis, Risk Assessment, and Risk Management are used interchangeably by some individuals and, in the field of Program Management, are construed to represent similar concepts but the order of precedence is inverse to that for Automation or Computer Security.”</a:t>
            </a:r>
          </a:p>
          <a:p>
            <a:pPr eaLnBrk="1" hangingPunct="1"/>
            <a:endParaRPr lang="en-US" altLang="en-US"/>
          </a:p>
          <a:p>
            <a:pPr eaLnBrk="1" hangingPunct="1"/>
            <a:r>
              <a:rPr lang="en-US" altLang="en-US"/>
              <a:t>Definition: “Risk Analysis is the identification of a specific installation’s assets, the threats to them, the system’s vulnerability to those threats, and the presumed loss in consideration of existing and projected safeguards. To accomplish either qualitative or quantitative analysis of the system’s risk posture, presumptions should be made that the threats actually occur periodically, if unpredictably, and result in significant damage to system assets that constitute some discernable value to the organization; further, safeguards under review should be considered to be properly conceived and to work correctly in order to make reasonable comparisons. Although approximations and simplifications may be made for the sake of expediency to accomplish a risk analysis, objectivity can prevail when reasonable compromises are made. The most realistic portrayal of actual situations can be made when figures used in computations closely represent the documented local conditions as contrasted with generic, averaged conditions. A concurrent or subsequent security test and evaluation of those very safeguards should be made to establish whether, in fact, the presumptions are correct and, if not, what improvement should be effected.”</a:t>
            </a:r>
          </a:p>
          <a:p>
            <a:pPr eaLnBrk="1" hangingPunct="1"/>
            <a:endParaRPr lang="en-US" altLang="en-US"/>
          </a:p>
          <a:p>
            <a:pPr eaLnBrk="1" hangingPunct="1"/>
            <a:r>
              <a:rPr lang="en-US" altLang="en-US"/>
              <a:t>Definition: “Risk Assessment is a comprehensive determination of the state of risk associated with a system based upon a thorough analysis of the foregoing considerations; by definition, the assessment should include recommendations to support subsequent management decision for (elimination of unnecessarily onerous restrictions and/or) adoption of specific additional safeguards that would reduce the level of system risk to an acceptable level within the constraints imposed by mission, budgetary, political, societal, and other relevant factors.”</a:t>
            </a:r>
          </a:p>
        </p:txBody>
      </p:sp>
    </p:spTree>
    <p:extLst>
      <p:ext uri="{BB962C8B-B14F-4D97-AF65-F5344CB8AC3E}">
        <p14:creationId xmlns:p14="http://schemas.microsoft.com/office/powerpoint/2010/main" val="1987242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E8E5370-36E5-4E96-B288-E088936CB18F}"/>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E6EAE3A6-E354-4A37-8F44-A60B992BE861}" type="slidenum">
              <a:rPr lang="en-US" altLang="en-US" sz="1200"/>
              <a:pPr/>
              <a:t>18</a:t>
            </a:fld>
            <a:endParaRPr lang="en-US" altLang="en-US" sz="1200"/>
          </a:p>
        </p:txBody>
      </p:sp>
      <p:sp>
        <p:nvSpPr>
          <p:cNvPr id="125955" name="Rectangle 2">
            <a:extLst>
              <a:ext uri="{FF2B5EF4-FFF2-40B4-BE49-F238E27FC236}">
                <a16:creationId xmlns:a16="http://schemas.microsoft.com/office/drawing/2014/main" id="{ED41A8D6-DA2D-43B4-BC7A-61B0D29C1308}"/>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3ECD8EF9-9655-4BC3-8CE9-F4240E4A74FB}"/>
              </a:ext>
            </a:extLst>
          </p:cNvPr>
          <p:cNvSpPr>
            <a:spLocks noGrp="1" noChangeArrowheads="1"/>
          </p:cNvSpPr>
          <p:nvPr>
            <p:ph type="body" idx="1"/>
          </p:nvPr>
        </p:nvSpPr>
        <p:spPr>
          <a:noFill/>
        </p:spPr>
        <p:txBody>
          <a:bodyPr>
            <a:normAutofit fontScale="92500" lnSpcReduction="20000"/>
          </a:bodyPr>
          <a:lstStyle/>
          <a:p>
            <a:pPr eaLnBrk="1" hangingPunct="1"/>
            <a:r>
              <a:rPr lang="en-US" altLang="en-US"/>
              <a:t>“The terms Risk Analysis, Risk Assessment, and Risk Management are used interchangeably by some individuals and, in the field of Program Management, are construed to represent similar concepts but the order of precedence is inverse to that for Automation or Computer Security.”</a:t>
            </a:r>
          </a:p>
          <a:p>
            <a:pPr eaLnBrk="1" hangingPunct="1"/>
            <a:endParaRPr lang="en-US" altLang="en-US"/>
          </a:p>
          <a:p>
            <a:pPr eaLnBrk="1" hangingPunct="1"/>
            <a:r>
              <a:rPr lang="en-US" altLang="en-US"/>
              <a:t>Definition: “Risk Analysis is the identification of a specific installation’s assets, the threats to them, the system’s vulnerability to those threats, and the presumed loss in consideration of existing and projected safeguards. To accomplish either qualitative or quantitative analysis of the system’s risk posture, presumptions should be made that the threats actually occur periodically, if unpredictably, and result in significant damage to system assets that constitute some discernable value to the organization; further, safeguards under review should be considered to be properly conceived and to work correctly in order to make reasonable comparisons. Although approximations and simplifications may be made for the sake of expediency to accomplish a risk analysis, objectivity can prevail when reasonable compromises are made. The most realistic portrayal of actual situations can be made when figures used in computations closely represent the documented local conditions as contrasted with generic, averaged conditions. A concurrent or subsequent security test and evaluation of those very safeguards should be made to establish whether, in fact, the presumptions are correct and, if not, what improvement should be effected.”</a:t>
            </a:r>
          </a:p>
          <a:p>
            <a:pPr eaLnBrk="1" hangingPunct="1"/>
            <a:endParaRPr lang="en-US" altLang="en-US"/>
          </a:p>
          <a:p>
            <a:pPr eaLnBrk="1" hangingPunct="1"/>
            <a:r>
              <a:rPr lang="en-US" altLang="en-US"/>
              <a:t>Definition: “Risk Assessment is a comprehensive determination of the state of risk associated with a system based upon a thorough analysis of the foregoing considerations; by definition, the assessment should include recommendations to support subsequent management decision for (elimination of unnecessarily onerous restrictions and/or) adoption of specific additional safeguards that would reduce the level of system risk to an acceptable level within the constraints imposed by mission, budgetary, political, societal, and other relevant factors.”</a:t>
            </a:r>
          </a:p>
        </p:txBody>
      </p:sp>
    </p:spTree>
    <p:extLst>
      <p:ext uri="{BB962C8B-B14F-4D97-AF65-F5344CB8AC3E}">
        <p14:creationId xmlns:p14="http://schemas.microsoft.com/office/powerpoint/2010/main" val="3774577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EBE10754-9308-4EC5-93DD-AD205A968693}"/>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0E6E29CD-DB41-49A9-BF02-44D2A9867F53}" type="slidenum">
              <a:rPr lang="en-US" altLang="en-US" sz="1200"/>
              <a:pPr/>
              <a:t>23</a:t>
            </a:fld>
            <a:endParaRPr lang="en-US" altLang="en-US" sz="1200"/>
          </a:p>
        </p:txBody>
      </p:sp>
      <p:sp>
        <p:nvSpPr>
          <p:cNvPr id="132099" name="Rectangle 2">
            <a:extLst>
              <a:ext uri="{FF2B5EF4-FFF2-40B4-BE49-F238E27FC236}">
                <a16:creationId xmlns:a16="http://schemas.microsoft.com/office/drawing/2014/main" id="{54650E3F-10CF-44EF-A558-4439E4FD700A}"/>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F3AE70FF-BD4F-42C2-A7B4-2EDEF00F03B2}"/>
              </a:ext>
            </a:extLst>
          </p:cNvPr>
          <p:cNvSpPr>
            <a:spLocks noGrp="1" noChangeArrowheads="1"/>
          </p:cNvSpPr>
          <p:nvPr>
            <p:ph type="body" idx="1"/>
          </p:nvPr>
        </p:nvSpPr>
        <p:spPr>
          <a:noFill/>
        </p:spPr>
        <p:txBody>
          <a:bodyPr>
            <a:normAutofit fontScale="92500" lnSpcReduction="20000"/>
          </a:bodyPr>
          <a:lstStyle/>
          <a:p>
            <a:pPr eaLnBrk="1" hangingPunct="1"/>
            <a:r>
              <a:rPr lang="en-US" altLang="en-US"/>
              <a:t>“The terms Risk Analysis, Risk Assessment, and Risk Management are used interchangeably by some individuals and, in the field of Program Management, are construed to represent similar concepts but the order of precedence is inverse to that for Automation or Computer Security.”</a:t>
            </a:r>
          </a:p>
          <a:p>
            <a:pPr eaLnBrk="1" hangingPunct="1"/>
            <a:endParaRPr lang="en-US" altLang="en-US"/>
          </a:p>
          <a:p>
            <a:pPr eaLnBrk="1" hangingPunct="1"/>
            <a:r>
              <a:rPr lang="en-US" altLang="en-US"/>
              <a:t>Definition: “Risk Analysis is the identification of a specific installation’s assets, the threats to them, the system’s vulnerability to those threats, and the presumed loss in consideration of existing and projected safeguards. To accomplish either qualitative or quantitative analysis of the system’s risk posture, presumptions should be made that the threats actually occur periodically, if unpredictably, and result in significant damage to system assets that constitute some discernable value to the organization; further, safeguards under review should be considered to be properly conceived and to work correctly in order to make reasonable comparisons. Although approximations and simplifications may be made for the sake of expediency to accomplish a risk analysis, objectivity can prevail when reasonable compromises are made. The most realistic portrayal of actual situations can be made when figures used in computations closely represent the documented local conditions as contrasted with generic, averaged conditions. A concurrent or subsequent security test and evaluation of those very safeguards should be made to establish whether, in fact, the presumptions are correct and, if not, what improvement should be effected.”</a:t>
            </a:r>
          </a:p>
          <a:p>
            <a:pPr eaLnBrk="1" hangingPunct="1"/>
            <a:endParaRPr lang="en-US" altLang="en-US"/>
          </a:p>
          <a:p>
            <a:pPr eaLnBrk="1" hangingPunct="1"/>
            <a:r>
              <a:rPr lang="en-US" altLang="en-US"/>
              <a:t>Definition: “Risk Assessment is a comprehensive determination of the state of risk associated with a system based upon a thorough analysis of the foregoing considerations; by definition, the assessment should include recommendations to support subsequent management decision for (elimination of unnecessarily onerous restrictions and/or) adoption of specific additional safeguards that would reduce the level of system risk to an acceptable level within the constraints imposed by mission, budgetary, political, societal, and other relevant factors.”</a:t>
            </a:r>
          </a:p>
        </p:txBody>
      </p:sp>
    </p:spTree>
    <p:extLst>
      <p:ext uri="{BB962C8B-B14F-4D97-AF65-F5344CB8AC3E}">
        <p14:creationId xmlns:p14="http://schemas.microsoft.com/office/powerpoint/2010/main" val="87888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5A1CE0CC-96EE-481A-AFB1-E361F9D7DC2F}"/>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913E5379-0DD5-45B3-8ECF-B194EEC4C319}" type="slidenum">
              <a:rPr lang="en-US" altLang="en-US" sz="1200"/>
              <a:pPr/>
              <a:t>25</a:t>
            </a:fld>
            <a:endParaRPr lang="en-US" altLang="en-US" sz="1200"/>
          </a:p>
        </p:txBody>
      </p:sp>
      <p:sp>
        <p:nvSpPr>
          <p:cNvPr id="135171" name="Rectangle 2">
            <a:extLst>
              <a:ext uri="{FF2B5EF4-FFF2-40B4-BE49-F238E27FC236}">
                <a16:creationId xmlns:a16="http://schemas.microsoft.com/office/drawing/2014/main" id="{333EFDA4-F8B8-4523-BF3E-2B35F54ECE1A}"/>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C35B155F-C560-4E91-A41C-F8E00134C9C5}"/>
              </a:ext>
            </a:extLst>
          </p:cNvPr>
          <p:cNvSpPr>
            <a:spLocks noGrp="1" noChangeArrowheads="1"/>
          </p:cNvSpPr>
          <p:nvPr>
            <p:ph type="body" idx="1"/>
          </p:nvPr>
        </p:nvSpPr>
        <p:spPr>
          <a:noFill/>
        </p:spPr>
        <p:txBody>
          <a:bodyPr>
            <a:normAutofit fontScale="92500" lnSpcReduction="20000"/>
          </a:bodyPr>
          <a:lstStyle/>
          <a:p>
            <a:pPr eaLnBrk="1" hangingPunct="1"/>
            <a:r>
              <a:rPr lang="en-US" altLang="en-US"/>
              <a:t>“The terms Risk Analysis, Risk Assessment, and Risk Management are used interchangeably by some individuals and, in the field of Program Management, are construed to represent similar concepts but the order of precedence is inverse to that for Automation or Computer Security.”</a:t>
            </a:r>
          </a:p>
          <a:p>
            <a:pPr eaLnBrk="1" hangingPunct="1"/>
            <a:endParaRPr lang="en-US" altLang="en-US"/>
          </a:p>
          <a:p>
            <a:pPr eaLnBrk="1" hangingPunct="1"/>
            <a:r>
              <a:rPr lang="en-US" altLang="en-US"/>
              <a:t>Definition: “Risk Analysis is the identification of a specific installation’s assets, the threats to them, the system’s vulnerability to those threats, and the presumed loss in consideration of existing and projected safeguards. To accomplish either qualitative or quantitative analysis of the system’s risk posture, presumptions should be made that the threats actually occur periodically, if unpredictably, and result in significant damage to system assets that constitute some discernable value to the organization; further, safeguards under review should be considered to be properly conceived and to work correctly in order to make reasonable comparisons. Although approximations and simplifications may be made for the sake of expediency to accomplish a risk analysis, objectivity can prevail when reasonable compromises are made. The most realistic portrayal of actual situations can be made when figures used in computations closely represent the documented local conditions as contrasted with generic, averaged conditions. A concurrent or subsequent security test and evaluation of those very safeguards should be made to establish whether, in fact, the presumptions are correct and, if not, what improvement should be effected.”</a:t>
            </a:r>
          </a:p>
          <a:p>
            <a:pPr eaLnBrk="1" hangingPunct="1"/>
            <a:endParaRPr lang="en-US" altLang="en-US"/>
          </a:p>
          <a:p>
            <a:pPr eaLnBrk="1" hangingPunct="1"/>
            <a:r>
              <a:rPr lang="en-US" altLang="en-US"/>
              <a:t>Definition: “Risk Assessment is a comprehensive determination of the state of risk associated with a system based upon a thorough analysis of the foregoing considerations; by definition, the assessment should include recommendations to support subsequent management decision for (elimination of unnecessarily onerous restrictions and/or) adoption of specific additional safeguards that would reduce the level of system risk to an acceptable level within the constraints imposed by mission, budgetary, political, societal, and other relevant factors.”</a:t>
            </a:r>
          </a:p>
        </p:txBody>
      </p:sp>
    </p:spTree>
    <p:extLst>
      <p:ext uri="{BB962C8B-B14F-4D97-AF65-F5344CB8AC3E}">
        <p14:creationId xmlns:p14="http://schemas.microsoft.com/office/powerpoint/2010/main" val="3954433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A3DE41E2-7452-4699-8B1D-4B9EF532FD95}"/>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0D9B01F0-12E7-406E-9F90-1D9EEF9F4E1D}" type="slidenum">
              <a:rPr lang="en-US" altLang="en-US" sz="1200"/>
              <a:pPr/>
              <a:t>3</a:t>
            </a:fld>
            <a:endParaRPr lang="en-US" altLang="en-US" sz="1200"/>
          </a:p>
        </p:txBody>
      </p:sp>
      <p:sp>
        <p:nvSpPr>
          <p:cNvPr id="98307" name="Rectangle 2">
            <a:extLst>
              <a:ext uri="{FF2B5EF4-FFF2-40B4-BE49-F238E27FC236}">
                <a16:creationId xmlns:a16="http://schemas.microsoft.com/office/drawing/2014/main" id="{63E3A727-9D31-41CA-88D8-A437C2018420}"/>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621D6C2A-DF6D-48BE-87B2-8B41859AD528}"/>
              </a:ext>
            </a:extLst>
          </p:cNvPr>
          <p:cNvSpPr>
            <a:spLocks noGrp="1" noChangeArrowheads="1"/>
          </p:cNvSpPr>
          <p:nvPr>
            <p:ph type="body" idx="1"/>
          </p:nvPr>
        </p:nvSpPr>
        <p:spPr>
          <a:noFill/>
        </p:spPr>
        <p:txBody>
          <a:bodyPr>
            <a:normAutofit fontScale="92500" lnSpcReduction="20000"/>
          </a:bodyPr>
          <a:lstStyle/>
          <a:p>
            <a:pPr eaLnBrk="1" hangingPunct="1"/>
            <a:r>
              <a:rPr lang="en-US" altLang="en-US"/>
              <a:t>“The terms Risk Analysis, Risk Assessment, and Risk Management are used interchangeably by some individuals and, in the field of Program Management, are construed to represent similar concepts but the order of precedence is inverse to that for Automation or Computer Security.”</a:t>
            </a:r>
          </a:p>
          <a:p>
            <a:pPr eaLnBrk="1" hangingPunct="1"/>
            <a:endParaRPr lang="en-US" altLang="en-US"/>
          </a:p>
          <a:p>
            <a:pPr eaLnBrk="1" hangingPunct="1"/>
            <a:r>
              <a:rPr lang="en-US" altLang="en-US"/>
              <a:t>Definition: “Risk Analysis is the identification of a specific installation’s assets, the threats to them, the system’s vulnerability to those threats, and the presumed loss in consideration of existing and projected safeguards. To accomplish either qualitative or quantitative analysis of the system’s risk posture, presumptions should be made that the threats actually occur periodically, if unpredictably, and result in significant damage to system assets that constitute some discernable value to the organization; further, safeguards under review should be considered to be properly conceived and to work correctly in order to make reasonable comparisons. Although approximations and simplifications may be made for the sake of expediency to accomplish a risk analysis, objectivity can prevail when reasonable compromises are made. The most realistic portrayal of actual situations can be made when figures used in computations closely represent the documented local conditions as contrasted with generic, averaged conditions. A concurrent or subsequent security test and evaluation of those very safeguards should be made to establish whether, in fact, the presumptions are correct and, if not, what improvement should be effected.”</a:t>
            </a:r>
          </a:p>
          <a:p>
            <a:pPr eaLnBrk="1" hangingPunct="1"/>
            <a:endParaRPr lang="en-US" altLang="en-US"/>
          </a:p>
          <a:p>
            <a:pPr eaLnBrk="1" hangingPunct="1"/>
            <a:r>
              <a:rPr lang="en-US" altLang="en-US"/>
              <a:t>Definition: “Risk Assessment is a comprehensive determination of the state of risk associated with a system based upon a thorough analysis of the foregoing considerations; by definition, the assessment should include recommendations to support subsequent management decision for (elimination of unnecessarily onerous restrictions and/or) adoption of specific additional safeguards that would reduce the level of system risk to an acceptable level within the constraints imposed by mission, budgetary, political, societal, and other relevant factors.”</a:t>
            </a:r>
          </a:p>
        </p:txBody>
      </p:sp>
    </p:spTree>
    <p:extLst>
      <p:ext uri="{BB962C8B-B14F-4D97-AF65-F5344CB8AC3E}">
        <p14:creationId xmlns:p14="http://schemas.microsoft.com/office/powerpoint/2010/main" val="2213970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19F0A151-356B-46ED-AB46-67696999E751}"/>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AA9235ED-D669-4EBE-B63F-92BD907052C9}" type="slidenum">
              <a:rPr lang="en-US" altLang="en-US" sz="1200"/>
              <a:pPr/>
              <a:t>4</a:t>
            </a:fld>
            <a:endParaRPr lang="en-US" altLang="en-US" sz="1200"/>
          </a:p>
        </p:txBody>
      </p:sp>
      <p:sp>
        <p:nvSpPr>
          <p:cNvPr id="100355" name="Rectangle 1026">
            <a:extLst>
              <a:ext uri="{FF2B5EF4-FFF2-40B4-BE49-F238E27FC236}">
                <a16:creationId xmlns:a16="http://schemas.microsoft.com/office/drawing/2014/main" id="{0170EEC9-947A-40F5-854E-735FA88AFFB4}"/>
              </a:ext>
            </a:extLst>
          </p:cNvPr>
          <p:cNvSpPr>
            <a:spLocks noGrp="1" noRot="1" noChangeAspect="1" noChangeArrowheads="1" noTextEdit="1"/>
          </p:cNvSpPr>
          <p:nvPr>
            <p:ph type="sldImg"/>
          </p:nvPr>
        </p:nvSpPr>
        <p:spPr>
          <a:ln/>
        </p:spPr>
      </p:sp>
      <p:sp>
        <p:nvSpPr>
          <p:cNvPr id="100356" name="Rectangle 1027">
            <a:extLst>
              <a:ext uri="{FF2B5EF4-FFF2-40B4-BE49-F238E27FC236}">
                <a16:creationId xmlns:a16="http://schemas.microsoft.com/office/drawing/2014/main" id="{0F09298A-5126-4232-9963-8326817EA577}"/>
              </a:ext>
            </a:extLst>
          </p:cNvPr>
          <p:cNvSpPr>
            <a:spLocks noGrp="1" noChangeArrowheads="1"/>
          </p:cNvSpPr>
          <p:nvPr>
            <p:ph type="body" idx="1"/>
          </p:nvPr>
        </p:nvSpPr>
        <p:spPr>
          <a:noFill/>
        </p:spPr>
        <p:txBody>
          <a:bodyPr>
            <a:normAutofit fontScale="92500" lnSpcReduction="20000"/>
          </a:bodyPr>
          <a:lstStyle/>
          <a:p>
            <a:pPr eaLnBrk="1" hangingPunct="1"/>
            <a:r>
              <a:rPr lang="en-US" altLang="en-US"/>
              <a:t>“The terms Risk Analysis, Risk Assessment, and Risk Management are used interchangeably by some individuals and, in the field of Program Management, are construed to represent similar concepts but the order of precedence is inverse to that for Automation or Computer Security.”</a:t>
            </a:r>
          </a:p>
          <a:p>
            <a:pPr eaLnBrk="1" hangingPunct="1"/>
            <a:endParaRPr lang="en-US" altLang="en-US"/>
          </a:p>
          <a:p>
            <a:pPr eaLnBrk="1" hangingPunct="1"/>
            <a:r>
              <a:rPr lang="en-US" altLang="en-US"/>
              <a:t>Definition: “Risk Analysis is the identification of a specific installation’s assets, the threats to them, the system’s vulnerability to those threats, and the presumed loss in consideration of existing and projected safeguards. To accomplish either qualitative or quantitative analysis of the system’s risk posture, presumptions should be made that the threats actually occur periodically, if unpredictably, and result in significant damage to system assets that constitute some discernable value to the organization; further, safeguards under review should be considered to be properly conceived and to work correctly in order to make reasonable comparisons. Although approximations and simplifications may be made for the sake of expediency to accomplish a risk analysis, objectivity can prevail when reasonable compromises are made. The most realistic portrayal of actual situations can be made when figures used in computations closely represent the documented local conditions as contrasted with generic, averaged conditions. A concurrent or subsequent security test and evaluation of those very safeguards should be made to establish whether, in fact, the presumptions are correct and, if not, what improvement should be effected.”</a:t>
            </a:r>
          </a:p>
          <a:p>
            <a:pPr eaLnBrk="1" hangingPunct="1"/>
            <a:endParaRPr lang="en-US" altLang="en-US"/>
          </a:p>
          <a:p>
            <a:pPr eaLnBrk="1" hangingPunct="1"/>
            <a:r>
              <a:rPr lang="en-US" altLang="en-US"/>
              <a:t>Definition: “Risk Assessment is a comprehensive determination of the state of risk associated with a system based upon a thorough analysis of the foregoing considerations; by definition, the assessment should include recommendations to support subsequent management decision for (elimination of unnecessarily onerous restrictions and/or) adoption of specific additional safeguards that would reduce the level of system risk to an acceptable level within the constraints imposed by mission, budgetary, political, societal, and other relevant factors.”</a:t>
            </a:r>
          </a:p>
        </p:txBody>
      </p:sp>
    </p:spTree>
    <p:extLst>
      <p:ext uri="{BB962C8B-B14F-4D97-AF65-F5344CB8AC3E}">
        <p14:creationId xmlns:p14="http://schemas.microsoft.com/office/powerpoint/2010/main" val="390349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84D9EB25-8D16-45C3-9A27-91218C8583FF}"/>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90404ED4-D0FA-4A5A-B3D7-9D1C13CC6658}" type="slidenum">
              <a:rPr lang="en-US" altLang="en-US" sz="1200"/>
              <a:pPr/>
              <a:t>5</a:t>
            </a:fld>
            <a:endParaRPr lang="en-US" altLang="en-US" sz="1200"/>
          </a:p>
        </p:txBody>
      </p:sp>
      <p:sp>
        <p:nvSpPr>
          <p:cNvPr id="102403" name="Rectangle 1026">
            <a:extLst>
              <a:ext uri="{FF2B5EF4-FFF2-40B4-BE49-F238E27FC236}">
                <a16:creationId xmlns:a16="http://schemas.microsoft.com/office/drawing/2014/main" id="{422128D8-03B3-433C-9B7A-2AC32D44C7BB}"/>
              </a:ext>
            </a:extLst>
          </p:cNvPr>
          <p:cNvSpPr>
            <a:spLocks noGrp="1" noRot="1" noChangeAspect="1" noChangeArrowheads="1" noTextEdit="1"/>
          </p:cNvSpPr>
          <p:nvPr>
            <p:ph type="sldImg"/>
          </p:nvPr>
        </p:nvSpPr>
        <p:spPr>
          <a:ln/>
        </p:spPr>
      </p:sp>
      <p:sp>
        <p:nvSpPr>
          <p:cNvPr id="102404" name="Rectangle 1027">
            <a:extLst>
              <a:ext uri="{FF2B5EF4-FFF2-40B4-BE49-F238E27FC236}">
                <a16:creationId xmlns:a16="http://schemas.microsoft.com/office/drawing/2014/main" id="{30B1504D-C981-4396-822C-7580C84D735C}"/>
              </a:ext>
            </a:extLst>
          </p:cNvPr>
          <p:cNvSpPr>
            <a:spLocks noGrp="1" noChangeArrowheads="1"/>
          </p:cNvSpPr>
          <p:nvPr>
            <p:ph type="body" idx="1"/>
          </p:nvPr>
        </p:nvSpPr>
        <p:spPr>
          <a:noFill/>
        </p:spPr>
        <p:txBody>
          <a:bodyPr>
            <a:normAutofit fontScale="92500" lnSpcReduction="20000"/>
          </a:bodyPr>
          <a:lstStyle/>
          <a:p>
            <a:pPr eaLnBrk="1" hangingPunct="1"/>
            <a:r>
              <a:rPr lang="en-US" altLang="en-US"/>
              <a:t>“The terms Risk Analysis, Risk Assessment, and Risk Management are used interchangeably by some individuals and, in the field of Program Management, are construed to represent similar concepts but the order of precedence is inverse to that for Automation or Computer Security.”</a:t>
            </a:r>
          </a:p>
          <a:p>
            <a:pPr eaLnBrk="1" hangingPunct="1"/>
            <a:endParaRPr lang="en-US" altLang="en-US"/>
          </a:p>
          <a:p>
            <a:pPr eaLnBrk="1" hangingPunct="1"/>
            <a:r>
              <a:rPr lang="en-US" altLang="en-US"/>
              <a:t>Definition: “Risk Analysis is the identification of a specific installation’s assets, the threats to them, the system’s vulnerability to those threats, and the presumed loss in consideration of existing and projected safeguards. To accomplish either qualitative or quantitative analysis of the system’s risk posture, presumptions should be made that the threats actually occur periodically, if unpredictably, and result in significant damage to system assets that constitute some discernable value to the organization; further, safeguards under review should be considered to be properly conceived and to work correctly in order to make reasonable comparisons. Although approximations and simplifications may be made for the sake of expediency to accomplish a risk analysis, objectivity can prevail when reasonable compromises are made. The most realistic portrayal of actual situations can be made when figures used in computations closely represent the documented local conditions as contrasted with generic, averaged conditions. A concurrent or subsequent security test and evaluation of those very safeguards should be made to establish whether, in fact, the presumptions are correct and, if not, what improvement should be effected.”</a:t>
            </a:r>
          </a:p>
          <a:p>
            <a:pPr eaLnBrk="1" hangingPunct="1"/>
            <a:endParaRPr lang="en-US" altLang="en-US"/>
          </a:p>
          <a:p>
            <a:pPr eaLnBrk="1" hangingPunct="1"/>
            <a:r>
              <a:rPr lang="en-US" altLang="en-US"/>
              <a:t>Definition: “Risk Assessment is a comprehensive determination of the state of risk associated with a system based upon a thorough analysis of the foregoing considerations; by definition, the assessment should include recommendations to support subsequent management decision for (elimination of unnecessarily onerous restrictions and/or) adoption of specific additional safeguards that would reduce the level of system risk to an acceptable level within the constraints imposed by mission, budgetary, political, societal, and other relevant factors.”</a:t>
            </a:r>
          </a:p>
        </p:txBody>
      </p:sp>
    </p:spTree>
    <p:extLst>
      <p:ext uri="{BB962C8B-B14F-4D97-AF65-F5344CB8AC3E}">
        <p14:creationId xmlns:p14="http://schemas.microsoft.com/office/powerpoint/2010/main" val="226899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94F9CDE9-F034-4B94-A89A-BC3862959551}"/>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98ACA70D-54F1-4131-8771-43482F1EC129}" type="slidenum">
              <a:rPr lang="en-US" altLang="en-US" sz="1200"/>
              <a:pPr/>
              <a:t>6</a:t>
            </a:fld>
            <a:endParaRPr lang="en-US" altLang="en-US" sz="1200"/>
          </a:p>
        </p:txBody>
      </p:sp>
      <p:sp>
        <p:nvSpPr>
          <p:cNvPr id="104451" name="Rectangle 2">
            <a:extLst>
              <a:ext uri="{FF2B5EF4-FFF2-40B4-BE49-F238E27FC236}">
                <a16:creationId xmlns:a16="http://schemas.microsoft.com/office/drawing/2014/main" id="{31060AEF-843D-47B9-B341-B0256E3BAB5D}"/>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E178BE90-88D8-407F-852A-E79A37E600EB}"/>
              </a:ext>
            </a:extLst>
          </p:cNvPr>
          <p:cNvSpPr>
            <a:spLocks noGrp="1" noChangeArrowheads="1"/>
          </p:cNvSpPr>
          <p:nvPr>
            <p:ph type="body" idx="1"/>
          </p:nvPr>
        </p:nvSpPr>
        <p:spPr>
          <a:noFill/>
        </p:spPr>
        <p:txBody>
          <a:bodyPr>
            <a:normAutofit fontScale="92500" lnSpcReduction="20000"/>
          </a:bodyPr>
          <a:lstStyle/>
          <a:p>
            <a:pPr eaLnBrk="1" hangingPunct="1"/>
            <a:r>
              <a:rPr lang="en-US" altLang="en-US"/>
              <a:t>“The terms Risk Analysis, Risk Assessment, and Risk Management are used interchangeably by some individuals and, in the field of Program Management, are construed to represent similar concepts but the order of precedence is inverse to that for Automation or Computer Security.”</a:t>
            </a:r>
          </a:p>
          <a:p>
            <a:pPr eaLnBrk="1" hangingPunct="1"/>
            <a:endParaRPr lang="en-US" altLang="en-US"/>
          </a:p>
          <a:p>
            <a:pPr eaLnBrk="1" hangingPunct="1"/>
            <a:r>
              <a:rPr lang="en-US" altLang="en-US"/>
              <a:t>Definition: “Risk Analysis is the identification of a specific installation’s assets, the threats to them, the system’s vulnerability to those threats, and the presumed loss in consideration of existing and projected safeguards. To accomplish either qualitative or quantitative analysis of the system’s risk posture, presumptions should be made that the threats actually occur periodically, if unpredictably, and result in significant damage to system assets that constitute some discernable value to the organization; further, safeguards under review should be considered to be properly conceived and to work correctly in order to make reasonable comparisons. Although approximations and simplifications may be made for the sake of expediency to accomplish a risk analysis, objectivity can prevail when reasonable compromises are made. The most realistic portrayal of actual situations can be made when figures used in computations closely represent the documented local conditions as contrasted with generic, averaged conditions. A concurrent or subsequent security test and evaluation of those very safeguards should be made to establish whether, in fact, the presumptions are correct and, if not, what improvement should be effected.”</a:t>
            </a:r>
          </a:p>
          <a:p>
            <a:pPr eaLnBrk="1" hangingPunct="1"/>
            <a:endParaRPr lang="en-US" altLang="en-US"/>
          </a:p>
          <a:p>
            <a:pPr eaLnBrk="1" hangingPunct="1"/>
            <a:r>
              <a:rPr lang="en-US" altLang="en-US"/>
              <a:t>Definition: “Risk Assessment is a comprehensive determination of the state of risk associated with a system based upon a thorough analysis of the foregoing considerations; by definition, the assessment should include recommendations to support subsequent management decision for (elimination of unnecessarily onerous restrictions and/or) adoption of specific additional safeguards that would reduce the level of system risk to an acceptable level within the constraints imposed by mission, budgetary, political, societal, and other relevant factors.”</a:t>
            </a:r>
          </a:p>
        </p:txBody>
      </p:sp>
    </p:spTree>
    <p:extLst>
      <p:ext uri="{BB962C8B-B14F-4D97-AF65-F5344CB8AC3E}">
        <p14:creationId xmlns:p14="http://schemas.microsoft.com/office/powerpoint/2010/main" val="55090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8B421AE5-B73F-4343-9373-083079514E67}"/>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579D1A7A-853C-4B88-B818-15ADEB8BF0D8}" type="slidenum">
              <a:rPr lang="en-US" altLang="en-US" sz="1200"/>
              <a:pPr/>
              <a:t>8</a:t>
            </a:fld>
            <a:endParaRPr lang="en-US" altLang="en-US" sz="1200"/>
          </a:p>
        </p:txBody>
      </p:sp>
      <p:sp>
        <p:nvSpPr>
          <p:cNvPr id="109571" name="Rectangle 1026">
            <a:extLst>
              <a:ext uri="{FF2B5EF4-FFF2-40B4-BE49-F238E27FC236}">
                <a16:creationId xmlns:a16="http://schemas.microsoft.com/office/drawing/2014/main" id="{9FCDEEC8-3E07-4C48-960B-EAD487573F44}"/>
              </a:ext>
            </a:extLst>
          </p:cNvPr>
          <p:cNvSpPr>
            <a:spLocks noGrp="1" noRot="1" noChangeAspect="1" noChangeArrowheads="1" noTextEdit="1"/>
          </p:cNvSpPr>
          <p:nvPr>
            <p:ph type="sldImg"/>
          </p:nvPr>
        </p:nvSpPr>
        <p:spPr>
          <a:ln/>
        </p:spPr>
      </p:sp>
      <p:sp>
        <p:nvSpPr>
          <p:cNvPr id="109572" name="Rectangle 1027">
            <a:extLst>
              <a:ext uri="{FF2B5EF4-FFF2-40B4-BE49-F238E27FC236}">
                <a16:creationId xmlns:a16="http://schemas.microsoft.com/office/drawing/2014/main" id="{A27752AE-15F8-42DC-904B-09988BF71C97}"/>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88372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10B8073F-2B22-44C4-B02D-F425D24EE5DB}"/>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46014914-94B2-4A26-AD40-E88DA11F3BB1}" type="slidenum">
              <a:rPr lang="en-US" altLang="en-US" sz="1200"/>
              <a:pPr/>
              <a:t>9</a:t>
            </a:fld>
            <a:endParaRPr lang="en-US" altLang="en-US" sz="1200"/>
          </a:p>
        </p:txBody>
      </p:sp>
      <p:sp>
        <p:nvSpPr>
          <p:cNvPr id="111619" name="Rectangle 2">
            <a:extLst>
              <a:ext uri="{FF2B5EF4-FFF2-40B4-BE49-F238E27FC236}">
                <a16:creationId xmlns:a16="http://schemas.microsoft.com/office/drawing/2014/main" id="{EC8753A2-1EC8-4139-B70A-E355686ECAEB}"/>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7D95A62A-6BC5-448F-8D66-A842E95AF182}"/>
              </a:ext>
            </a:extLst>
          </p:cNvPr>
          <p:cNvSpPr>
            <a:spLocks noGrp="1" noChangeArrowheads="1"/>
          </p:cNvSpPr>
          <p:nvPr>
            <p:ph type="body" idx="1"/>
          </p:nvPr>
        </p:nvSpPr>
        <p:spPr>
          <a:noFill/>
        </p:spPr>
        <p:txBody>
          <a:bodyPr>
            <a:normAutofit fontScale="92500" lnSpcReduction="20000"/>
          </a:bodyPr>
          <a:lstStyle/>
          <a:p>
            <a:pPr eaLnBrk="1" hangingPunct="1"/>
            <a:r>
              <a:rPr lang="en-US" altLang="en-US"/>
              <a:t>“The terms Risk Analysis, Risk Assessment, and Risk Management are used interchangeably by some individuals and, in the field of Program Management, are construed to represent similar concepts but the order of precedence is inverse to that for Automation or Computer Security.”</a:t>
            </a:r>
          </a:p>
          <a:p>
            <a:pPr eaLnBrk="1" hangingPunct="1"/>
            <a:endParaRPr lang="en-US" altLang="en-US"/>
          </a:p>
          <a:p>
            <a:pPr eaLnBrk="1" hangingPunct="1"/>
            <a:r>
              <a:rPr lang="en-US" altLang="en-US"/>
              <a:t>Definition: “Risk Analysis is the identification of a specific installation’s assets, the threats to them, the system’s vulnerability to those threats, and the presumed loss in consideration of existing and projected safeguards. To accomplish either qualitative or quantitative analysis of the system’s risk posture, presumptions should be made that the threats actually occur periodically, if unpredictably, and result in significant damage to system assets that constitute some discernable value to the organization; further, safeguards under review should be considered to be properly conceived and to work correctly in order to make reasonable comparisons. Although approximations and simplifications may be made for the sake of expediency to accomplish a risk analysis, objectivity can prevail when reasonable compromises are made. The most realistic portrayal of actual situations can be made when figures used in computations closely represent the documented local conditions as contrasted with generic, averaged conditions. A concurrent or subsequent security test and evaluation of those very safeguards should be made to establish whether, in fact, the presumptions are correct and, if not, what improvement should be effected.”</a:t>
            </a:r>
          </a:p>
          <a:p>
            <a:pPr eaLnBrk="1" hangingPunct="1"/>
            <a:endParaRPr lang="en-US" altLang="en-US"/>
          </a:p>
          <a:p>
            <a:pPr eaLnBrk="1" hangingPunct="1"/>
            <a:r>
              <a:rPr lang="en-US" altLang="en-US"/>
              <a:t>Definition: “Risk Assessment is a comprehensive determination of the state of risk associated with a system based upon a thorough analysis of the foregoing considerations; by definition, the assessment should include recommendations to support subsequent management decision for (elimination of unnecessarily onerous restrictions and/or) adoption of specific additional safeguards that would reduce the level of system risk to an acceptable level within the constraints imposed by mission, budgetary, political, societal, and other relevant factors.”</a:t>
            </a:r>
          </a:p>
        </p:txBody>
      </p:sp>
    </p:spTree>
    <p:extLst>
      <p:ext uri="{BB962C8B-B14F-4D97-AF65-F5344CB8AC3E}">
        <p14:creationId xmlns:p14="http://schemas.microsoft.com/office/powerpoint/2010/main" val="1623743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FBB1C92B-3C7C-42FE-8DA0-3D7229F78B83}"/>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71B0B121-C587-4039-85D9-ADDEA4970A43}" type="slidenum">
              <a:rPr lang="en-US" altLang="en-US" sz="1200"/>
              <a:pPr/>
              <a:t>10</a:t>
            </a:fld>
            <a:endParaRPr lang="en-US" altLang="en-US" sz="1200"/>
          </a:p>
        </p:txBody>
      </p:sp>
      <p:sp>
        <p:nvSpPr>
          <p:cNvPr id="113667" name="Rectangle 1026">
            <a:extLst>
              <a:ext uri="{FF2B5EF4-FFF2-40B4-BE49-F238E27FC236}">
                <a16:creationId xmlns:a16="http://schemas.microsoft.com/office/drawing/2014/main" id="{21FE6CF4-586C-4E22-AF7C-175D24610355}"/>
              </a:ext>
            </a:extLst>
          </p:cNvPr>
          <p:cNvSpPr>
            <a:spLocks noGrp="1" noRot="1" noChangeAspect="1" noChangeArrowheads="1" noTextEdit="1"/>
          </p:cNvSpPr>
          <p:nvPr>
            <p:ph type="sldImg"/>
          </p:nvPr>
        </p:nvSpPr>
        <p:spPr>
          <a:ln/>
        </p:spPr>
      </p:sp>
      <p:sp>
        <p:nvSpPr>
          <p:cNvPr id="113668" name="Rectangle 1027">
            <a:extLst>
              <a:ext uri="{FF2B5EF4-FFF2-40B4-BE49-F238E27FC236}">
                <a16:creationId xmlns:a16="http://schemas.microsoft.com/office/drawing/2014/main" id="{A50E052C-7707-47F6-83FC-81E53F010EFC}"/>
              </a:ext>
            </a:extLst>
          </p:cNvPr>
          <p:cNvSpPr>
            <a:spLocks noGrp="1" noChangeArrowheads="1"/>
          </p:cNvSpPr>
          <p:nvPr>
            <p:ph type="body" idx="1"/>
          </p:nvPr>
        </p:nvSpPr>
        <p:spPr>
          <a:noFill/>
        </p:spPr>
        <p:txBody>
          <a:bodyPr>
            <a:normAutofit fontScale="92500" lnSpcReduction="20000"/>
          </a:bodyPr>
          <a:lstStyle/>
          <a:p>
            <a:pPr eaLnBrk="1" hangingPunct="1"/>
            <a:r>
              <a:rPr lang="en-US" altLang="en-US"/>
              <a:t>“The terms Risk Analysis, Risk Assessment, and Risk Management are used interchangeably by some individuals and, in the field of Program Management, are construed to represent similar concepts but the order of precedence is inverse to that for Automation or Computer Security.”</a:t>
            </a:r>
          </a:p>
          <a:p>
            <a:pPr eaLnBrk="1" hangingPunct="1"/>
            <a:endParaRPr lang="en-US" altLang="en-US"/>
          </a:p>
          <a:p>
            <a:pPr eaLnBrk="1" hangingPunct="1"/>
            <a:r>
              <a:rPr lang="en-US" altLang="en-US"/>
              <a:t>Definition: “Risk Analysis is the identification of a specific installation’s assets, the threats to them, the system’s vulnerability to those threats, and the presumed loss in consideration of existing and projected safeguards. To accomplish either qualitative or quantitative analysis of the system’s risk posture, presumptions should be made that the threats actually occur periodically, if unpredictably, and result in significant damage to system assets that constitute some discernable value to the organization; further, safeguards under review should be considered to be properly conceived and to work correctly in order to make reasonable comparisons. Although approximations and simplifications may be made for the sake of expediency to accomplish a risk analysis, objectivity can prevail when reasonable compromises are made. The most realistic portrayal of actual situations can be made when figures used in computations closely represent the documented local conditions as contrasted with generic, averaged conditions. A concurrent or subsequent security test and evaluation of those very safeguards should be made to establish whether, in fact, the presumptions are correct and, if not, what improvement should be effected.”</a:t>
            </a:r>
          </a:p>
          <a:p>
            <a:pPr eaLnBrk="1" hangingPunct="1"/>
            <a:endParaRPr lang="en-US" altLang="en-US"/>
          </a:p>
          <a:p>
            <a:pPr eaLnBrk="1" hangingPunct="1"/>
            <a:r>
              <a:rPr lang="en-US" altLang="en-US"/>
              <a:t>Definition: “Risk Assessment is a comprehensive determination of the state of risk associated with a system based upon a thorough analysis of the foregoing considerations; by definition, the assessment should include recommendations to support subsequent management decision for (elimination of unnecessarily onerous restrictions and/or) adoption of specific additional safeguards that would reduce the level of system risk to an acceptable level within the constraints imposed by mission, budgetary, political, societal, and other relevant factors.”</a:t>
            </a:r>
          </a:p>
        </p:txBody>
      </p:sp>
    </p:spTree>
    <p:extLst>
      <p:ext uri="{BB962C8B-B14F-4D97-AF65-F5344CB8AC3E}">
        <p14:creationId xmlns:p14="http://schemas.microsoft.com/office/powerpoint/2010/main" val="414901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C077D3EE-3B38-4F4C-BDE1-14016A58FDB1}"/>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7C11FD6D-B195-4FF5-B07D-1D5E19DA7F75}" type="slidenum">
              <a:rPr lang="en-US" altLang="en-US" sz="1200"/>
              <a:pPr/>
              <a:t>13</a:t>
            </a:fld>
            <a:endParaRPr lang="en-US" altLang="en-US" sz="1200"/>
          </a:p>
        </p:txBody>
      </p:sp>
      <p:sp>
        <p:nvSpPr>
          <p:cNvPr id="117763" name="Rectangle 2">
            <a:extLst>
              <a:ext uri="{FF2B5EF4-FFF2-40B4-BE49-F238E27FC236}">
                <a16:creationId xmlns:a16="http://schemas.microsoft.com/office/drawing/2014/main" id="{21087961-0FD5-42B8-90C7-6EE538A09B7D}"/>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354B7C39-051A-4089-9FA0-082F085D35C6}"/>
              </a:ext>
            </a:extLst>
          </p:cNvPr>
          <p:cNvSpPr>
            <a:spLocks noGrp="1" noChangeArrowheads="1"/>
          </p:cNvSpPr>
          <p:nvPr>
            <p:ph type="body" idx="1"/>
          </p:nvPr>
        </p:nvSpPr>
        <p:spPr>
          <a:noFill/>
        </p:spPr>
        <p:txBody>
          <a:bodyPr>
            <a:normAutofit fontScale="92500" lnSpcReduction="20000"/>
          </a:bodyPr>
          <a:lstStyle/>
          <a:p>
            <a:pPr eaLnBrk="1" hangingPunct="1"/>
            <a:r>
              <a:rPr lang="en-US" altLang="en-US"/>
              <a:t>“The terms Risk Analysis, Risk Assessment, and Risk Management are used interchangeably by some individuals and, in the field of Program Management, are construed to represent similar concepts but the order of precedence is inverse to that for Automation or Computer Security.”</a:t>
            </a:r>
          </a:p>
          <a:p>
            <a:pPr eaLnBrk="1" hangingPunct="1"/>
            <a:endParaRPr lang="en-US" altLang="en-US"/>
          </a:p>
          <a:p>
            <a:pPr eaLnBrk="1" hangingPunct="1"/>
            <a:r>
              <a:rPr lang="en-US" altLang="en-US"/>
              <a:t>Definition: “Risk Analysis is the identification of a specific installation’s assets, the threats to them, the system’s vulnerability to those threats, and the presumed loss in consideration of existing and projected safeguards. To accomplish either qualitative or quantitative analysis of the system’s risk posture, presumptions should be made that the threats actually occur periodically, if unpredictably, and result in significant damage to system assets that constitute some discernable value to the organization; further, safeguards under review should be considered to be properly conceived and to work correctly in order to make reasonable comparisons. Although approximations and simplifications may be made for the sake of expediency to accomplish a risk analysis, objectivity can prevail when reasonable compromises are made. The most realistic portrayal of actual situations can be made when figures used in computations closely represent the documented local conditions as contrasted with generic, averaged conditions. A concurrent or subsequent security test and evaluation of those very safeguards should be made to establish whether, in fact, the presumptions are correct and, if not, what improvement should be effected.”</a:t>
            </a:r>
          </a:p>
          <a:p>
            <a:pPr eaLnBrk="1" hangingPunct="1"/>
            <a:endParaRPr lang="en-US" altLang="en-US"/>
          </a:p>
          <a:p>
            <a:pPr eaLnBrk="1" hangingPunct="1"/>
            <a:r>
              <a:rPr lang="en-US" altLang="en-US"/>
              <a:t>Definition: “Risk Assessment is a comprehensive determination of the state of risk associated with a system based upon a thorough analysis of the foregoing considerations; by definition, the assessment should include recommendations to support subsequent management decision for (elimination of unnecessarily onerous restrictions and/or) adoption of specific additional safeguards that would reduce the level of system risk to an acceptable level within the constraints imposed by mission, budgetary, political, societal, and other relevant factors.”</a:t>
            </a:r>
          </a:p>
        </p:txBody>
      </p:sp>
    </p:spTree>
    <p:extLst>
      <p:ext uri="{BB962C8B-B14F-4D97-AF65-F5344CB8AC3E}">
        <p14:creationId xmlns:p14="http://schemas.microsoft.com/office/powerpoint/2010/main" val="2389002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05-Oct-17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05-Oct-17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05-Oct-17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05-Oct-17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05-Oct-17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05-Oct-17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05-Oct-17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eregrine.com/products/assetcenter.asp" TargetMode="External"/><Relationship Id="rId2" Type="http://schemas.openxmlformats.org/officeDocument/2006/relationships/hyperlink" Target="http://www.alchemy-lab.com/products/atn/" TargetMode="External"/><Relationship Id="rId1" Type="http://schemas.openxmlformats.org/officeDocument/2006/relationships/slideLayout" Target="../slideLayouts/slideLayout2.xml"/><Relationship Id="rId4" Type="http://schemas.openxmlformats.org/officeDocument/2006/relationships/hyperlink" Target="http://www3.ca.com/Solutions/Product.asp?ID=19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sogon.com/SAM%20Solutions.htm" TargetMode="External"/><Relationship Id="rId2" Type="http://schemas.openxmlformats.org/officeDocument/2006/relationships/hyperlink" Target="http://www.tallysystems.com/products/itassettracking.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global.bsa.org/uk/antipiracy/tools/gasp.p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techrepublic.com.com/5100-6296-5194734-2.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intranetjournal.com/articles/200207/pse_07_14_02a.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nwfusion.com/news/2004/0405specialfocu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urceforge.net/projects/cgichk/" TargetMode="External"/><Relationship Id="rId7" Type="http://schemas.openxmlformats.org/officeDocument/2006/relationships/hyperlink" Target="http://www.cirt.net/code/nikto.shtml" TargetMode="External"/><Relationship Id="rId2" Type="http://schemas.openxmlformats.org/officeDocument/2006/relationships/hyperlink" Target="http://www.cerberus-infosec.co.uk/cis.shtml" TargetMode="External"/><Relationship Id="rId1" Type="http://schemas.openxmlformats.org/officeDocument/2006/relationships/slideLayout" Target="../slideLayouts/slideLayout2.xml"/><Relationship Id="rId6" Type="http://schemas.openxmlformats.org/officeDocument/2006/relationships/hyperlink" Target="http://www.www-arc.com/sara/" TargetMode="External"/><Relationship Id="rId5" Type="http://schemas.openxmlformats.org/officeDocument/2006/relationships/hyperlink" Target="http://www.saintcorporation.com/products/saint_engine.html" TargetMode="External"/><Relationship Id="rId4" Type="http://schemas.openxmlformats.org/officeDocument/2006/relationships/hyperlink" Target="http://www.nessus.org/download.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nww1.com/news/2004/0216specialfocus.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isco.com/en/US/products/sw/secursw/ps5318/" TargetMode="External"/><Relationship Id="rId2" Type="http://schemas.openxmlformats.org/officeDocument/2006/relationships/hyperlink" Target="http://www.microsoft.com/technet/security/tools/mbsahome.mspx" TargetMode="External"/><Relationship Id="rId1" Type="http://schemas.openxmlformats.org/officeDocument/2006/relationships/slideLayout" Target="../slideLayouts/slideLayout2.xml"/><Relationship Id="rId4" Type="http://schemas.openxmlformats.org/officeDocument/2006/relationships/hyperlink" Target="http://www.comptechdoc.org/os/linux/usersguide/linux_ugdiag.html"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www.penetration-testing.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nsecure.org/nmap/nmap_download.html" TargetMode="External"/><Relationship Id="rId2" Type="http://schemas.openxmlformats.org/officeDocument/2006/relationships/hyperlink" Target="http://www.allwhois.com/" TargetMode="External"/><Relationship Id="rId1" Type="http://schemas.openxmlformats.org/officeDocument/2006/relationships/slideLayout" Target="../slideLayouts/slideLayout2.xml"/><Relationship Id="rId6" Type="http://schemas.openxmlformats.org/officeDocument/2006/relationships/hyperlink" Target="http://www.antiserver.it/Unix/scanner/Unix-Scanner/" TargetMode="External"/><Relationship Id="rId5" Type="http://schemas.openxmlformats.org/officeDocument/2006/relationships/hyperlink" Target="http://www.marko.net/cheops/" TargetMode="External"/><Relationship Id="rId4" Type="http://schemas.openxmlformats.org/officeDocument/2006/relationships/hyperlink" Target="http://www.hoobie.net/mingsweeper/"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securityfocus.com/tools/1785" TargetMode="External"/><Relationship Id="rId3" Type="http://schemas.openxmlformats.org/officeDocument/2006/relationships/hyperlink" Target="http://www.hoobie.net/brutus/" TargetMode="External"/><Relationship Id="rId7" Type="http://schemas.openxmlformats.org/officeDocument/2006/relationships/hyperlink" Target="http://www.networkingfiles.com/Network/downloads/bosongetpassdownload.htm" TargetMode="External"/><Relationship Id="rId2" Type="http://schemas.openxmlformats.org/officeDocument/2006/relationships/hyperlink" Target="http://www.openwall.com/john/" TargetMode="External"/><Relationship Id="rId1" Type="http://schemas.openxmlformats.org/officeDocument/2006/relationships/slideLayout" Target="../slideLayouts/slideLayout2.xml"/><Relationship Id="rId6" Type="http://schemas.openxmlformats.org/officeDocument/2006/relationships/hyperlink" Target="http://www.topshareware.com/SAMInside-download-5188.htm" TargetMode="External"/><Relationship Id="rId5" Type="http://schemas.openxmlformats.org/officeDocument/2006/relationships/hyperlink" Target="http://www.atstake.com/products/lc/" TargetMode="External"/><Relationship Id="rId4" Type="http://schemas.openxmlformats.org/officeDocument/2006/relationships/hyperlink" Target="http://freaky.staticusers.net/security/auditing/MK3.2.3a.sit"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ollection.nlc-bnc.ca/100/200/301/cse-cst/generic_state-e/mg11b_e.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llection.nlc-bnc.ca/100/200/301/cse-cst/generic_state-e/mg11b_e.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echrepublic.com.com/5100-6262-5060605-2.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Analisis</a:t>
            </a:r>
            <a:r>
              <a:rPr lang="en-GB" dirty="0"/>
              <a:t> </a:t>
            </a:r>
            <a:r>
              <a:rPr lang="en-GB" dirty="0" err="1"/>
              <a:t>Resiko</a:t>
            </a:r>
            <a:br>
              <a:rPr lang="en-GB" dirty="0"/>
            </a:br>
            <a:r>
              <a:rPr lang="en-GB" dirty="0" err="1"/>
              <a:t>Sistem</a:t>
            </a:r>
            <a:r>
              <a:rPr lang="en-GB" dirty="0"/>
              <a:t> </a:t>
            </a:r>
            <a:r>
              <a:rPr lang="en-GB" dirty="0" err="1"/>
              <a:t>Informasi</a:t>
            </a:r>
            <a:endParaRPr lang="id-ID" dirty="0"/>
          </a:p>
        </p:txBody>
      </p:sp>
      <p:sp>
        <p:nvSpPr>
          <p:cNvPr id="3" name="Subtitle 2"/>
          <p:cNvSpPr>
            <a:spLocks noGrp="1"/>
          </p:cNvSpPr>
          <p:nvPr>
            <p:ph type="subTitle" idx="1"/>
          </p:nvPr>
        </p:nvSpPr>
        <p:spPr/>
        <p:txBody>
          <a:bodyPr/>
          <a:lstStyle/>
          <a:p>
            <a:r>
              <a:rPr lang="en-US" dirty="0"/>
              <a:t>Risk analysis Deliverable and Work Plan, </a:t>
            </a:r>
          </a:p>
          <a:p>
            <a:r>
              <a:rPr lang="en-US" altLang="en-US" sz="2400" dirty="0"/>
              <a:t>Tools and Usage </a:t>
            </a:r>
          </a:p>
          <a:p>
            <a:r>
              <a:rPr lang="en-US" dirty="0" err="1"/>
              <a:t>Pertemuan</a:t>
            </a:r>
            <a:r>
              <a:rPr lang="en-US" dirty="0"/>
              <a:t> 11</a:t>
            </a:r>
            <a:br>
              <a:rPr lang="en-US" dirty="0"/>
            </a:br>
            <a:r>
              <a:rPr lang="en-US" dirty="0" err="1"/>
              <a:t>Dosen</a:t>
            </a:r>
            <a:r>
              <a:rPr lang="en-US" dirty="0"/>
              <a:t> </a:t>
            </a:r>
            <a:r>
              <a:rPr lang="en-US" dirty="0" err="1"/>
              <a:t>Pengampu</a:t>
            </a:r>
            <a:r>
              <a:rPr lang="en-US" dirty="0"/>
              <a:t>: Alivia </a:t>
            </a:r>
            <a:r>
              <a:rPr lang="en-US" dirty="0" err="1"/>
              <a:t>Yulfitri</a:t>
            </a:r>
            <a:r>
              <a:rPr lang="en-US" dirty="0"/>
              <a:t> (2017)</a:t>
            </a:r>
          </a:p>
          <a:p>
            <a:r>
              <a:rPr lang="en-US" dirty="0"/>
              <a:t>Prodi </a:t>
            </a:r>
            <a:r>
              <a:rPr lang="en-US" dirty="0" err="1"/>
              <a:t>Sistem</a:t>
            </a:r>
            <a:r>
              <a:rPr lang="en-US" dirty="0"/>
              <a:t> </a:t>
            </a:r>
            <a:r>
              <a:rPr lang="en-US" dirty="0" err="1"/>
              <a:t>Informasi</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Slide Number Placeholder 4">
            <a:extLst>
              <a:ext uri="{FF2B5EF4-FFF2-40B4-BE49-F238E27FC236}">
                <a16:creationId xmlns:a16="http://schemas.microsoft.com/office/drawing/2014/main" id="{5C619C9D-9AA5-4FF6-8FB4-FA05D63A360D}"/>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7173D5F4-C9A0-4771-BE88-299C6DE13C45}" type="slidenum">
              <a:rPr lang="en-US" altLang="en-US" sz="1000" smtClean="0">
                <a:solidFill>
                  <a:srgbClr val="660066"/>
                </a:solidFill>
              </a:rPr>
              <a:pPr/>
              <a:t>10</a:t>
            </a:fld>
            <a:endParaRPr lang="en-US" altLang="en-US" sz="1000">
              <a:solidFill>
                <a:srgbClr val="660066"/>
              </a:solidFill>
            </a:endParaRPr>
          </a:p>
        </p:txBody>
      </p:sp>
      <p:sp>
        <p:nvSpPr>
          <p:cNvPr id="112644" name="Rectangle 2">
            <a:extLst>
              <a:ext uri="{FF2B5EF4-FFF2-40B4-BE49-F238E27FC236}">
                <a16:creationId xmlns:a16="http://schemas.microsoft.com/office/drawing/2014/main" id="{CB6A6AFE-3FC5-4660-AD19-4855C04964DF}"/>
              </a:ext>
            </a:extLst>
          </p:cNvPr>
          <p:cNvSpPr>
            <a:spLocks noGrp="1" noChangeArrowheads="1"/>
          </p:cNvSpPr>
          <p:nvPr>
            <p:ph type="body" idx="1"/>
          </p:nvPr>
        </p:nvSpPr>
        <p:spPr>
          <a:xfrm>
            <a:off x="533400" y="1600200"/>
            <a:ext cx="8001000" cy="5029200"/>
          </a:xfrm>
        </p:spPr>
        <p:txBody>
          <a:bodyPr/>
          <a:lstStyle/>
          <a:p>
            <a:pPr marL="609600" indent="-609600" eaLnBrk="1" hangingPunct="1">
              <a:lnSpc>
                <a:spcPct val="90000"/>
              </a:lnSpc>
            </a:pPr>
            <a:r>
              <a:rPr lang="en-US" altLang="en-US" sz="2000" dirty="0"/>
              <a:t>Inventory process includes physical inventory and automated tools</a:t>
            </a:r>
          </a:p>
          <a:p>
            <a:pPr marL="609600" indent="-609600" eaLnBrk="1" hangingPunct="1">
              <a:lnSpc>
                <a:spcPct val="90000"/>
              </a:lnSpc>
            </a:pPr>
            <a:r>
              <a:rPr lang="en-US" altLang="en-US" sz="2000" dirty="0"/>
              <a:t>Physical inventory of IT assets that are not attached to the network </a:t>
            </a:r>
          </a:p>
          <a:p>
            <a:pPr marL="990600" lvl="1" indent="-533400" eaLnBrk="1" hangingPunct="1">
              <a:lnSpc>
                <a:spcPct val="90000"/>
              </a:lnSpc>
            </a:pPr>
            <a:r>
              <a:rPr lang="en-US" altLang="en-US" sz="1800" dirty="0"/>
              <a:t>e.g. in storage closets or locally attached and that are thus not discoverable.</a:t>
            </a:r>
          </a:p>
          <a:p>
            <a:pPr marL="609600" indent="-609600" eaLnBrk="1" hangingPunct="1">
              <a:lnSpc>
                <a:spcPct val="90000"/>
              </a:lnSpc>
            </a:pPr>
            <a:r>
              <a:rPr lang="en-US" altLang="en-US" sz="2000" dirty="0" err="1"/>
              <a:t>Autodiscovery</a:t>
            </a:r>
            <a:r>
              <a:rPr lang="en-US" altLang="en-US" sz="2000" dirty="0"/>
              <a:t> tools collect physical data on an enterprise's IT assets and record history of changes made to the asset from the last scan </a:t>
            </a:r>
          </a:p>
          <a:p>
            <a:pPr marL="990600" lvl="1" indent="-533400" eaLnBrk="1" hangingPunct="1">
              <a:lnSpc>
                <a:spcPct val="90000"/>
              </a:lnSpc>
            </a:pPr>
            <a:r>
              <a:rPr lang="en-US" altLang="en-US" sz="1800" dirty="0"/>
              <a:t>e.g. memory, processor, and software version</a:t>
            </a:r>
          </a:p>
          <a:p>
            <a:pPr marL="609600" indent="-609600" eaLnBrk="1" hangingPunct="1">
              <a:lnSpc>
                <a:spcPct val="90000"/>
              </a:lnSpc>
            </a:pPr>
            <a:r>
              <a:rPr lang="en-US" altLang="en-US" sz="2000" dirty="0"/>
              <a:t>Inventory tools can either:</a:t>
            </a:r>
          </a:p>
          <a:p>
            <a:pPr marL="990600" lvl="1" indent="-533400" eaLnBrk="1" hangingPunct="1">
              <a:lnSpc>
                <a:spcPct val="90000"/>
              </a:lnSpc>
            </a:pPr>
            <a:r>
              <a:rPr lang="en-US" altLang="en-US" sz="1800" dirty="0"/>
              <a:t>install an agent on the hardware device, which lets the inventory run even if the device is not attached to the network, </a:t>
            </a:r>
          </a:p>
          <a:p>
            <a:pPr marL="990600" lvl="1" indent="-533400" eaLnBrk="1" hangingPunct="1">
              <a:lnSpc>
                <a:spcPct val="90000"/>
              </a:lnSpc>
            </a:pPr>
            <a:r>
              <a:rPr lang="en-US" altLang="en-US" sz="1800" dirty="0"/>
              <a:t>or be agentless, which can send information only when it is attached to the network. </a:t>
            </a:r>
          </a:p>
          <a:p>
            <a:pPr marL="609600" indent="-609600" eaLnBrk="1" hangingPunct="1">
              <a:lnSpc>
                <a:spcPct val="90000"/>
              </a:lnSpc>
            </a:pPr>
            <a:r>
              <a:rPr lang="en-US" altLang="en-US" sz="2000" dirty="0"/>
              <a:t>The assets that need to be discovered include</a:t>
            </a:r>
          </a:p>
          <a:p>
            <a:pPr marL="990600" lvl="1" indent="-533400" eaLnBrk="1" hangingPunct="1">
              <a:lnSpc>
                <a:spcPct val="90000"/>
              </a:lnSpc>
            </a:pPr>
            <a:r>
              <a:rPr lang="en-US" altLang="en-US" sz="1800" dirty="0"/>
              <a:t>PDAs, PCs, networking equipment, and servers. </a:t>
            </a:r>
          </a:p>
        </p:txBody>
      </p:sp>
      <p:sp>
        <p:nvSpPr>
          <p:cNvPr id="112645" name="Rectangle 3">
            <a:extLst>
              <a:ext uri="{FF2B5EF4-FFF2-40B4-BE49-F238E27FC236}">
                <a16:creationId xmlns:a16="http://schemas.microsoft.com/office/drawing/2014/main" id="{5449B76E-F437-406C-A611-AE0108658E9B}"/>
              </a:ext>
            </a:extLst>
          </p:cNvPr>
          <p:cNvSpPr>
            <a:spLocks noChangeArrowheads="1"/>
          </p:cNvSpPr>
          <p:nvPr/>
        </p:nvSpPr>
        <p:spPr bwMode="auto">
          <a:xfrm>
            <a:off x="381000" y="5032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 Tools and Usage</a:t>
            </a:r>
            <a:br>
              <a:rPr lang="en-US" altLang="en-US" sz="3200" b="1" dirty="0">
                <a:solidFill>
                  <a:srgbClr val="CC0000"/>
                </a:solidFill>
              </a:rPr>
            </a:br>
            <a:r>
              <a:rPr lang="en-US" altLang="en-US" sz="2000" b="1" dirty="0">
                <a:solidFill>
                  <a:srgbClr val="333399"/>
                </a:solidFill>
                <a:latin typeface="Arial" panose="020B0604020202020204" pitchFamily="34" charset="0"/>
              </a:rPr>
              <a:t>Asset inventory</a:t>
            </a:r>
          </a:p>
        </p:txBody>
      </p:sp>
      <p:sp>
        <p:nvSpPr>
          <p:cNvPr id="112646" name="Text Box 4">
            <a:extLst>
              <a:ext uri="{FF2B5EF4-FFF2-40B4-BE49-F238E27FC236}">
                <a16:creationId xmlns:a16="http://schemas.microsoft.com/office/drawing/2014/main" id="{39BFBC06-8162-477B-9936-E484F851B765}"/>
              </a:ext>
            </a:extLst>
          </p:cNvPr>
          <p:cNvSpPr txBox="1">
            <a:spLocks noChangeArrowheads="1"/>
          </p:cNvSpPr>
          <p:nvPr/>
        </p:nvSpPr>
        <p:spPr bwMode="auto">
          <a:xfrm>
            <a:off x="5638800" y="974725"/>
            <a:ext cx="3435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1000" dirty="0"/>
              <a:t>Source: http://techrepublic.com.com/5100-6262-5060605-2.html</a:t>
            </a:r>
          </a:p>
        </p:txBody>
      </p:sp>
    </p:spTree>
    <p:extLst>
      <p:ext uri="{BB962C8B-B14F-4D97-AF65-F5344CB8AC3E}">
        <p14:creationId xmlns:p14="http://schemas.microsoft.com/office/powerpoint/2010/main" val="3130948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Slide Number Placeholder 4">
            <a:extLst>
              <a:ext uri="{FF2B5EF4-FFF2-40B4-BE49-F238E27FC236}">
                <a16:creationId xmlns:a16="http://schemas.microsoft.com/office/drawing/2014/main" id="{6C4CE14A-39B1-40D3-BACF-C79F22909E6E}"/>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ADE4E56F-3997-44D7-BF59-D9FC6FC01883}" type="slidenum">
              <a:rPr lang="en-US" altLang="en-US" sz="1000" smtClean="0">
                <a:solidFill>
                  <a:srgbClr val="660066"/>
                </a:solidFill>
              </a:rPr>
              <a:pPr/>
              <a:t>11</a:t>
            </a:fld>
            <a:endParaRPr lang="en-US" altLang="en-US" sz="1000">
              <a:solidFill>
                <a:srgbClr val="660066"/>
              </a:solidFill>
            </a:endParaRPr>
          </a:p>
        </p:txBody>
      </p:sp>
      <p:sp>
        <p:nvSpPr>
          <p:cNvPr id="114692" name="Rectangle 1026">
            <a:extLst>
              <a:ext uri="{FF2B5EF4-FFF2-40B4-BE49-F238E27FC236}">
                <a16:creationId xmlns:a16="http://schemas.microsoft.com/office/drawing/2014/main" id="{0023AA72-7EE3-4FB2-9EC6-B5FA65E2A77D}"/>
              </a:ext>
            </a:extLst>
          </p:cNvPr>
          <p:cNvSpPr>
            <a:spLocks noChangeArrowheads="1"/>
          </p:cNvSpPr>
          <p:nvPr/>
        </p:nvSpPr>
        <p:spPr bwMode="auto">
          <a:xfrm>
            <a:off x="63621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 Tools and Usage </a:t>
            </a:r>
            <a:br>
              <a:rPr lang="en-US" altLang="en-US" sz="3200" b="1" dirty="0">
                <a:solidFill>
                  <a:srgbClr val="CC0000"/>
                </a:solidFill>
              </a:rPr>
            </a:br>
            <a:r>
              <a:rPr lang="en-US" altLang="en-US" sz="2000" b="1" dirty="0">
                <a:solidFill>
                  <a:srgbClr val="333399"/>
                </a:solidFill>
                <a:latin typeface="Arial" panose="020B0604020202020204" pitchFamily="34" charset="0"/>
              </a:rPr>
              <a:t>Asset Inventory Tools</a:t>
            </a:r>
          </a:p>
        </p:txBody>
      </p:sp>
      <p:graphicFrame>
        <p:nvGraphicFramePr>
          <p:cNvPr id="665725" name="Group 1149">
            <a:extLst>
              <a:ext uri="{FF2B5EF4-FFF2-40B4-BE49-F238E27FC236}">
                <a16:creationId xmlns:a16="http://schemas.microsoft.com/office/drawing/2014/main" id="{4A662DBC-1EA1-40F7-9E88-E0C85F6EC7D0}"/>
              </a:ext>
            </a:extLst>
          </p:cNvPr>
          <p:cNvGraphicFramePr>
            <a:graphicFrameLocks noGrp="1"/>
          </p:cNvGraphicFramePr>
          <p:nvPr>
            <p:extLst/>
          </p:nvPr>
        </p:nvGraphicFramePr>
        <p:xfrm>
          <a:off x="712410" y="1524000"/>
          <a:ext cx="7620000" cy="4785312"/>
        </p:xfrm>
        <a:graphic>
          <a:graphicData uri="http://schemas.openxmlformats.org/drawingml/2006/table">
            <a:tbl>
              <a:tblPr/>
              <a:tblGrid>
                <a:gridCol w="1079500">
                  <a:extLst>
                    <a:ext uri="{9D8B030D-6E8A-4147-A177-3AD203B41FA5}">
                      <a16:colId xmlns:a16="http://schemas.microsoft.com/office/drawing/2014/main" val="3284672495"/>
                    </a:ext>
                  </a:extLst>
                </a:gridCol>
                <a:gridCol w="6540500">
                  <a:extLst>
                    <a:ext uri="{9D8B030D-6E8A-4147-A177-3AD203B41FA5}">
                      <a16:colId xmlns:a16="http://schemas.microsoft.com/office/drawing/2014/main" val="659954299"/>
                    </a:ext>
                  </a:extLst>
                </a:gridCol>
              </a:tblGrid>
              <a:tr h="396187">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Garamond" panose="02020404030301010803" pitchFamily="18" charset="0"/>
                        </a:rPr>
                        <a:t>Name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Garamond" panose="02020404030301010803" pitchFamily="18" charset="0"/>
                        </a:rPr>
                        <a:t>Description</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990241"/>
                  </a:ext>
                </a:extLst>
              </a:tr>
              <a:tr h="1462846">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Asset Tracker for Networks</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Inventory software tool intended to audit software and hardware components installed on computers over a network. It collects network inventory information, provides detailed comprehensive reports and allows export of  assets details to external storages, such as SQL database or web site. </a:t>
                      </a:r>
                      <a:r>
                        <a:rPr kumimoji="0" lang="en-US" altLang="en-US" sz="1800" b="0" i="0" u="none" strike="noStrike" cap="none" normalizeH="0" baseline="0">
                          <a:ln>
                            <a:noFill/>
                          </a:ln>
                          <a:solidFill>
                            <a:schemeClr val="tx1"/>
                          </a:solidFill>
                          <a:effectLst/>
                          <a:latin typeface="Garamond" panose="02020404030301010803" pitchFamily="18" charset="0"/>
                          <a:hlinkClick r:id="rId2"/>
                        </a:rPr>
                        <a:t>http://www.alchemy-lab.com/products/atn/</a:t>
                      </a:r>
                      <a:endParaRPr kumimoji="0" lang="en-US" altLang="en-US" sz="1800" b="0" i="0" u="none" strike="noStrike" cap="none" normalizeH="0" baseline="0">
                        <a:ln>
                          <a:noFill/>
                        </a:ln>
                        <a:solidFill>
                          <a:schemeClr val="tx1"/>
                        </a:solidFill>
                        <a:effectLst/>
                        <a:latin typeface="Garamond" panose="02020404030301010803"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0972861"/>
                  </a:ext>
                </a:extLst>
              </a:tr>
              <a:tr h="1462846">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Asset Center</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Peregrine Autodiscovery/inventory tool which maintains “an evolving snapshot of IT infrastructure” and provides: what hardware and software is available, asset connection to other assets, location of assets, access to assets, as well as financial and contractual information on assets. </a:t>
                      </a:r>
                      <a:r>
                        <a:rPr kumimoji="0" lang="en-US" altLang="en-US" sz="1800" b="0" i="0" u="none" strike="noStrike" cap="none" normalizeH="0" baseline="0">
                          <a:ln>
                            <a:noFill/>
                          </a:ln>
                          <a:solidFill>
                            <a:schemeClr val="tx1"/>
                          </a:solidFill>
                          <a:effectLst/>
                          <a:latin typeface="Garamond" panose="02020404030301010803" pitchFamily="18" charset="0"/>
                          <a:hlinkClick r:id="rId3"/>
                        </a:rPr>
                        <a:t>http://www.peregrine.com/products/assetcenter.asp</a:t>
                      </a:r>
                      <a:endParaRPr kumimoji="0" lang="en-US" altLang="en-US" sz="1800" b="0" i="0" u="none" strike="noStrike" cap="none" normalizeH="0" baseline="0">
                        <a:ln>
                          <a:noFill/>
                        </a:ln>
                        <a:solidFill>
                          <a:schemeClr val="tx1"/>
                        </a:solidFill>
                        <a:effectLst/>
                        <a:latin typeface="Garamond" panose="02020404030301010803"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97825252"/>
                  </a:ext>
                </a:extLst>
              </a:tr>
              <a:tr h="1462846">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Garamond" panose="02020404030301010803" pitchFamily="18" charset="0"/>
                        </a:rPr>
                        <a:t>Unicenter</a:t>
                      </a:r>
                      <a:r>
                        <a:rPr kumimoji="0" lang="en-US" altLang="en-US" sz="1800" b="0" i="0" u="none" strike="noStrike" cap="none" normalizeH="0" baseline="0" dirty="0">
                          <a:ln>
                            <a:noFill/>
                          </a:ln>
                          <a:solidFill>
                            <a:schemeClr val="tx1"/>
                          </a:solidFill>
                          <a:effectLst/>
                          <a:latin typeface="Garamond" panose="02020404030301010803" pitchFamily="18" charset="0"/>
                        </a:rPr>
                        <a:t> Access Management</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Garamond" panose="02020404030301010803" pitchFamily="18" charset="0"/>
                        </a:rPr>
                        <a:t>Computer Associates International asset management tool. It features: “automated discovery, hardware inventory, network inventory, software inventory, configuration management, software usage monitoring, license management and extensive cross-platform reporting.” </a:t>
                      </a:r>
                      <a:r>
                        <a:rPr kumimoji="0" lang="en-US" altLang="en-US" sz="1800" b="0" i="0" u="none" strike="noStrike" cap="none" normalizeH="0" baseline="0" dirty="0">
                          <a:ln>
                            <a:noFill/>
                          </a:ln>
                          <a:solidFill>
                            <a:schemeClr val="tx1"/>
                          </a:solidFill>
                          <a:effectLst/>
                          <a:latin typeface="Garamond" panose="02020404030301010803" pitchFamily="18" charset="0"/>
                          <a:hlinkClick r:id="rId4"/>
                        </a:rPr>
                        <a:t>http://www3.ca.com/Solutions/Product.asp?ID=194</a:t>
                      </a:r>
                      <a:r>
                        <a:rPr kumimoji="0" lang="en-US" altLang="en-US" sz="1800" b="0" i="0" u="none" strike="noStrike" cap="none" normalizeH="0" baseline="0" dirty="0">
                          <a:ln>
                            <a:noFill/>
                          </a:ln>
                          <a:solidFill>
                            <a:schemeClr val="tx1"/>
                          </a:solidFill>
                          <a:effectLst/>
                          <a:latin typeface="Garamond" panose="02020404030301010803" pitchFamily="18" charset="0"/>
                        </a:rPr>
                        <a:t>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209978"/>
                  </a:ext>
                </a:extLst>
              </a:tr>
            </a:tbl>
          </a:graphicData>
        </a:graphic>
      </p:graphicFrame>
    </p:spTree>
    <p:extLst>
      <p:ext uri="{BB962C8B-B14F-4D97-AF65-F5344CB8AC3E}">
        <p14:creationId xmlns:p14="http://schemas.microsoft.com/office/powerpoint/2010/main" val="52929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Slide Number Placeholder 4">
            <a:extLst>
              <a:ext uri="{FF2B5EF4-FFF2-40B4-BE49-F238E27FC236}">
                <a16:creationId xmlns:a16="http://schemas.microsoft.com/office/drawing/2014/main" id="{C506E85D-50DB-48B5-9AAB-E4B3C88C7AFC}"/>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B6BCE903-6AB3-4E08-8D26-F14F0BC6E4D0}" type="slidenum">
              <a:rPr lang="en-US" altLang="en-US" sz="1000" smtClean="0">
                <a:solidFill>
                  <a:srgbClr val="660066"/>
                </a:solidFill>
              </a:rPr>
              <a:pPr/>
              <a:t>12</a:t>
            </a:fld>
            <a:endParaRPr lang="en-US" altLang="en-US" sz="1000">
              <a:solidFill>
                <a:srgbClr val="660066"/>
              </a:solidFill>
            </a:endParaRPr>
          </a:p>
        </p:txBody>
      </p:sp>
      <p:sp>
        <p:nvSpPr>
          <p:cNvPr id="115716" name="Rectangle 1026">
            <a:extLst>
              <a:ext uri="{FF2B5EF4-FFF2-40B4-BE49-F238E27FC236}">
                <a16:creationId xmlns:a16="http://schemas.microsoft.com/office/drawing/2014/main" id="{82778745-DE8A-4072-9B91-EB45850E9871}"/>
              </a:ext>
            </a:extLst>
          </p:cNvPr>
          <p:cNvSpPr>
            <a:spLocks noChangeArrowheads="1"/>
          </p:cNvSpPr>
          <p:nvPr/>
        </p:nvSpPr>
        <p:spPr bwMode="auto">
          <a:xfrm>
            <a:off x="762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Tools</a:t>
            </a:r>
            <a:br>
              <a:rPr lang="en-US" altLang="en-US" sz="3200" b="1" dirty="0">
                <a:solidFill>
                  <a:srgbClr val="CC0000"/>
                </a:solidFill>
              </a:rPr>
            </a:br>
            <a:r>
              <a:rPr lang="en-US" altLang="en-US" sz="2000" b="1" dirty="0">
                <a:solidFill>
                  <a:srgbClr val="333399"/>
                </a:solidFill>
                <a:latin typeface="Arial" panose="020B0604020202020204" pitchFamily="34" charset="0"/>
              </a:rPr>
              <a:t>Asset Inventory Tools, cont’d.</a:t>
            </a:r>
          </a:p>
        </p:txBody>
      </p:sp>
      <p:graphicFrame>
        <p:nvGraphicFramePr>
          <p:cNvPr id="677934" name="Group 1070">
            <a:extLst>
              <a:ext uri="{FF2B5EF4-FFF2-40B4-BE49-F238E27FC236}">
                <a16:creationId xmlns:a16="http://schemas.microsoft.com/office/drawing/2014/main" id="{D96784C6-64FA-49F5-ABEB-3F9F23981A87}"/>
              </a:ext>
            </a:extLst>
          </p:cNvPr>
          <p:cNvGraphicFramePr>
            <a:graphicFrameLocks noGrp="1"/>
          </p:cNvGraphicFramePr>
          <p:nvPr>
            <p:extLst/>
          </p:nvPr>
        </p:nvGraphicFramePr>
        <p:xfrm>
          <a:off x="838200" y="1905000"/>
          <a:ext cx="7620000" cy="3986691"/>
        </p:xfrm>
        <a:graphic>
          <a:graphicData uri="http://schemas.openxmlformats.org/drawingml/2006/table">
            <a:tbl>
              <a:tblPr/>
              <a:tblGrid>
                <a:gridCol w="1079500">
                  <a:extLst>
                    <a:ext uri="{9D8B030D-6E8A-4147-A177-3AD203B41FA5}">
                      <a16:colId xmlns:a16="http://schemas.microsoft.com/office/drawing/2014/main" val="3902381413"/>
                    </a:ext>
                  </a:extLst>
                </a:gridCol>
                <a:gridCol w="6540500">
                  <a:extLst>
                    <a:ext uri="{9D8B030D-6E8A-4147-A177-3AD203B41FA5}">
                      <a16:colId xmlns:a16="http://schemas.microsoft.com/office/drawing/2014/main" val="1064712747"/>
                    </a:ext>
                  </a:extLst>
                </a:gridCol>
              </a:tblGrid>
              <a:tr h="457135">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Garamond" panose="02020404030301010803" pitchFamily="18" charset="0"/>
                        </a:rPr>
                        <a:t>Name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Garamond" panose="02020404030301010803" pitchFamily="18" charset="0"/>
                        </a:rPr>
                        <a:t>Description</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5979189"/>
                  </a:ext>
                </a:extLst>
              </a:tr>
              <a:tr h="1791967">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Tally Systems</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Tally Systems offers three tools which can be used for IT asset inventory. These are: TS Census Asset Inventory, WebCensus and PowerCensus. These products provide unparalleled IT asset inventory and tracking, hosted PC inventory and reporting, and enhanced inventory for Microsoft SMS respectively.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 </a:t>
                      </a:r>
                      <a:r>
                        <a:rPr kumimoji="0" lang="en-US" altLang="en-US" sz="1800" b="0" i="0" u="none" strike="noStrike" cap="none" normalizeH="0" baseline="0">
                          <a:ln>
                            <a:noFill/>
                          </a:ln>
                          <a:solidFill>
                            <a:schemeClr val="tx1"/>
                          </a:solidFill>
                          <a:effectLst/>
                          <a:latin typeface="Garamond" panose="02020404030301010803" pitchFamily="18" charset="0"/>
                          <a:hlinkClick r:id="rId2"/>
                        </a:rPr>
                        <a:t>http://www.tallysystems.com/products/itassettracking.html</a:t>
                      </a:r>
                      <a:endParaRPr kumimoji="0" lang="en-US" altLang="en-US" sz="1800" b="0" i="0" u="none" strike="noStrike" cap="none" normalizeH="0" baseline="0">
                        <a:ln>
                          <a:noFill/>
                        </a:ln>
                        <a:solidFill>
                          <a:schemeClr val="tx1"/>
                        </a:solidFill>
                        <a:effectLst/>
                        <a:latin typeface="Garamond" panose="02020404030301010803"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94952315"/>
                  </a:ext>
                </a:extLst>
              </a:tr>
              <a:tr h="1737111">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Isogon</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Isogon offers multiple tools. SoftAudit gathers software inventory and usage data from your z/OS, OS/390, or UNIX server. Asset insight offers PC, PDA, &amp; network device auto-discovery software &amp; captures data. Vista manages and organizes details from contracts, contract addenda/attachments, and maintenance agreements. </a:t>
                      </a:r>
                      <a:r>
                        <a:rPr kumimoji="0" lang="en-US" altLang="en-US" sz="1800" b="0" i="0" u="none" strike="noStrike" cap="none" normalizeH="0" baseline="0">
                          <a:ln>
                            <a:noFill/>
                          </a:ln>
                          <a:solidFill>
                            <a:schemeClr val="tx1"/>
                          </a:solidFill>
                          <a:effectLst/>
                          <a:latin typeface="Garamond" panose="02020404030301010803" pitchFamily="18" charset="0"/>
                          <a:hlinkClick r:id="rId3"/>
                        </a:rPr>
                        <a:t>http://www.isogon.com/SAM%20Solutions.htm</a:t>
                      </a:r>
                      <a:endParaRPr kumimoji="0" lang="en-US" altLang="en-US" sz="1800" b="0" i="0" u="none" strike="noStrike" cap="none" normalizeH="0" baseline="0">
                        <a:ln>
                          <a:noFill/>
                        </a:ln>
                        <a:solidFill>
                          <a:schemeClr val="tx1"/>
                        </a:solidFill>
                        <a:effectLst/>
                        <a:latin typeface="Garamond" panose="02020404030301010803"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9962890"/>
                  </a:ext>
                </a:extLst>
              </a:tr>
            </a:tbl>
          </a:graphicData>
        </a:graphic>
      </p:graphicFrame>
    </p:spTree>
    <p:extLst>
      <p:ext uri="{BB962C8B-B14F-4D97-AF65-F5344CB8AC3E}">
        <p14:creationId xmlns:p14="http://schemas.microsoft.com/office/powerpoint/2010/main" val="166680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Slide Number Placeholder 4">
            <a:extLst>
              <a:ext uri="{FF2B5EF4-FFF2-40B4-BE49-F238E27FC236}">
                <a16:creationId xmlns:a16="http://schemas.microsoft.com/office/drawing/2014/main" id="{E0FF2321-CB05-407B-B081-33A898B17F4B}"/>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06008B09-4D12-4147-9067-EB62CD7EA7FC}" type="slidenum">
              <a:rPr lang="en-US" altLang="en-US" sz="1000" smtClean="0">
                <a:solidFill>
                  <a:srgbClr val="660066"/>
                </a:solidFill>
              </a:rPr>
              <a:pPr/>
              <a:t>13</a:t>
            </a:fld>
            <a:endParaRPr lang="en-US" altLang="en-US" sz="1000">
              <a:solidFill>
                <a:srgbClr val="660066"/>
              </a:solidFill>
            </a:endParaRPr>
          </a:p>
        </p:txBody>
      </p:sp>
      <p:sp>
        <p:nvSpPr>
          <p:cNvPr id="116740" name="Rectangle 2">
            <a:extLst>
              <a:ext uri="{FF2B5EF4-FFF2-40B4-BE49-F238E27FC236}">
                <a16:creationId xmlns:a16="http://schemas.microsoft.com/office/drawing/2014/main" id="{FF37226D-AC3B-4E8D-8FCC-53BD85020B7E}"/>
              </a:ext>
            </a:extLst>
          </p:cNvPr>
          <p:cNvSpPr>
            <a:spLocks noGrp="1" noChangeArrowheads="1"/>
          </p:cNvSpPr>
          <p:nvPr>
            <p:ph type="body" idx="1"/>
          </p:nvPr>
        </p:nvSpPr>
        <p:spPr>
          <a:xfrm>
            <a:off x="609600" y="1828800"/>
            <a:ext cx="8001000" cy="5029200"/>
          </a:xfrm>
        </p:spPr>
        <p:txBody>
          <a:bodyPr/>
          <a:lstStyle/>
          <a:p>
            <a:pPr marL="533400" indent="-533400" eaLnBrk="1" hangingPunct="1">
              <a:lnSpc>
                <a:spcPct val="90000"/>
              </a:lnSpc>
            </a:pPr>
            <a:r>
              <a:rPr lang="en-US" altLang="en-US" sz="2400" dirty="0"/>
              <a:t>Software usage tools monitor the use of software applications in an organization</a:t>
            </a:r>
          </a:p>
          <a:p>
            <a:pPr marL="533400" indent="-533400" eaLnBrk="1" hangingPunct="1">
              <a:lnSpc>
                <a:spcPct val="90000"/>
              </a:lnSpc>
            </a:pPr>
            <a:endParaRPr lang="en-US" altLang="en-US" sz="800" dirty="0"/>
          </a:p>
          <a:p>
            <a:pPr marL="533400" indent="-533400" eaLnBrk="1" hangingPunct="1">
              <a:lnSpc>
                <a:spcPct val="90000"/>
              </a:lnSpc>
            </a:pPr>
            <a:r>
              <a:rPr lang="en-US" altLang="en-US" sz="2400" dirty="0"/>
              <a:t>Several uses of such tools</a:t>
            </a:r>
          </a:p>
          <a:p>
            <a:pPr marL="914400" lvl="1" indent="-457200" eaLnBrk="1" hangingPunct="1">
              <a:lnSpc>
                <a:spcPct val="90000"/>
              </a:lnSpc>
            </a:pPr>
            <a:r>
              <a:rPr lang="en-US" altLang="en-US" sz="1800" dirty="0"/>
              <a:t>Track usage patterns and report on trends to assist with server load balancing and license negotiation to prevent costly overbuying or risk-laden under buying. </a:t>
            </a:r>
          </a:p>
          <a:p>
            <a:pPr marL="914400" lvl="1" indent="-457200" eaLnBrk="1" hangingPunct="1">
              <a:lnSpc>
                <a:spcPct val="90000"/>
              </a:lnSpc>
            </a:pPr>
            <a:r>
              <a:rPr lang="en-US" altLang="en-US" sz="1800" dirty="0"/>
              <a:t>Used to monitor and control the use of unauthorized applications (for example, video games and screen savers). </a:t>
            </a:r>
          </a:p>
          <a:p>
            <a:pPr marL="914400" lvl="1" indent="-457200" eaLnBrk="1" hangingPunct="1">
              <a:lnSpc>
                <a:spcPct val="90000"/>
              </a:lnSpc>
            </a:pPr>
            <a:r>
              <a:rPr lang="en-US" altLang="en-US" sz="1800" dirty="0"/>
              <a:t>Important for vendor auditing the customers especially for monitoring clients for subscription-based pricing</a:t>
            </a:r>
          </a:p>
          <a:p>
            <a:pPr marL="533400" indent="-533400" eaLnBrk="1" hangingPunct="1">
              <a:lnSpc>
                <a:spcPct val="90000"/>
              </a:lnSpc>
            </a:pPr>
            <a:endParaRPr lang="en-US" altLang="en-US" sz="2000" dirty="0"/>
          </a:p>
        </p:txBody>
      </p:sp>
      <p:sp>
        <p:nvSpPr>
          <p:cNvPr id="116741" name="Rectangle 3">
            <a:extLst>
              <a:ext uri="{FF2B5EF4-FFF2-40B4-BE49-F238E27FC236}">
                <a16:creationId xmlns:a16="http://schemas.microsoft.com/office/drawing/2014/main" id="{FE0C2697-63E9-4D4E-9D33-E767FFED2BD6}"/>
              </a:ext>
            </a:extLst>
          </p:cNvPr>
          <p:cNvSpPr>
            <a:spLocks noChangeArrowheads="1"/>
          </p:cNvSpPr>
          <p:nvPr/>
        </p:nvSpPr>
        <p:spPr bwMode="auto">
          <a:xfrm>
            <a:off x="609600" y="685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a:solidFill>
                  <a:srgbClr val="CC0000"/>
                </a:solidFill>
              </a:rPr>
              <a:t>Risk Analysis: Tools and Usage </a:t>
            </a:r>
            <a:br>
              <a:rPr lang="en-US" altLang="en-US" sz="3200" b="1">
                <a:solidFill>
                  <a:srgbClr val="CC0000"/>
                </a:solidFill>
              </a:rPr>
            </a:br>
            <a:r>
              <a:rPr lang="en-US" altLang="en-US" sz="2000" b="1">
                <a:solidFill>
                  <a:srgbClr val="333399"/>
                </a:solidFill>
                <a:latin typeface="Arial" panose="020B0604020202020204" pitchFamily="34" charset="0"/>
              </a:rPr>
              <a:t>Software Usage </a:t>
            </a:r>
          </a:p>
        </p:txBody>
      </p:sp>
    </p:spTree>
    <p:extLst>
      <p:ext uri="{BB962C8B-B14F-4D97-AF65-F5344CB8AC3E}">
        <p14:creationId xmlns:p14="http://schemas.microsoft.com/office/powerpoint/2010/main" val="2322490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Date Placeholder 3">
            <a:extLst>
              <a:ext uri="{FF2B5EF4-FFF2-40B4-BE49-F238E27FC236}">
                <a16:creationId xmlns:a16="http://schemas.microsoft.com/office/drawing/2014/main" id="{E683C493-4901-4183-B769-9FFC93B5B117}"/>
              </a:ext>
            </a:extLst>
          </p:cNvPr>
          <p:cNvSpPr>
            <a:spLocks noGrp="1"/>
          </p:cNvSpPr>
          <p:nvPr>
            <p:ph type="dt" sz="quarter" idx="10"/>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zh-CN" sz="1000">
              <a:latin typeface="Times New Roman" panose="02020603050405020304" pitchFamily="18" charset="0"/>
            </a:endParaRPr>
          </a:p>
          <a:p>
            <a:r>
              <a:rPr lang="en-US" altLang="zh-CN" sz="1000">
                <a:latin typeface="Times New Roman" panose="02020603050405020304" pitchFamily="18" charset="0"/>
              </a:rPr>
              <a:t>Sanjay Goel, School of Business/Center for Information Forensics and Assurance</a:t>
            </a:r>
          </a:p>
          <a:p>
            <a:r>
              <a:rPr lang="en-US" altLang="zh-CN" sz="1000">
                <a:latin typeface="Times New Roman" panose="02020603050405020304" pitchFamily="18" charset="0"/>
              </a:rPr>
              <a:t>University at Albany Proprietary Information</a:t>
            </a:r>
          </a:p>
        </p:txBody>
      </p:sp>
      <p:sp>
        <p:nvSpPr>
          <p:cNvPr id="118787" name="Slide Number Placeholder 4">
            <a:extLst>
              <a:ext uri="{FF2B5EF4-FFF2-40B4-BE49-F238E27FC236}">
                <a16:creationId xmlns:a16="http://schemas.microsoft.com/office/drawing/2014/main" id="{E8DC8D46-7710-45FB-B9C0-E070D3FF3399}"/>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40F28913-DB5A-417C-8BDB-7DD1E5824C0F}" type="slidenum">
              <a:rPr lang="en-US" altLang="en-US" sz="1000" smtClean="0">
                <a:solidFill>
                  <a:srgbClr val="660066"/>
                </a:solidFill>
              </a:rPr>
              <a:pPr/>
              <a:t>14</a:t>
            </a:fld>
            <a:endParaRPr lang="en-US" altLang="en-US" sz="1000">
              <a:solidFill>
                <a:srgbClr val="660066"/>
              </a:solidFill>
            </a:endParaRPr>
          </a:p>
        </p:txBody>
      </p:sp>
      <p:sp>
        <p:nvSpPr>
          <p:cNvPr id="118788" name="Rectangle 2">
            <a:extLst>
              <a:ext uri="{FF2B5EF4-FFF2-40B4-BE49-F238E27FC236}">
                <a16:creationId xmlns:a16="http://schemas.microsoft.com/office/drawing/2014/main" id="{5915ABFD-0C9F-4EC9-B836-F0D2650C646E}"/>
              </a:ext>
            </a:extLst>
          </p:cNvPr>
          <p:cNvSpPr>
            <a:spLocks noChangeArrowheads="1"/>
          </p:cNvSpPr>
          <p:nvPr/>
        </p:nvSpPr>
        <p:spPr bwMode="auto">
          <a:xfrm>
            <a:off x="685800" y="914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a:solidFill>
                  <a:srgbClr val="CC0000"/>
                </a:solidFill>
              </a:rPr>
              <a:t>Risk Analysis: Tools and Usage </a:t>
            </a:r>
            <a:br>
              <a:rPr lang="en-US" altLang="en-US" sz="3200" b="1">
                <a:solidFill>
                  <a:srgbClr val="CC0000"/>
                </a:solidFill>
              </a:rPr>
            </a:br>
            <a:r>
              <a:rPr lang="en-US" altLang="en-US" sz="2000" b="1">
                <a:solidFill>
                  <a:srgbClr val="333399"/>
                </a:solidFill>
                <a:latin typeface="Arial" panose="020B0604020202020204" pitchFamily="34" charset="0"/>
              </a:rPr>
              <a:t>Software Usage Tools</a:t>
            </a:r>
          </a:p>
        </p:txBody>
      </p:sp>
      <p:graphicFrame>
        <p:nvGraphicFramePr>
          <p:cNvPr id="757790" name="Group 30">
            <a:extLst>
              <a:ext uri="{FF2B5EF4-FFF2-40B4-BE49-F238E27FC236}">
                <a16:creationId xmlns:a16="http://schemas.microsoft.com/office/drawing/2014/main" id="{CD2580AE-9F74-4185-B319-EE9EB6774F87}"/>
              </a:ext>
            </a:extLst>
          </p:cNvPr>
          <p:cNvGraphicFramePr>
            <a:graphicFrameLocks noGrp="1"/>
          </p:cNvGraphicFramePr>
          <p:nvPr>
            <p:extLst/>
          </p:nvPr>
        </p:nvGraphicFramePr>
        <p:xfrm>
          <a:off x="762000" y="2133600"/>
          <a:ext cx="7620000" cy="2430463"/>
        </p:xfrm>
        <a:graphic>
          <a:graphicData uri="http://schemas.openxmlformats.org/drawingml/2006/table">
            <a:tbl>
              <a:tblPr/>
              <a:tblGrid>
                <a:gridCol w="1981200">
                  <a:extLst>
                    <a:ext uri="{9D8B030D-6E8A-4147-A177-3AD203B41FA5}">
                      <a16:colId xmlns:a16="http://schemas.microsoft.com/office/drawing/2014/main" val="1170684280"/>
                    </a:ext>
                  </a:extLst>
                </a:gridCol>
                <a:gridCol w="5638800">
                  <a:extLst>
                    <a:ext uri="{9D8B030D-6E8A-4147-A177-3AD203B41FA5}">
                      <a16:colId xmlns:a16="http://schemas.microsoft.com/office/drawing/2014/main" val="3185782428"/>
                    </a:ext>
                  </a:extLst>
                </a:gridCol>
              </a:tblGrid>
              <a:tr h="396250">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Garamond" panose="02020404030301010803" pitchFamily="18" charset="0"/>
                        </a:rPr>
                        <a:t>Name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Garamond" panose="02020404030301010803" pitchFamily="18" charset="0"/>
                        </a:rPr>
                        <a:t>Description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6448891"/>
                  </a:ext>
                </a:extLst>
              </a:tr>
              <a:tr h="1243617">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Software Audit Tool (GASP)</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Designed to help detect and identify pirated software through tracking licenses. It is a suite of tools used by the Business Software Alliance and is freely available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hlinkClick r:id="rId2"/>
                        </a:rPr>
                        <a:t>http://global.bsa.org/uk/antipiracy/tools/gasp.phtml</a:t>
                      </a:r>
                      <a:endParaRPr kumimoji="0" lang="en-US" altLang="en-US" sz="1800" b="0" i="0" u="none" strike="noStrike" cap="none" normalizeH="0" baseline="0">
                        <a:ln>
                          <a:noFill/>
                        </a:ln>
                        <a:solidFill>
                          <a:schemeClr val="tx1"/>
                        </a:solidFill>
                        <a:effectLst/>
                        <a:latin typeface="Garamond" panose="02020404030301010803"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4273148"/>
                  </a:ext>
                </a:extLst>
              </a:tr>
              <a:tr h="384185">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Garamond" panose="02020404030301010803" pitchFamily="18" charset="0"/>
                      </a:endParaRP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Garamond" panose="02020404030301010803"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3184672"/>
                  </a:ext>
                </a:extLst>
              </a:tr>
              <a:tr h="406411">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Garamond" panose="02020404030301010803" pitchFamily="18" charset="0"/>
                      </a:endParaRP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Garamond" panose="02020404030301010803"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529964"/>
                  </a:ext>
                </a:extLst>
              </a:tr>
            </a:tbl>
          </a:graphicData>
        </a:graphic>
      </p:graphicFrame>
    </p:spTree>
    <p:extLst>
      <p:ext uri="{BB962C8B-B14F-4D97-AF65-F5344CB8AC3E}">
        <p14:creationId xmlns:p14="http://schemas.microsoft.com/office/powerpoint/2010/main" val="4163039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Slide Number Placeholder 4">
            <a:extLst>
              <a:ext uri="{FF2B5EF4-FFF2-40B4-BE49-F238E27FC236}">
                <a16:creationId xmlns:a16="http://schemas.microsoft.com/office/drawing/2014/main" id="{35F5DF92-781D-4DCF-9198-DE25C9FB770B}"/>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17907D1A-5C70-48EA-BD18-53BD684753C2}" type="slidenum">
              <a:rPr lang="en-US" altLang="en-US" sz="1000" smtClean="0">
                <a:solidFill>
                  <a:srgbClr val="660066"/>
                </a:solidFill>
              </a:rPr>
              <a:pPr/>
              <a:t>15</a:t>
            </a:fld>
            <a:endParaRPr lang="en-US" altLang="en-US" sz="1000">
              <a:solidFill>
                <a:srgbClr val="660066"/>
              </a:solidFill>
            </a:endParaRPr>
          </a:p>
        </p:txBody>
      </p:sp>
      <p:sp>
        <p:nvSpPr>
          <p:cNvPr id="119812" name="Rectangle 2">
            <a:extLst>
              <a:ext uri="{FF2B5EF4-FFF2-40B4-BE49-F238E27FC236}">
                <a16:creationId xmlns:a16="http://schemas.microsoft.com/office/drawing/2014/main" id="{A2A00AEC-A37B-48C0-B2B3-4029DD34BA31}"/>
              </a:ext>
            </a:extLst>
          </p:cNvPr>
          <p:cNvSpPr>
            <a:spLocks noGrp="1" noChangeArrowheads="1"/>
          </p:cNvSpPr>
          <p:nvPr>
            <p:ph type="body" idx="1"/>
          </p:nvPr>
        </p:nvSpPr>
        <p:spPr>
          <a:xfrm>
            <a:off x="630162" y="1327150"/>
            <a:ext cx="8001000" cy="5029200"/>
          </a:xfrm>
        </p:spPr>
        <p:txBody>
          <a:bodyPr/>
          <a:lstStyle/>
          <a:p>
            <a:pPr marL="533400" indent="-533400" eaLnBrk="1" hangingPunct="1"/>
            <a:r>
              <a:rPr lang="en-US" altLang="en-US" sz="2400" dirty="0"/>
              <a:t>Vulnerability Assessment helps determine vulnerabilities in computer networks at any specific moment in time.</a:t>
            </a:r>
          </a:p>
          <a:p>
            <a:pPr marL="533400" indent="-533400" eaLnBrk="1" hangingPunct="1"/>
            <a:r>
              <a:rPr lang="en-US" altLang="en-US" sz="2400" dirty="0"/>
              <a:t>Deliverables:</a:t>
            </a:r>
          </a:p>
          <a:p>
            <a:pPr marL="914400" lvl="1" indent="-457200" eaLnBrk="1" hangingPunct="1"/>
            <a:r>
              <a:rPr lang="en-US" altLang="en-US" sz="2000" dirty="0"/>
              <a:t>List of exploits and threats to which systems and networks are vulnerable. (Ranked according to risk levels)</a:t>
            </a:r>
          </a:p>
          <a:p>
            <a:pPr marL="914400" lvl="1" indent="-457200" eaLnBrk="1" hangingPunct="1"/>
            <a:r>
              <a:rPr lang="en-US" altLang="en-US" sz="2000" dirty="0"/>
              <a:t>Specific information about exploits and threats listed. (name of exploit or threat, how the threat/exploit works)</a:t>
            </a:r>
          </a:p>
          <a:p>
            <a:pPr marL="914400" lvl="1" indent="-457200" eaLnBrk="1" hangingPunct="1"/>
            <a:r>
              <a:rPr lang="en-US" altLang="en-US" sz="2000" dirty="0"/>
              <a:t>Recommendations for mitigating risk from these threats and exploits.</a:t>
            </a:r>
          </a:p>
          <a:p>
            <a:pPr marL="533400" indent="-533400" eaLnBrk="1" hangingPunct="1"/>
            <a:r>
              <a:rPr lang="en-US" altLang="en-US" sz="2400" dirty="0"/>
              <a:t>Tools used can be:</a:t>
            </a:r>
          </a:p>
          <a:p>
            <a:pPr marL="914400" lvl="1" indent="-457200" eaLnBrk="1" hangingPunct="1"/>
            <a:r>
              <a:rPr lang="en-US" altLang="en-US" sz="2000" dirty="0"/>
              <a:t>Commercial or open source (decide based on staff skills)</a:t>
            </a:r>
          </a:p>
          <a:p>
            <a:pPr marL="914400" lvl="1" indent="-457200" eaLnBrk="1" hangingPunct="1"/>
            <a:r>
              <a:rPr lang="en-US" altLang="en-US" sz="2000" dirty="0"/>
              <a:t>Perform analysis such as: </a:t>
            </a:r>
          </a:p>
          <a:p>
            <a:pPr marL="914400" lvl="1" indent="-457200" eaLnBrk="1" hangingPunct="1"/>
            <a:r>
              <a:rPr lang="en-US" altLang="en-US" sz="2000" dirty="0"/>
              <a:t>Host-based or network-based</a:t>
            </a:r>
          </a:p>
        </p:txBody>
      </p:sp>
      <p:sp>
        <p:nvSpPr>
          <p:cNvPr id="119813" name="Rectangle 3">
            <a:extLst>
              <a:ext uri="{FF2B5EF4-FFF2-40B4-BE49-F238E27FC236}">
                <a16:creationId xmlns:a16="http://schemas.microsoft.com/office/drawing/2014/main" id="{691E469A-2D17-495B-B9F0-DFD3971C7A39}"/>
              </a:ext>
            </a:extLst>
          </p:cNvPr>
          <p:cNvSpPr>
            <a:spLocks noChangeArrowheads="1"/>
          </p:cNvSpPr>
          <p:nvPr/>
        </p:nvSpPr>
        <p:spPr bwMode="auto">
          <a:xfrm>
            <a:off x="609600" y="4413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 Tools and Usage </a:t>
            </a:r>
            <a:br>
              <a:rPr lang="en-US" altLang="en-US" sz="3200" b="1" dirty="0">
                <a:solidFill>
                  <a:srgbClr val="CC0000"/>
                </a:solidFill>
              </a:rPr>
            </a:br>
            <a:r>
              <a:rPr lang="en-US" altLang="en-US" sz="2000" b="1" dirty="0">
                <a:solidFill>
                  <a:srgbClr val="333399"/>
                </a:solidFill>
                <a:latin typeface="Arial" panose="020B0604020202020204" pitchFamily="34" charset="0"/>
              </a:rPr>
              <a:t>Vulnerability Assessment</a:t>
            </a:r>
          </a:p>
        </p:txBody>
      </p:sp>
      <p:sp>
        <p:nvSpPr>
          <p:cNvPr id="119814" name="Text Box 4">
            <a:extLst>
              <a:ext uri="{FF2B5EF4-FFF2-40B4-BE49-F238E27FC236}">
                <a16:creationId xmlns:a16="http://schemas.microsoft.com/office/drawing/2014/main" id="{00BD6C84-817C-49A6-9D8E-44EEDDFB951F}"/>
              </a:ext>
            </a:extLst>
          </p:cNvPr>
          <p:cNvSpPr txBox="1">
            <a:spLocks noChangeArrowheads="1"/>
          </p:cNvSpPr>
          <p:nvPr/>
        </p:nvSpPr>
        <p:spPr bwMode="auto">
          <a:xfrm>
            <a:off x="5105400" y="5714395"/>
            <a:ext cx="3733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spcBef>
                <a:spcPct val="50000"/>
              </a:spcBef>
            </a:pPr>
            <a:r>
              <a:rPr lang="en-US" altLang="en-US" sz="1000" dirty="0"/>
              <a:t>Sources: </a:t>
            </a:r>
            <a:r>
              <a:rPr lang="en-US" altLang="en-US" sz="1000" dirty="0">
                <a:hlinkClick r:id="rId3"/>
              </a:rPr>
              <a:t>http://techrepublic.com.com/5100-6296-5194734-2.html</a:t>
            </a:r>
            <a:r>
              <a:rPr lang="en-US" altLang="en-US" sz="1000" dirty="0"/>
              <a:t>             </a:t>
            </a:r>
          </a:p>
          <a:p>
            <a:pPr eaLnBrk="1" hangingPunct="1">
              <a:spcBef>
                <a:spcPct val="50000"/>
              </a:spcBef>
            </a:pPr>
            <a:r>
              <a:rPr lang="en-US" altLang="en-US" sz="1000" dirty="0">
                <a:hlinkClick r:id="rId4"/>
              </a:rPr>
              <a:t>http://www.intranetjournal.com/articles/200207/pse_07_14_02a.html</a:t>
            </a:r>
            <a:endParaRPr lang="en-US" altLang="en-US" sz="1000" dirty="0"/>
          </a:p>
        </p:txBody>
      </p:sp>
    </p:spTree>
    <p:extLst>
      <p:ext uri="{BB962C8B-B14F-4D97-AF65-F5344CB8AC3E}">
        <p14:creationId xmlns:p14="http://schemas.microsoft.com/office/powerpoint/2010/main" val="2298407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Slide Number Placeholder 4">
            <a:extLst>
              <a:ext uri="{FF2B5EF4-FFF2-40B4-BE49-F238E27FC236}">
                <a16:creationId xmlns:a16="http://schemas.microsoft.com/office/drawing/2014/main" id="{1438BDE8-4B82-494E-B4DE-677C37C1D406}"/>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AE1D7204-CB97-40AF-80D1-86A0B603A815}" type="slidenum">
              <a:rPr lang="en-US" altLang="en-US" sz="1000" smtClean="0">
                <a:solidFill>
                  <a:srgbClr val="660066"/>
                </a:solidFill>
              </a:rPr>
              <a:pPr/>
              <a:t>16</a:t>
            </a:fld>
            <a:endParaRPr lang="en-US" altLang="en-US" sz="1000">
              <a:solidFill>
                <a:srgbClr val="660066"/>
              </a:solidFill>
            </a:endParaRPr>
          </a:p>
        </p:txBody>
      </p:sp>
      <p:sp>
        <p:nvSpPr>
          <p:cNvPr id="121860" name="Rectangle 3">
            <a:extLst>
              <a:ext uri="{FF2B5EF4-FFF2-40B4-BE49-F238E27FC236}">
                <a16:creationId xmlns:a16="http://schemas.microsoft.com/office/drawing/2014/main" id="{1540B462-F577-4886-A6CC-B36510E646F6}"/>
              </a:ext>
            </a:extLst>
          </p:cNvPr>
          <p:cNvSpPr>
            <a:spLocks noChangeArrowheads="1"/>
          </p:cNvSpPr>
          <p:nvPr/>
        </p:nvSpPr>
        <p:spPr bwMode="auto">
          <a:xfrm>
            <a:off x="6096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a:solidFill>
                  <a:srgbClr val="CC0000"/>
                </a:solidFill>
              </a:rPr>
              <a:t>Risk Analysis: Tools and Usage </a:t>
            </a:r>
            <a:br>
              <a:rPr lang="en-US" altLang="en-US" sz="3200" b="1">
                <a:solidFill>
                  <a:srgbClr val="CC0000"/>
                </a:solidFill>
              </a:rPr>
            </a:br>
            <a:r>
              <a:rPr lang="en-US" altLang="en-US" sz="2000" b="1">
                <a:solidFill>
                  <a:srgbClr val="333399"/>
                </a:solidFill>
                <a:latin typeface="Arial" panose="020B0604020202020204" pitchFamily="34" charset="0"/>
              </a:rPr>
              <a:t>Vulnerability Assessment (Host or Network Based)</a:t>
            </a:r>
          </a:p>
        </p:txBody>
      </p:sp>
      <p:sp>
        <p:nvSpPr>
          <p:cNvPr id="121861" name="Text Box 4">
            <a:extLst>
              <a:ext uri="{FF2B5EF4-FFF2-40B4-BE49-F238E27FC236}">
                <a16:creationId xmlns:a16="http://schemas.microsoft.com/office/drawing/2014/main" id="{651AB897-E9C4-4319-8865-B7665C6FF660}"/>
              </a:ext>
            </a:extLst>
          </p:cNvPr>
          <p:cNvSpPr txBox="1">
            <a:spLocks noChangeArrowheads="1"/>
          </p:cNvSpPr>
          <p:nvPr/>
        </p:nvSpPr>
        <p:spPr bwMode="auto">
          <a:xfrm>
            <a:off x="990600" y="5867400"/>
            <a:ext cx="3733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spcBef>
                <a:spcPct val="50000"/>
              </a:spcBef>
            </a:pPr>
            <a:r>
              <a:rPr lang="en-US" altLang="en-US" sz="1000"/>
              <a:t>Source: </a:t>
            </a:r>
            <a:r>
              <a:rPr lang="en-US" altLang="en-US" sz="1000">
                <a:hlinkClick r:id="rId3"/>
              </a:rPr>
              <a:t>http://www.nwfusion.com/news/2004/0405specialfocus.html</a:t>
            </a:r>
            <a:endParaRPr lang="en-US" altLang="en-US" sz="1000"/>
          </a:p>
        </p:txBody>
      </p:sp>
      <p:graphicFrame>
        <p:nvGraphicFramePr>
          <p:cNvPr id="629839" name="Group 79">
            <a:extLst>
              <a:ext uri="{FF2B5EF4-FFF2-40B4-BE49-F238E27FC236}">
                <a16:creationId xmlns:a16="http://schemas.microsoft.com/office/drawing/2014/main" id="{A42BB6C9-736F-4371-BD7D-F1A7C69EE8AD}"/>
              </a:ext>
            </a:extLst>
          </p:cNvPr>
          <p:cNvGraphicFramePr>
            <a:graphicFrameLocks noGrp="1"/>
          </p:cNvGraphicFramePr>
          <p:nvPr>
            <p:extLst/>
          </p:nvPr>
        </p:nvGraphicFramePr>
        <p:xfrm>
          <a:off x="762000" y="1854200"/>
          <a:ext cx="7696200" cy="3989387"/>
        </p:xfrm>
        <a:graphic>
          <a:graphicData uri="http://schemas.openxmlformats.org/drawingml/2006/table">
            <a:tbl>
              <a:tblPr/>
              <a:tblGrid>
                <a:gridCol w="3848100">
                  <a:extLst>
                    <a:ext uri="{9D8B030D-6E8A-4147-A177-3AD203B41FA5}">
                      <a16:colId xmlns:a16="http://schemas.microsoft.com/office/drawing/2014/main" val="1964419344"/>
                    </a:ext>
                  </a:extLst>
                </a:gridCol>
                <a:gridCol w="3848100">
                  <a:extLst>
                    <a:ext uri="{9D8B030D-6E8A-4147-A177-3AD203B41FA5}">
                      <a16:colId xmlns:a16="http://schemas.microsoft.com/office/drawing/2014/main" val="382357965"/>
                    </a:ext>
                  </a:extLst>
                </a:gridCol>
              </a:tblGrid>
              <a:tr h="581127">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Garamond" panose="02020404030301010803" pitchFamily="18" charset="0"/>
                        </a:rPr>
                        <a:t>Host-based Tools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Garamond" panose="02020404030301010803" pitchFamily="18" charset="0"/>
                        </a:rPr>
                        <a:t>Network-Based Tools</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509092331"/>
                  </a:ext>
                </a:extLst>
              </a:tr>
              <a:tr h="396309">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800000"/>
                          </a:solidFill>
                          <a:effectLst/>
                          <a:latin typeface="Garamond" panose="02020404030301010803" pitchFamily="18" charset="0"/>
                        </a:rPr>
                        <a:t>Pros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333399"/>
                          </a:solidFill>
                          <a:effectLst/>
                          <a:latin typeface="Garamond" panose="02020404030301010803" pitchFamily="18" charset="0"/>
                        </a:rPr>
                        <a:t>Pros</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554434748"/>
                  </a:ext>
                </a:extLst>
              </a:tr>
              <a:tr h="640192">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Can provide rich security information, such as by checking user access logs. </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BEB"/>
                    </a:solid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Once deployed, have limited impact on network traffic.</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5FF"/>
                    </a:solidFill>
                  </a:tcPr>
                </a:tc>
                <a:extLst>
                  <a:ext uri="{0D108BD9-81ED-4DB2-BD59-A6C34878D82A}">
                    <a16:rowId xmlns:a16="http://schemas.microsoft.com/office/drawing/2014/main" val="2786627560"/>
                  </a:ext>
                </a:extLst>
              </a:tr>
              <a:tr h="640192">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Can give a quick look at what weaknesses hackers and worms can exploit.</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BEB"/>
                    </a:solid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Available as software, appliances and managed services.</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5FF"/>
                    </a:solidFill>
                  </a:tcPr>
                </a:tc>
                <a:extLst>
                  <a:ext uri="{0D108BD9-81ED-4DB2-BD59-A6C34878D82A}">
                    <a16:rowId xmlns:a16="http://schemas.microsoft.com/office/drawing/2014/main" val="1140964119"/>
                  </a:ext>
                </a:extLst>
              </a:tr>
              <a:tr h="396309">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800000"/>
                          </a:solidFill>
                          <a:effectLst/>
                          <a:latin typeface="Garamond" panose="02020404030301010803" pitchFamily="18" charset="0"/>
                        </a:rPr>
                        <a:t>Cons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333399"/>
                          </a:solidFill>
                          <a:effectLst/>
                          <a:latin typeface="Garamond" panose="02020404030301010803" pitchFamily="18" charset="0"/>
                        </a:rPr>
                        <a:t>Cons</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677630447"/>
                  </a:ext>
                </a:extLst>
              </a:tr>
              <a:tr h="640192">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Costs can add up when deploying agents across many desktops and servers.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BEB"/>
                    </a:solid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Deployment can be time-consuming.</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5FF"/>
                    </a:solidFill>
                  </a:tcPr>
                </a:tc>
                <a:extLst>
                  <a:ext uri="{0D108BD9-81ED-4DB2-BD59-A6C34878D82A}">
                    <a16:rowId xmlns:a16="http://schemas.microsoft.com/office/drawing/2014/main" val="1616921667"/>
                  </a:ext>
                </a:extLst>
              </a:tr>
              <a:tr h="695066">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Requires careful planning to avoid conflict with security systems.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BEB"/>
                    </a:solid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Garamond" panose="02020404030301010803" pitchFamily="18" charset="0"/>
                        </a:rPr>
                        <a:t>Generates considerable network traffic.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Garamond" panose="02020404030301010803" pitchFamily="18"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5E5FF"/>
                    </a:solidFill>
                  </a:tcPr>
                </a:tc>
                <a:extLst>
                  <a:ext uri="{0D108BD9-81ED-4DB2-BD59-A6C34878D82A}">
                    <a16:rowId xmlns:a16="http://schemas.microsoft.com/office/drawing/2014/main" val="1621737497"/>
                  </a:ext>
                </a:extLst>
              </a:tr>
            </a:tbl>
          </a:graphicData>
        </a:graphic>
      </p:graphicFrame>
    </p:spTree>
    <p:extLst>
      <p:ext uri="{BB962C8B-B14F-4D97-AF65-F5344CB8AC3E}">
        <p14:creationId xmlns:p14="http://schemas.microsoft.com/office/powerpoint/2010/main" val="1196415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Slide Number Placeholder 4">
            <a:extLst>
              <a:ext uri="{FF2B5EF4-FFF2-40B4-BE49-F238E27FC236}">
                <a16:creationId xmlns:a16="http://schemas.microsoft.com/office/drawing/2014/main" id="{D5540F03-6677-4E98-8D6F-BB6ABF41FA5D}"/>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611CA0CC-E8CF-4682-964D-EBB2973EDA1D}" type="slidenum">
              <a:rPr lang="en-US" altLang="en-US" sz="1000" smtClean="0">
                <a:solidFill>
                  <a:srgbClr val="660066"/>
                </a:solidFill>
              </a:rPr>
              <a:pPr/>
              <a:t>17</a:t>
            </a:fld>
            <a:endParaRPr lang="en-US" altLang="en-US" sz="1000">
              <a:solidFill>
                <a:srgbClr val="660066"/>
              </a:solidFill>
            </a:endParaRPr>
          </a:p>
        </p:txBody>
      </p:sp>
      <p:sp>
        <p:nvSpPr>
          <p:cNvPr id="123908" name="Rectangle 2">
            <a:extLst>
              <a:ext uri="{FF2B5EF4-FFF2-40B4-BE49-F238E27FC236}">
                <a16:creationId xmlns:a16="http://schemas.microsoft.com/office/drawing/2014/main" id="{576408A0-5478-4727-9D77-83DF5B0AD6D9}"/>
              </a:ext>
            </a:extLst>
          </p:cNvPr>
          <p:cNvSpPr>
            <a:spLocks noChangeArrowheads="1"/>
          </p:cNvSpPr>
          <p:nvPr/>
        </p:nvSpPr>
        <p:spPr bwMode="auto">
          <a:xfrm>
            <a:off x="1524000" y="152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chemeClr val="bg1"/>
                </a:solidFill>
              </a:rPr>
              <a:t>Risk Analysis: Tools and Usage </a:t>
            </a:r>
            <a:br>
              <a:rPr lang="en-US" altLang="en-US" sz="2000" b="1" dirty="0">
                <a:solidFill>
                  <a:srgbClr val="333399"/>
                </a:solidFill>
                <a:latin typeface="Arial" panose="020B0604020202020204" pitchFamily="34" charset="0"/>
              </a:rPr>
            </a:br>
            <a:r>
              <a:rPr lang="en-US" altLang="en-US" sz="2000" b="1" dirty="0">
                <a:solidFill>
                  <a:srgbClr val="333399"/>
                </a:solidFill>
                <a:latin typeface="Arial" panose="020B0604020202020204" pitchFamily="34" charset="0"/>
              </a:rPr>
              <a:t>Vulnerability Assessment</a:t>
            </a:r>
          </a:p>
        </p:txBody>
      </p:sp>
      <p:graphicFrame>
        <p:nvGraphicFramePr>
          <p:cNvPr id="663664" name="Group 112">
            <a:extLst>
              <a:ext uri="{FF2B5EF4-FFF2-40B4-BE49-F238E27FC236}">
                <a16:creationId xmlns:a16="http://schemas.microsoft.com/office/drawing/2014/main" id="{A87AB573-9A17-4297-82DA-B94054A5CE17}"/>
              </a:ext>
            </a:extLst>
          </p:cNvPr>
          <p:cNvGraphicFramePr>
            <a:graphicFrameLocks noGrp="1"/>
          </p:cNvGraphicFramePr>
          <p:nvPr>
            <p:extLst/>
          </p:nvPr>
        </p:nvGraphicFramePr>
        <p:xfrm>
          <a:off x="304800" y="1012889"/>
          <a:ext cx="8610600" cy="5345880"/>
        </p:xfrm>
        <a:graphic>
          <a:graphicData uri="http://schemas.openxmlformats.org/drawingml/2006/table">
            <a:tbl>
              <a:tblPr/>
              <a:tblGrid>
                <a:gridCol w="1644984">
                  <a:extLst>
                    <a:ext uri="{9D8B030D-6E8A-4147-A177-3AD203B41FA5}">
                      <a16:colId xmlns:a16="http://schemas.microsoft.com/office/drawing/2014/main" val="3756516295"/>
                    </a:ext>
                  </a:extLst>
                </a:gridCol>
                <a:gridCol w="6965616">
                  <a:extLst>
                    <a:ext uri="{9D8B030D-6E8A-4147-A177-3AD203B41FA5}">
                      <a16:colId xmlns:a16="http://schemas.microsoft.com/office/drawing/2014/main" val="537052755"/>
                    </a:ext>
                  </a:extLst>
                </a:gridCol>
              </a:tblGrid>
              <a:tr h="345373">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Garamond" panose="02020404030301010803" pitchFamily="18" charset="0"/>
                        </a:rPr>
                        <a:t>Name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Garamond" panose="02020404030301010803" pitchFamily="18" charset="0"/>
                        </a:rPr>
                        <a:t>Description</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2366477"/>
                  </a:ext>
                </a:extLst>
              </a:tr>
              <a:tr h="684999">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Garamond" panose="02020404030301010803" pitchFamily="18" charset="0"/>
                        </a:rPr>
                        <a:t>Cerberus Internet Scanner</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rPr>
                        <a:t>Windows web server vulnerability tester </a:t>
                      </a:r>
                      <a:r>
                        <a:rPr kumimoji="0" lang="en-US" altLang="en-US" sz="1300" b="0" i="0" u="none" strike="noStrike" cap="none" normalizeH="0" baseline="0">
                          <a:ln>
                            <a:noFill/>
                          </a:ln>
                          <a:solidFill>
                            <a:srgbClr val="000000"/>
                          </a:solidFill>
                          <a:effectLst/>
                          <a:latin typeface="Garamond" panose="02020404030301010803" pitchFamily="18" charset="0"/>
                          <a:cs typeface="Arial" panose="020B0604020202020204" pitchFamily="34" charset="0"/>
                        </a:rPr>
                        <a:t>designed to help administrators locate and fix security holes in their computer systems</a:t>
                      </a:r>
                      <a:r>
                        <a:rPr kumimoji="0" lang="en-US" altLang="en-US" sz="1300" b="0" i="0" u="none" strike="noStrike" cap="none" normalizeH="0" baseline="0">
                          <a:ln>
                            <a:noFill/>
                          </a:ln>
                          <a:solidFill>
                            <a:schemeClr val="tx1"/>
                          </a:solidFill>
                          <a:effectLst/>
                          <a:latin typeface="Garamond" panose="02020404030301010803"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hlinkClick r:id="rId2"/>
                        </a:rPr>
                        <a:t>http://www.cerberus-infosec.co.uk/cis.shtml</a:t>
                      </a:r>
                      <a:endParaRPr kumimoji="0" lang="en-US" altLang="en-US" sz="1300" b="0" i="0" u="none" strike="noStrike" cap="none" normalizeH="0" baseline="0">
                        <a:ln>
                          <a:noFill/>
                        </a:ln>
                        <a:solidFill>
                          <a:schemeClr val="tx1"/>
                        </a:solidFill>
                        <a:effectLst/>
                        <a:latin typeface="Garamond" panose="02020404030301010803"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9325044"/>
                  </a:ext>
                </a:extLst>
              </a:tr>
              <a:tr h="684999">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Garamond" panose="02020404030301010803" pitchFamily="18" charset="0"/>
                        </a:rPr>
                        <a:t>Cgichk</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rPr>
                        <a:t>This is a web vulnerability scanner which searches interesting directories and files on a site. Looks for interesting and hidden directories such as logs, scripts, restricted code, etc.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hlinkClick r:id="rId3"/>
                        </a:rPr>
                        <a:t>http://sourceforge.net/projects/cgichk/</a:t>
                      </a:r>
                      <a:endParaRPr kumimoji="0" lang="en-US" altLang="en-US" sz="1300" b="0" i="0" u="none" strike="noStrike" cap="none" normalizeH="0" baseline="0">
                        <a:ln>
                          <a:noFill/>
                        </a:ln>
                        <a:solidFill>
                          <a:schemeClr val="tx1"/>
                        </a:solidFill>
                        <a:effectLst/>
                        <a:latin typeface="Garamond" panose="02020404030301010803"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1247057"/>
                  </a:ext>
                </a:extLst>
              </a:tr>
              <a:tr h="684999">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Garamond" panose="02020404030301010803" pitchFamily="18" charset="0"/>
                        </a:rPr>
                        <a:t>Nessus</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rPr>
                        <a:t>Server and client software vulnerability assessment tool which provides remote and local security checking.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hlinkClick r:id="rId4"/>
                        </a:rPr>
                        <a:t>http://www.nessus.org/download.html</a:t>
                      </a:r>
                      <a:endParaRPr kumimoji="0" lang="en-US" altLang="en-US" sz="1300" b="0" i="0" u="none" strike="noStrike" cap="none" normalizeH="0" baseline="0">
                        <a:ln>
                          <a:noFill/>
                        </a:ln>
                        <a:solidFill>
                          <a:schemeClr val="tx1"/>
                        </a:solidFill>
                        <a:effectLst/>
                        <a:latin typeface="Garamond" panose="02020404030301010803"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10075"/>
                  </a:ext>
                </a:extLst>
              </a:tr>
              <a:tr h="1059049">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Garamond" panose="02020404030301010803" pitchFamily="18" charset="0"/>
                        </a:rPr>
                        <a:t>SAINT</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rPr>
                        <a:t>SAINT (Security Administrator's Integrated Network Tool) is a security assessment tool. It scans through a firewall updated security checks from CERT &amp; CIAC bulletins. Also, it features 4 levels of severity (red, yellow, brown, &amp; green) through an HTML interface. Based on SATAN model.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hlinkClick r:id="rId5"/>
                        </a:rPr>
                        <a:t>http://www.saintcorporation.com/products/saint_engine.html</a:t>
                      </a:r>
                      <a:endParaRPr kumimoji="0" lang="en-US" altLang="en-US" sz="1300" b="0" i="0" u="none" strike="noStrike" cap="none" normalizeH="0" baseline="0">
                        <a:ln>
                          <a:noFill/>
                        </a:ln>
                        <a:solidFill>
                          <a:schemeClr val="tx1"/>
                        </a:solidFill>
                        <a:effectLst/>
                        <a:latin typeface="Garamond" panose="02020404030301010803"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26679642"/>
                  </a:ext>
                </a:extLst>
              </a:tr>
              <a:tr h="1059049">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Garamond" panose="02020404030301010803" pitchFamily="18" charset="0"/>
                        </a:rPr>
                        <a:t>SARA</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rPr>
                        <a:t>SARA (Security Auditor's Research Assistant) Third generation UNIX-based security analysis tool. It contains: SANS/ISTS Certified, CVE standards support, an enterprise search module, standalone or daemon mode, user extension support and is based on the SATAN model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hlinkClick r:id="rId6"/>
                        </a:rPr>
                        <a:t>http://www.www-arc.com/sara/</a:t>
                      </a:r>
                      <a:endParaRPr kumimoji="0" lang="en-US" altLang="en-US" sz="1300" b="0" i="0" u="none" strike="noStrike" cap="none" normalizeH="0" baseline="0">
                        <a:ln>
                          <a:noFill/>
                        </a:ln>
                        <a:solidFill>
                          <a:schemeClr val="tx1"/>
                        </a:solidFill>
                        <a:effectLst/>
                        <a:latin typeface="Garamond" panose="02020404030301010803"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4031797"/>
                  </a:ext>
                </a:extLst>
              </a:tr>
              <a:tr h="647582">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Garamond" panose="02020404030301010803" pitchFamily="18" charset="0"/>
                        </a:rPr>
                        <a:t>Nikto</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dirty="0">
                          <a:ln>
                            <a:noFill/>
                          </a:ln>
                          <a:solidFill>
                            <a:schemeClr val="tx1"/>
                          </a:solidFill>
                          <a:effectLst/>
                          <a:latin typeface="Garamond" panose="02020404030301010803" pitchFamily="18" charset="0"/>
                        </a:rPr>
                        <a:t>A web server scanner which performs comprehensive tests against web servers for multiple items, including over 2200 potentially dangerous files/CGIs, versions on over 140 servers, and problems on over 210 servers </a:t>
                      </a:r>
                      <a:r>
                        <a:rPr kumimoji="0" lang="en-US" altLang="en-US" sz="1300" b="0" i="0" u="none" strike="noStrike" cap="none" normalizeH="0" baseline="0" dirty="0">
                          <a:ln>
                            <a:noFill/>
                          </a:ln>
                          <a:solidFill>
                            <a:schemeClr val="tx1"/>
                          </a:solidFill>
                          <a:effectLst/>
                          <a:latin typeface="Garamond" panose="02020404030301010803" pitchFamily="18" charset="0"/>
                          <a:hlinkClick r:id="rId7"/>
                        </a:rPr>
                        <a:t>http://www.cirt.net/code/nikto.shtml</a:t>
                      </a:r>
                      <a:endParaRPr kumimoji="0" lang="en-US" altLang="en-US" sz="1300" b="0" i="0" u="none" strike="noStrike" cap="none" normalizeH="0" baseline="0" dirty="0">
                        <a:ln>
                          <a:noFill/>
                        </a:ln>
                        <a:solidFill>
                          <a:schemeClr val="tx1"/>
                        </a:solidFill>
                        <a:effectLst/>
                        <a:latin typeface="Garamond" panose="02020404030301010803"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51039926"/>
                  </a:ext>
                </a:extLst>
              </a:tr>
            </a:tbl>
          </a:graphicData>
        </a:graphic>
      </p:graphicFrame>
    </p:spTree>
    <p:extLst>
      <p:ext uri="{BB962C8B-B14F-4D97-AF65-F5344CB8AC3E}">
        <p14:creationId xmlns:p14="http://schemas.microsoft.com/office/powerpoint/2010/main" val="2375922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Slide Number Placeholder 4">
            <a:extLst>
              <a:ext uri="{FF2B5EF4-FFF2-40B4-BE49-F238E27FC236}">
                <a16:creationId xmlns:a16="http://schemas.microsoft.com/office/drawing/2014/main" id="{52EDB48C-980E-4F84-A7C1-A89B4B601983}"/>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568B439D-BB9D-4763-8939-FA4D644460A2}" type="slidenum">
              <a:rPr lang="en-US" altLang="en-US" sz="1000" smtClean="0">
                <a:solidFill>
                  <a:srgbClr val="660066"/>
                </a:solidFill>
              </a:rPr>
              <a:pPr/>
              <a:t>18</a:t>
            </a:fld>
            <a:endParaRPr lang="en-US" altLang="en-US" sz="1000">
              <a:solidFill>
                <a:srgbClr val="660066"/>
              </a:solidFill>
            </a:endParaRPr>
          </a:p>
        </p:txBody>
      </p:sp>
      <p:sp>
        <p:nvSpPr>
          <p:cNvPr id="124932" name="Rectangle 2">
            <a:extLst>
              <a:ext uri="{FF2B5EF4-FFF2-40B4-BE49-F238E27FC236}">
                <a16:creationId xmlns:a16="http://schemas.microsoft.com/office/drawing/2014/main" id="{8DCCB4C9-8BAE-41B5-A232-52C7EBC5D326}"/>
              </a:ext>
            </a:extLst>
          </p:cNvPr>
          <p:cNvSpPr>
            <a:spLocks noGrp="1" noChangeArrowheads="1"/>
          </p:cNvSpPr>
          <p:nvPr>
            <p:ph type="body" idx="1"/>
          </p:nvPr>
        </p:nvSpPr>
        <p:spPr>
          <a:xfrm>
            <a:off x="609600" y="1630362"/>
            <a:ext cx="8001000" cy="1600200"/>
          </a:xfrm>
        </p:spPr>
        <p:txBody>
          <a:bodyPr/>
          <a:lstStyle/>
          <a:p>
            <a:pPr marL="533400" indent="-533400" eaLnBrk="1" hangingPunct="1">
              <a:lnSpc>
                <a:spcPct val="90000"/>
              </a:lnSpc>
            </a:pPr>
            <a:r>
              <a:rPr lang="en-US" altLang="en-US" sz="2800" dirty="0"/>
              <a:t>Configuration Validation </a:t>
            </a:r>
          </a:p>
          <a:p>
            <a:pPr marL="914400" lvl="1" indent="-457200" eaLnBrk="1" hangingPunct="1">
              <a:lnSpc>
                <a:spcPct val="90000"/>
              </a:lnSpc>
            </a:pPr>
            <a:r>
              <a:rPr lang="en-US" altLang="en-US" sz="2000" dirty="0"/>
              <a:t>is the process in which the current configuration of a specific system, software, or hardware tool is tested against configuration guidelines.</a:t>
            </a:r>
          </a:p>
        </p:txBody>
      </p:sp>
      <p:sp>
        <p:nvSpPr>
          <p:cNvPr id="124933" name="Rectangle 3">
            <a:extLst>
              <a:ext uri="{FF2B5EF4-FFF2-40B4-BE49-F238E27FC236}">
                <a16:creationId xmlns:a16="http://schemas.microsoft.com/office/drawing/2014/main" id="{18E4CEEF-F2B7-4302-8835-D5B609F358D6}"/>
              </a:ext>
            </a:extLst>
          </p:cNvPr>
          <p:cNvSpPr>
            <a:spLocks noChangeArrowheads="1"/>
          </p:cNvSpPr>
          <p:nvPr/>
        </p:nvSpPr>
        <p:spPr bwMode="auto">
          <a:xfrm>
            <a:off x="762000" y="563562"/>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 Tools and Usage </a:t>
            </a:r>
            <a:br>
              <a:rPr lang="en-US" altLang="en-US" sz="3200" b="1" dirty="0">
                <a:solidFill>
                  <a:srgbClr val="CC0000"/>
                </a:solidFill>
              </a:rPr>
            </a:br>
            <a:r>
              <a:rPr lang="en-US" altLang="en-US" sz="2000" b="1" dirty="0">
                <a:solidFill>
                  <a:srgbClr val="333399"/>
                </a:solidFill>
                <a:latin typeface="Arial" panose="020B0604020202020204" pitchFamily="34" charset="0"/>
              </a:rPr>
              <a:t>Configuration Validation</a:t>
            </a:r>
            <a:br>
              <a:rPr lang="en-US" altLang="en-US" sz="3200" dirty="0">
                <a:solidFill>
                  <a:schemeClr val="tx2"/>
                </a:solidFill>
              </a:rPr>
            </a:br>
            <a:endParaRPr lang="en-US" altLang="en-US" sz="3200" dirty="0">
              <a:solidFill>
                <a:schemeClr val="tx2"/>
              </a:solidFill>
            </a:endParaRPr>
          </a:p>
        </p:txBody>
      </p:sp>
      <p:pic>
        <p:nvPicPr>
          <p:cNvPr id="124934" name="Picture 4">
            <a:extLst>
              <a:ext uri="{FF2B5EF4-FFF2-40B4-BE49-F238E27FC236}">
                <a16:creationId xmlns:a16="http://schemas.microsoft.com/office/drawing/2014/main" id="{1DEF0F6A-81ED-4625-96D0-A3C043336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978982"/>
            <a:ext cx="2895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935" name="Text Box 5">
            <a:extLst>
              <a:ext uri="{FF2B5EF4-FFF2-40B4-BE49-F238E27FC236}">
                <a16:creationId xmlns:a16="http://schemas.microsoft.com/office/drawing/2014/main" id="{0E823698-8460-4710-A762-6C9808DF0ACA}"/>
              </a:ext>
            </a:extLst>
          </p:cNvPr>
          <p:cNvSpPr txBox="1">
            <a:spLocks noChangeArrowheads="1"/>
          </p:cNvSpPr>
          <p:nvPr/>
        </p:nvSpPr>
        <p:spPr bwMode="auto">
          <a:xfrm>
            <a:off x="1100138" y="5897563"/>
            <a:ext cx="38528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1200"/>
              <a:t>Source: </a:t>
            </a:r>
            <a:r>
              <a:rPr lang="en-US" altLang="en-US" sz="1200">
                <a:hlinkClick r:id="rId4"/>
              </a:rPr>
              <a:t>http://nww1.com/news/2004/0216specialfocus.html</a:t>
            </a:r>
            <a:endParaRPr lang="en-US" altLang="en-US" sz="1200"/>
          </a:p>
        </p:txBody>
      </p:sp>
      <p:sp>
        <p:nvSpPr>
          <p:cNvPr id="124936" name="Text Box 7">
            <a:extLst>
              <a:ext uri="{FF2B5EF4-FFF2-40B4-BE49-F238E27FC236}">
                <a16:creationId xmlns:a16="http://schemas.microsoft.com/office/drawing/2014/main" id="{57131A99-5007-4893-8290-64A053802A7C}"/>
              </a:ext>
            </a:extLst>
          </p:cNvPr>
          <p:cNvSpPr txBox="1">
            <a:spLocks noChangeArrowheads="1"/>
          </p:cNvSpPr>
          <p:nvPr/>
        </p:nvSpPr>
        <p:spPr bwMode="auto">
          <a:xfrm>
            <a:off x="4343400" y="3032125"/>
            <a:ext cx="38862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spcBef>
                <a:spcPct val="50000"/>
              </a:spcBef>
              <a:buFontTx/>
              <a:buChar char="•"/>
            </a:pPr>
            <a:r>
              <a:rPr lang="en-US" altLang="en-US" sz="2000"/>
              <a:t>Human error is shown to be the 2</a:t>
            </a:r>
            <a:r>
              <a:rPr lang="en-US" altLang="en-US" sz="2000" baseline="30000"/>
              <a:t>nd</a:t>
            </a:r>
            <a:r>
              <a:rPr lang="en-US" altLang="en-US" sz="2000"/>
              <a:t> largest reason for network downtime. </a:t>
            </a:r>
          </a:p>
          <a:p>
            <a:pPr eaLnBrk="1" hangingPunct="1">
              <a:spcBef>
                <a:spcPct val="50000"/>
              </a:spcBef>
              <a:buFontTx/>
              <a:buChar char="•"/>
            </a:pPr>
            <a:r>
              <a:rPr lang="en-US" altLang="en-US" sz="2000"/>
              <a:t>Using configuration validation tools will help correct for human error</a:t>
            </a:r>
          </a:p>
        </p:txBody>
      </p:sp>
    </p:spTree>
    <p:extLst>
      <p:ext uri="{BB962C8B-B14F-4D97-AF65-F5344CB8AC3E}">
        <p14:creationId xmlns:p14="http://schemas.microsoft.com/office/powerpoint/2010/main" val="111237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Slide Number Placeholder 4">
            <a:extLst>
              <a:ext uri="{FF2B5EF4-FFF2-40B4-BE49-F238E27FC236}">
                <a16:creationId xmlns:a16="http://schemas.microsoft.com/office/drawing/2014/main" id="{6426518B-5B1F-49A6-99AC-565A68BFCF27}"/>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B654947B-AC92-48EF-9A59-AC6103B118B5}" type="slidenum">
              <a:rPr lang="en-US" altLang="en-US" sz="1000" smtClean="0">
                <a:solidFill>
                  <a:srgbClr val="660066"/>
                </a:solidFill>
              </a:rPr>
              <a:pPr/>
              <a:t>19</a:t>
            </a:fld>
            <a:endParaRPr lang="en-US" altLang="en-US" sz="1000">
              <a:solidFill>
                <a:srgbClr val="660066"/>
              </a:solidFill>
            </a:endParaRPr>
          </a:p>
        </p:txBody>
      </p:sp>
      <p:sp>
        <p:nvSpPr>
          <p:cNvPr id="126980" name="Rectangle 2">
            <a:extLst>
              <a:ext uri="{FF2B5EF4-FFF2-40B4-BE49-F238E27FC236}">
                <a16:creationId xmlns:a16="http://schemas.microsoft.com/office/drawing/2014/main" id="{42127E22-5D15-4E6F-AD8C-E3960283A75E}"/>
              </a:ext>
            </a:extLst>
          </p:cNvPr>
          <p:cNvSpPr>
            <a:spLocks noChangeArrowheads="1"/>
          </p:cNvSpPr>
          <p:nvPr/>
        </p:nvSpPr>
        <p:spPr bwMode="auto">
          <a:xfrm>
            <a:off x="838200" y="914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a:solidFill>
                  <a:srgbClr val="CC0000"/>
                </a:solidFill>
              </a:rPr>
              <a:t>Risk Analysis: Tools and Usage </a:t>
            </a:r>
            <a:br>
              <a:rPr lang="en-US" altLang="en-US" sz="3200" b="1">
                <a:solidFill>
                  <a:srgbClr val="CC0000"/>
                </a:solidFill>
              </a:rPr>
            </a:br>
            <a:r>
              <a:rPr lang="en-US" altLang="en-US" sz="2000" b="1">
                <a:solidFill>
                  <a:srgbClr val="333399"/>
                </a:solidFill>
                <a:latin typeface="Arial" panose="020B0604020202020204" pitchFamily="34" charset="0"/>
              </a:rPr>
              <a:t>Configuration Validation</a:t>
            </a:r>
          </a:p>
        </p:txBody>
      </p:sp>
      <p:sp>
        <p:nvSpPr>
          <p:cNvPr id="126981" name="Text Box 65">
            <a:extLst>
              <a:ext uri="{FF2B5EF4-FFF2-40B4-BE49-F238E27FC236}">
                <a16:creationId xmlns:a16="http://schemas.microsoft.com/office/drawing/2014/main" id="{18696945-06D6-4029-9237-8C3AD56B3368}"/>
              </a:ext>
            </a:extLst>
          </p:cNvPr>
          <p:cNvSpPr txBox="1">
            <a:spLocks noChangeArrowheads="1"/>
          </p:cNvSpPr>
          <p:nvPr/>
        </p:nvSpPr>
        <p:spPr bwMode="auto">
          <a:xfrm>
            <a:off x="990600" y="2057400"/>
            <a:ext cx="75438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spcBef>
                <a:spcPct val="20000"/>
              </a:spcBef>
              <a:buFontTx/>
              <a:buChar char="•"/>
            </a:pPr>
            <a:r>
              <a:rPr lang="en-US" altLang="en-US" dirty="0"/>
              <a:t> Depending on focus, especially with network and OS configurations, configuration validation can utilize the same tools as </a:t>
            </a:r>
            <a:r>
              <a:rPr lang="en-US" altLang="en-US" sz="2000" dirty="0"/>
              <a:t>vulnerability assessment &amp; penetration testing</a:t>
            </a:r>
          </a:p>
          <a:p>
            <a:pPr eaLnBrk="1" hangingPunct="1">
              <a:spcBef>
                <a:spcPct val="20000"/>
              </a:spcBef>
              <a:buFontTx/>
              <a:buChar char="•"/>
            </a:pPr>
            <a:r>
              <a:rPr lang="en-US" altLang="en-US" dirty="0"/>
              <a:t> However, there are more specialized tools for validating specific software applications and hardware.</a:t>
            </a:r>
          </a:p>
        </p:txBody>
      </p:sp>
    </p:spTree>
    <p:extLst>
      <p:ext uri="{BB962C8B-B14F-4D97-AF65-F5344CB8AC3E}">
        <p14:creationId xmlns:p14="http://schemas.microsoft.com/office/powerpoint/2010/main" val="3342308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Slide Number Placeholder 4">
            <a:extLst>
              <a:ext uri="{FF2B5EF4-FFF2-40B4-BE49-F238E27FC236}">
                <a16:creationId xmlns:a16="http://schemas.microsoft.com/office/drawing/2014/main" id="{32F9DF70-E9F9-40A1-B617-E51F409D36FF}"/>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02BBBABD-3A28-4BCD-ABF8-A5E32CA6DFAD}" type="slidenum">
              <a:rPr lang="en-US" altLang="en-US" sz="1000" smtClean="0">
                <a:solidFill>
                  <a:srgbClr val="660066"/>
                </a:solidFill>
              </a:rPr>
              <a:pPr/>
              <a:t>2</a:t>
            </a:fld>
            <a:endParaRPr lang="en-US" altLang="en-US" sz="1000">
              <a:solidFill>
                <a:srgbClr val="660066"/>
              </a:solidFill>
            </a:endParaRPr>
          </a:p>
        </p:txBody>
      </p:sp>
      <p:sp>
        <p:nvSpPr>
          <p:cNvPr id="95236" name="Rectangle 2">
            <a:extLst>
              <a:ext uri="{FF2B5EF4-FFF2-40B4-BE49-F238E27FC236}">
                <a16:creationId xmlns:a16="http://schemas.microsoft.com/office/drawing/2014/main" id="{77D91DFB-C20A-4A57-BE47-DFBE464345B3}"/>
              </a:ext>
            </a:extLst>
          </p:cNvPr>
          <p:cNvSpPr>
            <a:spLocks noGrp="1" noChangeArrowheads="1"/>
          </p:cNvSpPr>
          <p:nvPr>
            <p:ph type="body" idx="1"/>
          </p:nvPr>
        </p:nvSpPr>
        <p:spPr>
          <a:xfrm>
            <a:off x="685800" y="1631950"/>
            <a:ext cx="8001000" cy="4724400"/>
          </a:xfrm>
        </p:spPr>
        <p:txBody>
          <a:bodyPr/>
          <a:lstStyle/>
          <a:p>
            <a:pPr marL="533400" indent="-533400" eaLnBrk="1" hangingPunct="1"/>
            <a:r>
              <a:rPr lang="en-US" altLang="en-US" sz="2800"/>
              <a:t>Who is the intended audience for risk analysis?</a:t>
            </a:r>
          </a:p>
          <a:p>
            <a:pPr marL="533400" indent="-533400" eaLnBrk="1" hangingPunct="1"/>
            <a:r>
              <a:rPr lang="en-US" altLang="en-US" sz="2800"/>
              <a:t>Who should take part in risk analysis?</a:t>
            </a:r>
          </a:p>
          <a:p>
            <a:pPr marL="533400" indent="-533400" eaLnBrk="1" hangingPunct="1"/>
            <a:r>
              <a:rPr lang="en-US" altLang="en-US" sz="2800"/>
              <a:t>How is a work plan created?</a:t>
            </a:r>
          </a:p>
          <a:p>
            <a:pPr marL="914400" lvl="1" indent="-457200" eaLnBrk="1" hangingPunct="1"/>
            <a:r>
              <a:rPr lang="en-US" altLang="en-US" sz="2400"/>
              <a:t>Planning</a:t>
            </a:r>
          </a:p>
          <a:p>
            <a:pPr marL="914400" lvl="1" indent="-457200" eaLnBrk="1" hangingPunct="1"/>
            <a:r>
              <a:rPr lang="en-US" altLang="en-US" sz="2400"/>
              <a:t>Preparation</a:t>
            </a:r>
          </a:p>
          <a:p>
            <a:pPr marL="914400" lvl="1" indent="-457200" eaLnBrk="1" hangingPunct="1"/>
            <a:r>
              <a:rPr lang="en-US" altLang="en-US" sz="2400"/>
              <a:t>Threat Assessment</a:t>
            </a:r>
          </a:p>
          <a:p>
            <a:pPr marL="914400" lvl="1" indent="-457200" eaLnBrk="1" hangingPunct="1"/>
            <a:r>
              <a:rPr lang="en-US" altLang="en-US" sz="2400"/>
              <a:t>Risk Assessment</a:t>
            </a:r>
          </a:p>
          <a:p>
            <a:pPr marL="914400" lvl="1" indent="-457200" eaLnBrk="1" hangingPunct="1"/>
            <a:r>
              <a:rPr lang="en-US" altLang="en-US" sz="2400"/>
              <a:t>Recommendations</a:t>
            </a:r>
          </a:p>
          <a:p>
            <a:pPr marL="914400" lvl="1" indent="-457200" eaLnBrk="1" hangingPunct="1"/>
            <a:endParaRPr lang="en-US" altLang="en-US" sz="2400"/>
          </a:p>
          <a:p>
            <a:pPr marL="533400" indent="-533400" eaLnBrk="1" hangingPunct="1"/>
            <a:endParaRPr lang="en-US" altLang="en-US" sz="2800"/>
          </a:p>
          <a:p>
            <a:pPr marL="914400" lvl="1" indent="-457200" eaLnBrk="1" hangingPunct="1"/>
            <a:endParaRPr lang="en-US" altLang="en-US" sz="2400"/>
          </a:p>
        </p:txBody>
      </p:sp>
      <p:sp>
        <p:nvSpPr>
          <p:cNvPr id="95237" name="Rectangle 3">
            <a:extLst>
              <a:ext uri="{FF2B5EF4-FFF2-40B4-BE49-F238E27FC236}">
                <a16:creationId xmlns:a16="http://schemas.microsoft.com/office/drawing/2014/main" id="{43B797C2-3E0C-4F83-AFEE-583333E6E4B2}"/>
              </a:ext>
            </a:extLst>
          </p:cNvPr>
          <p:cNvSpPr>
            <a:spLocks noChangeArrowheads="1"/>
          </p:cNvSpPr>
          <p:nvPr/>
        </p:nvSpPr>
        <p:spPr bwMode="auto">
          <a:xfrm>
            <a:off x="685800" y="6413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 Deliverables and Work Plan</a:t>
            </a:r>
            <a:br>
              <a:rPr lang="en-US" altLang="en-US" sz="3200" b="1" dirty="0">
                <a:solidFill>
                  <a:srgbClr val="CC0000"/>
                </a:solidFill>
              </a:rPr>
            </a:br>
            <a:r>
              <a:rPr lang="en-US" altLang="en-US" sz="2000" b="1" dirty="0">
                <a:solidFill>
                  <a:srgbClr val="333399"/>
                </a:solidFill>
                <a:latin typeface="Arial" panose="020B0604020202020204" pitchFamily="34" charset="0"/>
              </a:rPr>
              <a:t>Outline</a:t>
            </a:r>
          </a:p>
        </p:txBody>
      </p:sp>
    </p:spTree>
    <p:extLst>
      <p:ext uri="{BB962C8B-B14F-4D97-AF65-F5344CB8AC3E}">
        <p14:creationId xmlns:p14="http://schemas.microsoft.com/office/powerpoint/2010/main" val="1705478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Slide Number Placeholder 4">
            <a:extLst>
              <a:ext uri="{FF2B5EF4-FFF2-40B4-BE49-F238E27FC236}">
                <a16:creationId xmlns:a16="http://schemas.microsoft.com/office/drawing/2014/main" id="{D05FBA27-A1AE-4A1A-97D6-3A4D592FB0DD}"/>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38E82115-5033-466E-BAD7-FDAB0510AC10}" type="slidenum">
              <a:rPr lang="en-US" altLang="en-US" sz="1000" smtClean="0">
                <a:solidFill>
                  <a:srgbClr val="660066"/>
                </a:solidFill>
              </a:rPr>
              <a:pPr/>
              <a:t>20</a:t>
            </a:fld>
            <a:endParaRPr lang="en-US" altLang="en-US" sz="1000">
              <a:solidFill>
                <a:srgbClr val="660066"/>
              </a:solidFill>
            </a:endParaRPr>
          </a:p>
        </p:txBody>
      </p:sp>
      <p:sp>
        <p:nvSpPr>
          <p:cNvPr id="128004" name="Rectangle 2">
            <a:extLst>
              <a:ext uri="{FF2B5EF4-FFF2-40B4-BE49-F238E27FC236}">
                <a16:creationId xmlns:a16="http://schemas.microsoft.com/office/drawing/2014/main" id="{2E945FE4-884C-41DD-96EB-E6D90DB9FE6A}"/>
              </a:ext>
            </a:extLst>
          </p:cNvPr>
          <p:cNvSpPr>
            <a:spLocks noChangeArrowheads="1"/>
          </p:cNvSpPr>
          <p:nvPr/>
        </p:nvSpPr>
        <p:spPr bwMode="auto">
          <a:xfrm>
            <a:off x="609600" y="482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a:solidFill>
                  <a:srgbClr val="CC0000"/>
                </a:solidFill>
              </a:rPr>
              <a:t>Risk Analysis: Tools and Usage </a:t>
            </a:r>
            <a:br>
              <a:rPr lang="en-US" altLang="en-US" sz="3200" b="1">
                <a:solidFill>
                  <a:srgbClr val="CC0000"/>
                </a:solidFill>
              </a:rPr>
            </a:br>
            <a:r>
              <a:rPr lang="en-US" altLang="en-US" sz="2000" b="1">
                <a:solidFill>
                  <a:srgbClr val="333399"/>
                </a:solidFill>
                <a:latin typeface="Arial" panose="020B0604020202020204" pitchFamily="34" charset="0"/>
              </a:rPr>
              <a:t>Configuration Validation </a:t>
            </a:r>
          </a:p>
        </p:txBody>
      </p:sp>
      <p:graphicFrame>
        <p:nvGraphicFramePr>
          <p:cNvPr id="680982" name="Group 22">
            <a:extLst>
              <a:ext uri="{FF2B5EF4-FFF2-40B4-BE49-F238E27FC236}">
                <a16:creationId xmlns:a16="http://schemas.microsoft.com/office/drawing/2014/main" id="{7ADCBE8B-9334-4B12-9D6A-F686A83C6A0D}"/>
              </a:ext>
            </a:extLst>
          </p:cNvPr>
          <p:cNvGraphicFramePr>
            <a:graphicFrameLocks noGrp="1"/>
          </p:cNvGraphicFramePr>
          <p:nvPr>
            <p:extLst/>
          </p:nvPr>
        </p:nvGraphicFramePr>
        <p:xfrm>
          <a:off x="381000" y="1600200"/>
          <a:ext cx="8382000" cy="4895850"/>
        </p:xfrm>
        <a:graphic>
          <a:graphicData uri="http://schemas.openxmlformats.org/drawingml/2006/table">
            <a:tbl>
              <a:tblPr/>
              <a:tblGrid>
                <a:gridCol w="1657155">
                  <a:extLst>
                    <a:ext uri="{9D8B030D-6E8A-4147-A177-3AD203B41FA5}">
                      <a16:colId xmlns:a16="http://schemas.microsoft.com/office/drawing/2014/main" val="1986402334"/>
                    </a:ext>
                  </a:extLst>
                </a:gridCol>
                <a:gridCol w="6724845">
                  <a:extLst>
                    <a:ext uri="{9D8B030D-6E8A-4147-A177-3AD203B41FA5}">
                      <a16:colId xmlns:a16="http://schemas.microsoft.com/office/drawing/2014/main" val="3921033847"/>
                    </a:ext>
                  </a:extLst>
                </a:gridCol>
              </a:tblGrid>
              <a:tr h="449286">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Garamond" panose="02020404030301010803" pitchFamily="18" charset="0"/>
                        </a:rPr>
                        <a:t>Name</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Garamond" panose="02020404030301010803" pitchFamily="18" charset="0"/>
                        </a:rPr>
                        <a:t>Description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179444"/>
                  </a:ext>
                </a:extLst>
              </a:tr>
              <a:tr h="1603331">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Microsoft Baseline Security Analyzer</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rPr>
                        <a:t>Method of identifying common security misconfigurations among Microsoft Windows NT 4.0, 2000, XP, 2003, IIS, SQL Server, Exchange Server, Media Player, Data Access Components (MDAC), Virtual Machine, Commerce Server, Content Management Server, BizTalk Server, Host Integration Server &amp; Office.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hlinkClick r:id="rId2"/>
                        </a:rPr>
                        <a:t>http://www.microsoft.com/technet/security/tools/mbsahome.mspx</a:t>
                      </a:r>
                      <a:endParaRPr kumimoji="0" lang="en-US" altLang="en-US" sz="1600" b="0" i="0" u="none" strike="noStrike" cap="none" normalizeH="0" baseline="0" dirty="0">
                        <a:ln>
                          <a:noFill/>
                        </a:ln>
                        <a:solidFill>
                          <a:schemeClr val="tx1"/>
                        </a:solidFill>
                        <a:effectLst/>
                        <a:latin typeface="Garamond" panose="02020404030301010803"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2645020"/>
                  </a:ext>
                </a:extLst>
              </a:tr>
              <a:tr h="1603331">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CISCO Router and Security Device Manager</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rPr>
                        <a:t>This offers advanced configuration support for LAN and WAN interfaces, NAT, </a:t>
                      </a:r>
                      <a:r>
                        <a:rPr kumimoji="0" lang="en-US" altLang="en-US" sz="1600" b="0" i="0" u="none" strike="noStrike" cap="none" normalizeH="0" baseline="0" dirty="0" err="1">
                          <a:ln>
                            <a:noFill/>
                          </a:ln>
                          <a:solidFill>
                            <a:schemeClr val="tx1"/>
                          </a:solidFill>
                          <a:effectLst/>
                          <a:latin typeface="Garamond" panose="02020404030301010803" pitchFamily="18" charset="0"/>
                        </a:rPr>
                        <a:t>Stateful</a:t>
                      </a:r>
                      <a:r>
                        <a:rPr kumimoji="0" lang="en-US" altLang="en-US" sz="1600" b="0" i="0" u="none" strike="noStrike" cap="none" normalizeH="0" baseline="0" dirty="0">
                          <a:ln>
                            <a:noFill/>
                          </a:ln>
                          <a:solidFill>
                            <a:schemeClr val="tx1"/>
                          </a:solidFill>
                          <a:effectLst/>
                          <a:latin typeface="Garamond" panose="02020404030301010803" pitchFamily="18" charset="0"/>
                        </a:rPr>
                        <a:t> Firewall Policy, Inline Intrusion Prevention and IPSec virtual private network (VPN) features. It also provides a 1-click router lockdown and ability to check and recommend changes to router configuration based on ICSA Labs, and Cisco TAC recommendations.”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hlinkClick r:id="rId3"/>
                        </a:rPr>
                        <a:t>http://www.cisco.com/en/US/products/sw/secursw/ps5318/</a:t>
                      </a:r>
                      <a:endParaRPr kumimoji="0" lang="en-US" altLang="en-US" sz="1600" b="0" i="0" u="none" strike="noStrike" cap="none" normalizeH="0" baseline="0" dirty="0">
                        <a:ln>
                          <a:noFill/>
                        </a:ln>
                        <a:solidFill>
                          <a:schemeClr val="tx1"/>
                        </a:solidFill>
                        <a:effectLst/>
                        <a:latin typeface="Garamond" panose="02020404030301010803"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408857"/>
                  </a:ext>
                </a:extLst>
              </a:tr>
              <a:tr h="1239902">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rPr>
                        <a:t>Linux Configuration and Diagnostic Tools</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rPr>
                        <a:t>This site provides a listing of various Linux configuration tools for system and network configuration, X configuration, library and kernel dependency management, and general diagnostics.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hlinkClick r:id="rId4"/>
                        </a:rPr>
                        <a:t>http://www.comptechdoc.org/os/linux/usersguide/linux_ugdiag.html</a:t>
                      </a:r>
                      <a:endParaRPr kumimoji="0" lang="en-US" altLang="en-US" sz="1600" b="0" i="0" u="none" strike="noStrike" cap="none" normalizeH="0" baseline="0" dirty="0">
                        <a:ln>
                          <a:noFill/>
                        </a:ln>
                        <a:solidFill>
                          <a:schemeClr val="tx1"/>
                        </a:solidFill>
                        <a:effectLst/>
                        <a:latin typeface="Garamond" panose="02020404030301010803"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081165"/>
                  </a:ext>
                </a:extLst>
              </a:tr>
            </a:tbl>
          </a:graphicData>
        </a:graphic>
      </p:graphicFrame>
    </p:spTree>
    <p:extLst>
      <p:ext uri="{BB962C8B-B14F-4D97-AF65-F5344CB8AC3E}">
        <p14:creationId xmlns:p14="http://schemas.microsoft.com/office/powerpoint/2010/main" val="877195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Slide Number Placeholder 4">
            <a:extLst>
              <a:ext uri="{FF2B5EF4-FFF2-40B4-BE49-F238E27FC236}">
                <a16:creationId xmlns:a16="http://schemas.microsoft.com/office/drawing/2014/main" id="{2315762F-18E2-40B8-876C-9B598AF9E7DE}"/>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8F68DFB0-2B11-4873-80B5-BF221582B1BD}" type="slidenum">
              <a:rPr lang="en-US" altLang="en-US" sz="1000" smtClean="0">
                <a:solidFill>
                  <a:srgbClr val="660066"/>
                </a:solidFill>
              </a:rPr>
              <a:pPr/>
              <a:t>21</a:t>
            </a:fld>
            <a:endParaRPr lang="en-US" altLang="en-US" sz="1000">
              <a:solidFill>
                <a:srgbClr val="660066"/>
              </a:solidFill>
            </a:endParaRPr>
          </a:p>
        </p:txBody>
      </p:sp>
      <p:sp>
        <p:nvSpPr>
          <p:cNvPr id="129028" name="Rectangle 2">
            <a:extLst>
              <a:ext uri="{FF2B5EF4-FFF2-40B4-BE49-F238E27FC236}">
                <a16:creationId xmlns:a16="http://schemas.microsoft.com/office/drawing/2014/main" id="{D6BA6067-0836-468C-92A0-1793BB8279D5}"/>
              </a:ext>
            </a:extLst>
          </p:cNvPr>
          <p:cNvSpPr>
            <a:spLocks noGrp="1" noChangeArrowheads="1"/>
          </p:cNvSpPr>
          <p:nvPr>
            <p:ph type="body" idx="1"/>
          </p:nvPr>
        </p:nvSpPr>
        <p:spPr>
          <a:xfrm>
            <a:off x="152400" y="1676400"/>
            <a:ext cx="9144000" cy="5257800"/>
          </a:xfrm>
        </p:spPr>
        <p:txBody>
          <a:bodyPr/>
          <a:lstStyle/>
          <a:p>
            <a:pPr eaLnBrk="1" hangingPunct="1">
              <a:lnSpc>
                <a:spcPct val="90000"/>
              </a:lnSpc>
            </a:pPr>
            <a:r>
              <a:rPr lang="en-US" altLang="en-US" sz="2000" dirty="0"/>
              <a:t>Penetration Testing is the evaluation of a system for weaknesses through attempting to exploit vulnerabilities.</a:t>
            </a:r>
          </a:p>
          <a:p>
            <a:pPr eaLnBrk="1" hangingPunct="1">
              <a:lnSpc>
                <a:spcPct val="90000"/>
              </a:lnSpc>
            </a:pPr>
            <a:r>
              <a:rPr lang="en-US" altLang="en-US" sz="2000" dirty="0"/>
              <a:t>Steps</a:t>
            </a:r>
          </a:p>
          <a:p>
            <a:pPr lvl="1" eaLnBrk="1" hangingPunct="1">
              <a:lnSpc>
                <a:spcPct val="90000"/>
              </a:lnSpc>
            </a:pPr>
            <a:r>
              <a:rPr lang="en-US" altLang="en-US" sz="1800" dirty="0"/>
              <a:t>Define scope (</a:t>
            </a:r>
            <a:r>
              <a:rPr lang="en-US" altLang="en-US" sz="1800" i="1" dirty="0"/>
              <a:t>External</a:t>
            </a:r>
            <a:r>
              <a:rPr lang="en-US" altLang="en-US" sz="1800" dirty="0"/>
              <a:t>: servers, infrastructure, underlying software; </a:t>
            </a:r>
            <a:r>
              <a:rPr lang="en-US" altLang="en-US" sz="1800" i="1" dirty="0"/>
              <a:t>Internal</a:t>
            </a:r>
            <a:r>
              <a:rPr lang="en-US" altLang="en-US" sz="1800" dirty="0"/>
              <a:t>: network access points; </a:t>
            </a:r>
            <a:r>
              <a:rPr lang="en-US" altLang="en-US" sz="1800" i="1" dirty="0"/>
              <a:t>Application</a:t>
            </a:r>
            <a:r>
              <a:rPr lang="en-US" altLang="en-US" sz="1800" dirty="0"/>
              <a:t>: proprietary applications and/or systems; </a:t>
            </a:r>
            <a:r>
              <a:rPr lang="en-US" altLang="en-US" sz="1800" i="1" dirty="0"/>
              <a:t>Wireless/Remote Access</a:t>
            </a:r>
            <a:r>
              <a:rPr lang="en-US" altLang="en-US" sz="1800" dirty="0"/>
              <a:t>; </a:t>
            </a:r>
            <a:r>
              <a:rPr lang="en-US" altLang="en-US" sz="1800" i="1" dirty="0"/>
              <a:t>Telephone/Voice Technologies</a:t>
            </a:r>
            <a:r>
              <a:rPr lang="en-US" altLang="en-US" sz="1800" dirty="0"/>
              <a:t>; </a:t>
            </a:r>
            <a:r>
              <a:rPr lang="en-US" altLang="en-US" sz="1800" i="1" dirty="0"/>
              <a:t>Social Engineering</a:t>
            </a:r>
            <a:r>
              <a:rPr lang="en-US" altLang="en-US" sz="1800" dirty="0"/>
              <a:t>)</a:t>
            </a:r>
          </a:p>
          <a:p>
            <a:pPr lvl="1" eaLnBrk="1" hangingPunct="1">
              <a:lnSpc>
                <a:spcPct val="90000"/>
              </a:lnSpc>
            </a:pPr>
            <a:r>
              <a:rPr lang="en-US" altLang="en-US" sz="1800" dirty="0"/>
              <a:t>Find correct tools (freeware or commercial software)</a:t>
            </a:r>
          </a:p>
          <a:p>
            <a:pPr lvl="1" eaLnBrk="1" hangingPunct="1">
              <a:lnSpc>
                <a:spcPct val="90000"/>
              </a:lnSpc>
            </a:pPr>
            <a:r>
              <a:rPr lang="en-US" altLang="en-US" sz="1800" dirty="0"/>
              <a:t>Properly configure tools to specific system</a:t>
            </a:r>
          </a:p>
          <a:p>
            <a:pPr lvl="1" eaLnBrk="1" hangingPunct="1">
              <a:lnSpc>
                <a:spcPct val="90000"/>
              </a:lnSpc>
            </a:pPr>
            <a:r>
              <a:rPr lang="en-US" altLang="en-US" sz="1800" dirty="0"/>
              <a:t>Gather information/data to narrow focus (“white-box”) </a:t>
            </a:r>
          </a:p>
          <a:p>
            <a:pPr lvl="1" eaLnBrk="1" hangingPunct="1">
              <a:lnSpc>
                <a:spcPct val="90000"/>
              </a:lnSpc>
            </a:pPr>
            <a:r>
              <a:rPr lang="en-US" altLang="en-US" sz="1800" dirty="0"/>
              <a:t>Scan using proper tools</a:t>
            </a:r>
          </a:p>
          <a:p>
            <a:pPr eaLnBrk="1" hangingPunct="1">
              <a:lnSpc>
                <a:spcPct val="90000"/>
              </a:lnSpc>
            </a:pPr>
            <a:r>
              <a:rPr lang="en-US" altLang="en-US" sz="2000" dirty="0"/>
              <a:t>Penetration Testing tools can include:</a:t>
            </a:r>
          </a:p>
          <a:p>
            <a:pPr lvl="1" eaLnBrk="1" hangingPunct="1">
              <a:lnSpc>
                <a:spcPct val="90000"/>
              </a:lnSpc>
            </a:pPr>
            <a:r>
              <a:rPr lang="en-US" altLang="en-US" sz="1800" dirty="0"/>
              <a:t>Network exploration (ping, port scanning, OS fingerprinting)</a:t>
            </a:r>
          </a:p>
          <a:p>
            <a:pPr lvl="1" eaLnBrk="1" hangingPunct="1">
              <a:lnSpc>
                <a:spcPct val="90000"/>
              </a:lnSpc>
            </a:pPr>
            <a:r>
              <a:rPr lang="en-US" altLang="en-US" sz="1800" dirty="0"/>
              <a:t>Password cracking</a:t>
            </a:r>
          </a:p>
          <a:p>
            <a:pPr lvl="1" eaLnBrk="1" hangingPunct="1">
              <a:lnSpc>
                <a:spcPct val="90000"/>
              </a:lnSpc>
            </a:pPr>
            <a:r>
              <a:rPr lang="en-US" altLang="en-US" sz="1800" dirty="0"/>
              <a:t>IDS, Firewall, Router, Trusted System, DOS, Containment Measures Testing</a:t>
            </a:r>
          </a:p>
          <a:p>
            <a:pPr lvl="1" eaLnBrk="1" hangingPunct="1">
              <a:lnSpc>
                <a:spcPct val="90000"/>
              </a:lnSpc>
            </a:pPr>
            <a:r>
              <a:rPr lang="en-US" altLang="en-US" sz="1800" dirty="0"/>
              <a:t>Application Testing and Code Review</a:t>
            </a:r>
          </a:p>
          <a:p>
            <a:pPr eaLnBrk="1" hangingPunct="1">
              <a:lnSpc>
                <a:spcPct val="90000"/>
              </a:lnSpc>
            </a:pPr>
            <a:endParaRPr lang="en-US" altLang="en-US" sz="1800" dirty="0"/>
          </a:p>
        </p:txBody>
      </p:sp>
      <p:sp>
        <p:nvSpPr>
          <p:cNvPr id="129029" name="Rectangle 3">
            <a:extLst>
              <a:ext uri="{FF2B5EF4-FFF2-40B4-BE49-F238E27FC236}">
                <a16:creationId xmlns:a16="http://schemas.microsoft.com/office/drawing/2014/main" id="{538DC2CD-EAED-46B2-8B9C-992668866F45}"/>
              </a:ext>
            </a:extLst>
          </p:cNvPr>
          <p:cNvSpPr>
            <a:spLocks noChangeArrowheads="1"/>
          </p:cNvSpPr>
          <p:nvPr/>
        </p:nvSpPr>
        <p:spPr bwMode="auto">
          <a:xfrm>
            <a:off x="5334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 Tools and Usage </a:t>
            </a:r>
            <a:br>
              <a:rPr lang="en-US" altLang="en-US" sz="3200" b="1" dirty="0">
                <a:solidFill>
                  <a:srgbClr val="CC0000"/>
                </a:solidFill>
              </a:rPr>
            </a:br>
            <a:r>
              <a:rPr lang="en-US" altLang="en-US" sz="2000" b="1" dirty="0">
                <a:solidFill>
                  <a:srgbClr val="333399"/>
                </a:solidFill>
                <a:latin typeface="Arial" panose="020B0604020202020204" pitchFamily="34" charset="0"/>
              </a:rPr>
              <a:t>Penetration Testing</a:t>
            </a:r>
          </a:p>
        </p:txBody>
      </p:sp>
      <p:sp>
        <p:nvSpPr>
          <p:cNvPr id="129030" name="Text Box 4">
            <a:extLst>
              <a:ext uri="{FF2B5EF4-FFF2-40B4-BE49-F238E27FC236}">
                <a16:creationId xmlns:a16="http://schemas.microsoft.com/office/drawing/2014/main" id="{6E593E36-AD81-4042-BC1B-87AACDF923A0}"/>
              </a:ext>
            </a:extLst>
          </p:cNvPr>
          <p:cNvSpPr txBox="1">
            <a:spLocks noChangeArrowheads="1"/>
          </p:cNvSpPr>
          <p:nvPr/>
        </p:nvSpPr>
        <p:spPr bwMode="auto">
          <a:xfrm>
            <a:off x="5715000" y="6400800"/>
            <a:ext cx="2438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spcBef>
                <a:spcPct val="50000"/>
              </a:spcBef>
            </a:pPr>
            <a:r>
              <a:rPr lang="en-US" altLang="en-US" sz="1000"/>
              <a:t>Source: </a:t>
            </a:r>
            <a:r>
              <a:rPr lang="en-US" altLang="en-US" sz="1000">
                <a:hlinkClick r:id="rId2"/>
              </a:rPr>
              <a:t>http://www.penetration-testing.com</a:t>
            </a:r>
            <a:endParaRPr lang="en-US" altLang="en-US" sz="1000"/>
          </a:p>
        </p:txBody>
      </p:sp>
    </p:spTree>
    <p:extLst>
      <p:ext uri="{BB962C8B-B14F-4D97-AF65-F5344CB8AC3E}">
        <p14:creationId xmlns:p14="http://schemas.microsoft.com/office/powerpoint/2010/main" val="4140768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Slide Number Placeholder 4">
            <a:extLst>
              <a:ext uri="{FF2B5EF4-FFF2-40B4-BE49-F238E27FC236}">
                <a16:creationId xmlns:a16="http://schemas.microsoft.com/office/drawing/2014/main" id="{3C9C55BC-F229-4176-9349-3CFA7794B9DA}"/>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DD83A4F2-F336-48C0-82CF-B719FD78F6F0}" type="slidenum">
              <a:rPr lang="en-US" altLang="en-US" sz="1000" smtClean="0">
                <a:solidFill>
                  <a:srgbClr val="660066"/>
                </a:solidFill>
              </a:rPr>
              <a:pPr/>
              <a:t>22</a:t>
            </a:fld>
            <a:endParaRPr lang="en-US" altLang="en-US" sz="1000">
              <a:solidFill>
                <a:srgbClr val="660066"/>
              </a:solidFill>
            </a:endParaRPr>
          </a:p>
        </p:txBody>
      </p:sp>
      <p:sp>
        <p:nvSpPr>
          <p:cNvPr id="130052" name="Rectangle 2">
            <a:extLst>
              <a:ext uri="{FF2B5EF4-FFF2-40B4-BE49-F238E27FC236}">
                <a16:creationId xmlns:a16="http://schemas.microsoft.com/office/drawing/2014/main" id="{389C5BA8-BC8E-4ECD-8CAF-1F77F715A8CC}"/>
              </a:ext>
            </a:extLst>
          </p:cNvPr>
          <p:cNvSpPr>
            <a:spLocks noChangeArrowheads="1"/>
          </p:cNvSpPr>
          <p:nvPr/>
        </p:nvSpPr>
        <p:spPr bwMode="auto">
          <a:xfrm>
            <a:off x="6096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 Tools and Usage </a:t>
            </a:r>
            <a:br>
              <a:rPr lang="en-US" altLang="en-US" sz="3200" b="1" dirty="0">
                <a:solidFill>
                  <a:srgbClr val="CC0000"/>
                </a:solidFill>
              </a:rPr>
            </a:br>
            <a:r>
              <a:rPr lang="en-US" altLang="en-US" sz="2000" b="1" dirty="0">
                <a:solidFill>
                  <a:srgbClr val="333399"/>
                </a:solidFill>
                <a:latin typeface="Arial" panose="020B0604020202020204" pitchFamily="34" charset="0"/>
              </a:rPr>
              <a:t>Penetration Testing</a:t>
            </a:r>
          </a:p>
        </p:txBody>
      </p:sp>
      <p:graphicFrame>
        <p:nvGraphicFramePr>
          <p:cNvPr id="658521" name="Group 89">
            <a:extLst>
              <a:ext uri="{FF2B5EF4-FFF2-40B4-BE49-F238E27FC236}">
                <a16:creationId xmlns:a16="http://schemas.microsoft.com/office/drawing/2014/main" id="{A1BB06ED-FA6D-40C1-9DD1-D9A1CE1DFCAC}"/>
              </a:ext>
            </a:extLst>
          </p:cNvPr>
          <p:cNvGraphicFramePr>
            <a:graphicFrameLocks noGrp="1"/>
          </p:cNvGraphicFramePr>
          <p:nvPr>
            <p:extLst/>
          </p:nvPr>
        </p:nvGraphicFramePr>
        <p:xfrm>
          <a:off x="304800" y="1522115"/>
          <a:ext cx="8534400" cy="4790185"/>
        </p:xfrm>
        <a:graphic>
          <a:graphicData uri="http://schemas.openxmlformats.org/drawingml/2006/table">
            <a:tbl>
              <a:tblPr/>
              <a:tblGrid>
                <a:gridCol w="1686406">
                  <a:extLst>
                    <a:ext uri="{9D8B030D-6E8A-4147-A177-3AD203B41FA5}">
                      <a16:colId xmlns:a16="http://schemas.microsoft.com/office/drawing/2014/main" val="2927414289"/>
                    </a:ext>
                  </a:extLst>
                </a:gridCol>
                <a:gridCol w="6847994">
                  <a:extLst>
                    <a:ext uri="{9D8B030D-6E8A-4147-A177-3AD203B41FA5}">
                      <a16:colId xmlns:a16="http://schemas.microsoft.com/office/drawing/2014/main" val="1313453222"/>
                    </a:ext>
                  </a:extLst>
                </a:gridCol>
              </a:tblGrid>
              <a:tr h="365723">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Garamond" panose="02020404030301010803" pitchFamily="18" charset="0"/>
                        </a:rPr>
                        <a:t>Name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Garamond" panose="02020404030301010803" pitchFamily="18" charset="0"/>
                        </a:rPr>
                        <a:t>Description</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012306"/>
                  </a:ext>
                </a:extLst>
              </a:tr>
              <a:tr h="822877">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Whois</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Domain name lookup to find administrative, technical, and billing contacts. It also provides name servers for the domain. </a:t>
                      </a:r>
                      <a:r>
                        <a:rPr kumimoji="0" lang="en-US" altLang="en-US" sz="1600" b="0" i="0" u="none" strike="noStrike" cap="none" normalizeH="0" baseline="0">
                          <a:ln>
                            <a:noFill/>
                          </a:ln>
                          <a:solidFill>
                            <a:schemeClr val="tx1"/>
                          </a:solidFill>
                          <a:effectLst/>
                          <a:latin typeface="Garamond" panose="02020404030301010803" pitchFamily="18" charset="0"/>
                          <a:hlinkClick r:id="rId2"/>
                        </a:rPr>
                        <a:t>http://www.allwhois.com</a:t>
                      </a:r>
                      <a:endParaRPr kumimoji="0" lang="en-US" altLang="en-US" sz="1600" b="0" i="0" u="none" strike="noStrike" cap="none" normalizeH="0" baseline="0">
                        <a:ln>
                          <a:noFill/>
                        </a:ln>
                        <a:solidFill>
                          <a:schemeClr val="tx1"/>
                        </a:solidFill>
                        <a:effectLst/>
                        <a:latin typeface="Garamond" panose="02020404030301010803"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3661028"/>
                  </a:ext>
                </a:extLst>
              </a:tr>
              <a:tr h="1327858">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err="1">
                          <a:ln>
                            <a:noFill/>
                          </a:ln>
                          <a:solidFill>
                            <a:schemeClr val="tx1"/>
                          </a:solidFill>
                          <a:effectLst/>
                          <a:latin typeface="Garamond" panose="02020404030301010803" pitchFamily="18" charset="0"/>
                        </a:rPr>
                        <a:t>Nmap</a:t>
                      </a:r>
                      <a:endParaRPr kumimoji="0" lang="en-US" altLang="en-US" sz="1600" b="0" i="0" u="none" strike="noStrike" cap="none" normalizeH="0" baseline="0" dirty="0">
                        <a:ln>
                          <a:noFill/>
                        </a:ln>
                        <a:solidFill>
                          <a:schemeClr val="tx1"/>
                        </a:solidFill>
                        <a:effectLst/>
                        <a:latin typeface="Garamond" panose="02020404030301010803" pitchFamily="18"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rPr>
                        <a:t>Utility for network exploration or security auditing. Can scan large networks or single hosts. It uses raw IP packets to determine hosts available on network, services those hosts are running, OS and OS version they are running, type of packet filters/firewalls being used, etc.  </a:t>
                      </a:r>
                      <a:r>
                        <a:rPr kumimoji="0" lang="en-US" altLang="en-US" sz="1600" b="0" i="0" u="none" strike="noStrike" cap="none" normalizeH="0" baseline="0" dirty="0">
                          <a:ln>
                            <a:noFill/>
                          </a:ln>
                          <a:solidFill>
                            <a:schemeClr val="tx1"/>
                          </a:solidFill>
                          <a:effectLst/>
                          <a:latin typeface="Garamond" panose="02020404030301010803" pitchFamily="18" charset="0"/>
                          <a:hlinkClick r:id="rId3"/>
                        </a:rPr>
                        <a:t>http://www.insecure.org/nmap/nmap_download.html</a:t>
                      </a:r>
                      <a:endParaRPr kumimoji="0" lang="en-US" altLang="en-US" sz="1600" b="0" i="0" u="none" strike="noStrike" cap="none" normalizeH="0" baseline="0" dirty="0">
                        <a:ln>
                          <a:noFill/>
                        </a:ln>
                        <a:solidFill>
                          <a:schemeClr val="tx1"/>
                        </a:solidFill>
                        <a:effectLst/>
                        <a:latin typeface="Garamond" panose="02020404030301010803"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7529626"/>
                  </a:ext>
                </a:extLst>
              </a:tr>
              <a:tr h="822877">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MingSweeper</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Network Reconnaissance Tool. Supports various TCP port &amp; filter scans, UDP scans, OS detection (NMAP and ICMP style), Banner grabbing etc. </a:t>
                      </a:r>
                      <a:r>
                        <a:rPr kumimoji="0" lang="en-US" altLang="en-US" sz="1600" b="0" i="0" u="none" strike="noStrike" cap="none" normalizeH="0" baseline="0">
                          <a:ln>
                            <a:noFill/>
                          </a:ln>
                          <a:solidFill>
                            <a:schemeClr val="tx1"/>
                          </a:solidFill>
                          <a:effectLst/>
                          <a:latin typeface="Garamond" panose="02020404030301010803" pitchFamily="18" charset="0"/>
                          <a:hlinkClick r:id="rId4"/>
                        </a:rPr>
                        <a:t>http://www.hoobie.net/mingsweeper/</a:t>
                      </a:r>
                      <a:endParaRPr kumimoji="0" lang="en-US" altLang="en-US" sz="1600" b="0" i="0" u="none" strike="noStrike" cap="none" normalizeH="0" baseline="0">
                        <a:ln>
                          <a:noFill/>
                        </a:ln>
                        <a:solidFill>
                          <a:schemeClr val="tx1"/>
                        </a:solidFill>
                        <a:effectLst/>
                        <a:latin typeface="Garamond" panose="02020404030301010803"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3812321"/>
                  </a:ext>
                </a:extLst>
              </a:tr>
              <a:tr h="579061">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Cheops</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Network mapping tool with graphical user interface (GUI). </a:t>
                      </a:r>
                      <a:r>
                        <a:rPr kumimoji="0" lang="en-US" altLang="en-US" sz="1600" b="0" i="0" u="none" strike="noStrike" cap="none" normalizeH="0" baseline="0">
                          <a:ln>
                            <a:noFill/>
                          </a:ln>
                          <a:solidFill>
                            <a:schemeClr val="tx1"/>
                          </a:solidFill>
                          <a:effectLst/>
                          <a:latin typeface="Garamond" panose="02020404030301010803" pitchFamily="18" charset="0"/>
                          <a:hlinkClick r:id="rId5"/>
                        </a:rPr>
                        <a:t>http://www.marko.net/cheops/</a:t>
                      </a:r>
                      <a:endParaRPr kumimoji="0" lang="en-US" altLang="en-US" sz="1600" b="0" i="0" u="none" strike="noStrike" cap="none" normalizeH="0" baseline="0">
                        <a:ln>
                          <a:noFill/>
                        </a:ln>
                        <a:solidFill>
                          <a:schemeClr val="tx1"/>
                        </a:solidFill>
                        <a:effectLst/>
                        <a:latin typeface="Garamond" panose="02020404030301010803"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734117"/>
                  </a:ext>
                </a:extLst>
              </a:tr>
              <a:tr h="871640">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QueSO</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rPr>
                        <a:t>Remote OS detector. Sends obscure TCP packets to determine remote OS.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hlinkClick r:id="rId6"/>
                        </a:rPr>
                        <a:t>http://www.antiserver.it/Unix/scanner/Unix-Scanner/</a:t>
                      </a:r>
                      <a:r>
                        <a:rPr kumimoji="0" lang="en-US" altLang="en-US" sz="1600" b="0" i="0" u="none" strike="noStrike" cap="none" normalizeH="0" baseline="0" dirty="0">
                          <a:ln>
                            <a:noFill/>
                          </a:ln>
                          <a:solidFill>
                            <a:schemeClr val="tx1"/>
                          </a:solidFill>
                          <a:effectLst/>
                          <a:latin typeface="Garamond" panose="02020404030301010803" pitchFamily="18" charset="0"/>
                        </a:rPr>
                        <a:t>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46186"/>
                  </a:ext>
                </a:extLst>
              </a:tr>
            </a:tbl>
          </a:graphicData>
        </a:graphic>
      </p:graphicFrame>
    </p:spTree>
    <p:extLst>
      <p:ext uri="{BB962C8B-B14F-4D97-AF65-F5344CB8AC3E}">
        <p14:creationId xmlns:p14="http://schemas.microsoft.com/office/powerpoint/2010/main" val="2157752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Slide Number Placeholder 4">
            <a:extLst>
              <a:ext uri="{FF2B5EF4-FFF2-40B4-BE49-F238E27FC236}">
                <a16:creationId xmlns:a16="http://schemas.microsoft.com/office/drawing/2014/main" id="{67BE3A64-3303-4DD5-BD7C-B4DD7F4ECEA6}"/>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AF1650B9-9E47-40B4-857B-CC9B6BD38EB8}" type="slidenum">
              <a:rPr lang="en-US" altLang="en-US" sz="1000" smtClean="0">
                <a:solidFill>
                  <a:srgbClr val="660066"/>
                </a:solidFill>
              </a:rPr>
              <a:pPr/>
              <a:t>23</a:t>
            </a:fld>
            <a:endParaRPr lang="en-US" altLang="en-US" sz="1000">
              <a:solidFill>
                <a:srgbClr val="660066"/>
              </a:solidFill>
            </a:endParaRPr>
          </a:p>
        </p:txBody>
      </p:sp>
      <p:sp>
        <p:nvSpPr>
          <p:cNvPr id="131076" name="Rectangle 1026">
            <a:extLst>
              <a:ext uri="{FF2B5EF4-FFF2-40B4-BE49-F238E27FC236}">
                <a16:creationId xmlns:a16="http://schemas.microsoft.com/office/drawing/2014/main" id="{648E0192-569C-4B0A-A651-FC05C9E6B8AF}"/>
              </a:ext>
            </a:extLst>
          </p:cNvPr>
          <p:cNvSpPr>
            <a:spLocks noGrp="1" noChangeArrowheads="1"/>
          </p:cNvSpPr>
          <p:nvPr>
            <p:ph type="body" idx="1"/>
          </p:nvPr>
        </p:nvSpPr>
        <p:spPr>
          <a:xfrm>
            <a:off x="381000" y="1219200"/>
            <a:ext cx="8305800" cy="5029200"/>
          </a:xfrm>
        </p:spPr>
        <p:txBody>
          <a:bodyPr/>
          <a:lstStyle/>
          <a:p>
            <a:pPr marL="533400" indent="-533400" eaLnBrk="1" hangingPunct="1">
              <a:lnSpc>
                <a:spcPct val="90000"/>
              </a:lnSpc>
            </a:pPr>
            <a:r>
              <a:rPr lang="en-US" altLang="en-US" sz="2000" dirty="0"/>
              <a:t>Used for testing passwords for weaknesses which lead to vulnerable systems</a:t>
            </a:r>
          </a:p>
          <a:p>
            <a:pPr marL="533400" indent="-533400" eaLnBrk="1" hangingPunct="1">
              <a:lnSpc>
                <a:spcPct val="90000"/>
              </a:lnSpc>
            </a:pPr>
            <a:r>
              <a:rPr lang="en-US" altLang="en-US" sz="2000" dirty="0"/>
              <a:t>Reasons for password weakness</a:t>
            </a:r>
          </a:p>
          <a:p>
            <a:pPr marL="914400" lvl="1" indent="-457200" eaLnBrk="1" hangingPunct="1">
              <a:lnSpc>
                <a:spcPct val="90000"/>
              </a:lnSpc>
            </a:pPr>
            <a:r>
              <a:rPr lang="en-US" altLang="en-US" sz="1800" dirty="0"/>
              <a:t>Poor encryption</a:t>
            </a:r>
          </a:p>
          <a:p>
            <a:pPr marL="914400" lvl="1" indent="-457200" eaLnBrk="1" hangingPunct="1">
              <a:lnSpc>
                <a:spcPct val="90000"/>
              </a:lnSpc>
            </a:pPr>
            <a:r>
              <a:rPr lang="en-US" altLang="en-US" sz="1800" dirty="0"/>
              <a:t>Social engineering (e.g. password is spouse’s, pet’s or child’s name)</a:t>
            </a:r>
          </a:p>
          <a:p>
            <a:pPr marL="914400" lvl="1" indent="-457200" eaLnBrk="1" hangingPunct="1">
              <a:lnSpc>
                <a:spcPct val="90000"/>
              </a:lnSpc>
            </a:pPr>
            <a:r>
              <a:rPr lang="en-US" altLang="en-US" sz="1800" dirty="0"/>
              <a:t>Passwords less than 6 characters</a:t>
            </a:r>
          </a:p>
          <a:p>
            <a:pPr marL="914400" lvl="1" indent="-457200" eaLnBrk="1" hangingPunct="1">
              <a:lnSpc>
                <a:spcPct val="90000"/>
              </a:lnSpc>
            </a:pPr>
            <a:r>
              <a:rPr lang="en-US" altLang="en-US" sz="1800" dirty="0"/>
              <a:t>Passwords do not contain special characters and numbers in addition to lower and uppercase letters.</a:t>
            </a:r>
          </a:p>
          <a:p>
            <a:pPr marL="914400" lvl="1" indent="-457200" eaLnBrk="1" hangingPunct="1">
              <a:lnSpc>
                <a:spcPct val="90000"/>
              </a:lnSpc>
            </a:pPr>
            <a:r>
              <a:rPr lang="en-US" altLang="en-US" sz="1800" dirty="0"/>
              <a:t>Passwords from any dictionary</a:t>
            </a:r>
          </a:p>
          <a:p>
            <a:pPr marL="533400" indent="-533400" eaLnBrk="1" hangingPunct="1">
              <a:lnSpc>
                <a:spcPct val="90000"/>
              </a:lnSpc>
            </a:pPr>
            <a:r>
              <a:rPr lang="en-US" altLang="en-US" sz="2000" dirty="0"/>
              <a:t>Software tools might perform these tasks:</a:t>
            </a:r>
          </a:p>
          <a:p>
            <a:pPr marL="914400" lvl="1" indent="-457200" eaLnBrk="1" hangingPunct="1">
              <a:lnSpc>
                <a:spcPct val="90000"/>
              </a:lnSpc>
            </a:pPr>
            <a:r>
              <a:rPr lang="en-US" altLang="en-US" sz="1800" dirty="0"/>
              <a:t>Extracting hashed passwords / encrypted passwords</a:t>
            </a:r>
          </a:p>
          <a:p>
            <a:pPr marL="914400" lvl="1" indent="-457200" eaLnBrk="1" hangingPunct="1">
              <a:lnSpc>
                <a:spcPct val="90000"/>
              </a:lnSpc>
            </a:pPr>
            <a:r>
              <a:rPr lang="en-US" altLang="en-US" sz="1800" dirty="0"/>
              <a:t>Dictionary attack (cracks passwords by trying entries in a pre-installed dictionary)</a:t>
            </a:r>
          </a:p>
          <a:p>
            <a:pPr marL="914400" lvl="1" indent="-457200" eaLnBrk="1" hangingPunct="1">
              <a:lnSpc>
                <a:spcPct val="90000"/>
              </a:lnSpc>
            </a:pPr>
            <a:r>
              <a:rPr lang="en-US" altLang="en-US" sz="1800" dirty="0"/>
              <a:t>Brute force attack (cracks passwords by trying all possible combinations of characters)</a:t>
            </a:r>
          </a:p>
          <a:p>
            <a:pPr marL="533400" indent="-533400" eaLnBrk="1" hangingPunct="1">
              <a:lnSpc>
                <a:spcPct val="90000"/>
              </a:lnSpc>
            </a:pPr>
            <a:r>
              <a:rPr lang="en-US" altLang="en-US" sz="2000" dirty="0"/>
              <a:t>Deliverables</a:t>
            </a:r>
          </a:p>
          <a:p>
            <a:pPr marL="914400" lvl="1" indent="-457200" eaLnBrk="1" hangingPunct="1">
              <a:lnSpc>
                <a:spcPct val="90000"/>
              </a:lnSpc>
            </a:pPr>
            <a:r>
              <a:rPr lang="en-US" altLang="en-US" sz="1800" dirty="0"/>
              <a:t>Recommendations for future password policies</a:t>
            </a:r>
          </a:p>
        </p:txBody>
      </p:sp>
      <p:sp>
        <p:nvSpPr>
          <p:cNvPr id="131077" name="Rectangle 1027">
            <a:extLst>
              <a:ext uri="{FF2B5EF4-FFF2-40B4-BE49-F238E27FC236}">
                <a16:creationId xmlns:a16="http://schemas.microsoft.com/office/drawing/2014/main" id="{C011DA30-F2AF-490B-96B8-5D28179BE193}"/>
              </a:ext>
            </a:extLst>
          </p:cNvPr>
          <p:cNvSpPr>
            <a:spLocks noChangeArrowheads="1"/>
          </p:cNvSpPr>
          <p:nvPr/>
        </p:nvSpPr>
        <p:spPr bwMode="auto">
          <a:xfrm>
            <a:off x="694267"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 Tools and Usage </a:t>
            </a:r>
            <a:br>
              <a:rPr lang="en-US" altLang="en-US" sz="3200" b="1" dirty="0">
                <a:solidFill>
                  <a:srgbClr val="CC0000"/>
                </a:solidFill>
              </a:rPr>
            </a:br>
            <a:r>
              <a:rPr lang="en-US" altLang="en-US" sz="2000" b="1" dirty="0">
                <a:solidFill>
                  <a:srgbClr val="333399"/>
                </a:solidFill>
                <a:latin typeface="Arial" panose="020B0604020202020204" pitchFamily="34" charset="0"/>
              </a:rPr>
              <a:t>Password Auditing</a:t>
            </a:r>
            <a:br>
              <a:rPr lang="en-US" altLang="en-US" sz="3200" dirty="0">
                <a:solidFill>
                  <a:schemeClr val="tx2"/>
                </a:solidFill>
              </a:rPr>
            </a:br>
            <a:endParaRPr lang="en-US" altLang="en-US" sz="3200" dirty="0">
              <a:solidFill>
                <a:schemeClr val="tx2"/>
              </a:solidFill>
            </a:endParaRPr>
          </a:p>
        </p:txBody>
      </p:sp>
    </p:spTree>
    <p:extLst>
      <p:ext uri="{BB962C8B-B14F-4D97-AF65-F5344CB8AC3E}">
        <p14:creationId xmlns:p14="http://schemas.microsoft.com/office/powerpoint/2010/main" val="2706660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Slide Number Placeholder 4">
            <a:extLst>
              <a:ext uri="{FF2B5EF4-FFF2-40B4-BE49-F238E27FC236}">
                <a16:creationId xmlns:a16="http://schemas.microsoft.com/office/drawing/2014/main" id="{063B49B8-9DBC-4DF7-B368-FAEB8A3F8496}"/>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A3E3DC79-A363-4D21-BE7C-FE2269EBFBA5}" type="slidenum">
              <a:rPr lang="en-US" altLang="en-US" sz="1000" smtClean="0">
                <a:solidFill>
                  <a:srgbClr val="660066"/>
                </a:solidFill>
              </a:rPr>
              <a:pPr/>
              <a:t>24</a:t>
            </a:fld>
            <a:endParaRPr lang="en-US" altLang="en-US" sz="1000">
              <a:solidFill>
                <a:srgbClr val="660066"/>
              </a:solidFill>
            </a:endParaRPr>
          </a:p>
        </p:txBody>
      </p:sp>
      <p:sp>
        <p:nvSpPr>
          <p:cNvPr id="133124" name="Rectangle 1027">
            <a:extLst>
              <a:ext uri="{FF2B5EF4-FFF2-40B4-BE49-F238E27FC236}">
                <a16:creationId xmlns:a16="http://schemas.microsoft.com/office/drawing/2014/main" id="{7A58B61A-ED0A-4FDA-B36D-B9927E64B4D0}"/>
              </a:ext>
            </a:extLst>
          </p:cNvPr>
          <p:cNvSpPr>
            <a:spLocks noChangeArrowheads="1"/>
          </p:cNvSpPr>
          <p:nvPr/>
        </p:nvSpPr>
        <p:spPr bwMode="auto">
          <a:xfrm>
            <a:off x="5334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a:solidFill>
                  <a:srgbClr val="CC0000"/>
                </a:solidFill>
              </a:rPr>
              <a:t>Risk Analysis: Tools and Usage </a:t>
            </a:r>
            <a:br>
              <a:rPr lang="en-US" altLang="en-US" sz="3200" b="1">
                <a:solidFill>
                  <a:srgbClr val="CC0000"/>
                </a:solidFill>
              </a:rPr>
            </a:br>
            <a:r>
              <a:rPr lang="en-US" altLang="en-US" sz="2000" b="1">
                <a:solidFill>
                  <a:srgbClr val="333399"/>
                </a:solidFill>
                <a:latin typeface="Arial" panose="020B0604020202020204" pitchFamily="34" charset="0"/>
              </a:rPr>
              <a:t>Password Auditing</a:t>
            </a:r>
          </a:p>
        </p:txBody>
      </p:sp>
      <p:graphicFrame>
        <p:nvGraphicFramePr>
          <p:cNvPr id="607533" name="Group 1325">
            <a:extLst>
              <a:ext uri="{FF2B5EF4-FFF2-40B4-BE49-F238E27FC236}">
                <a16:creationId xmlns:a16="http://schemas.microsoft.com/office/drawing/2014/main" id="{ECA201E0-0984-4BEF-8FB9-AFC0629F4331}"/>
              </a:ext>
            </a:extLst>
          </p:cNvPr>
          <p:cNvGraphicFramePr>
            <a:graphicFrameLocks noGrp="1"/>
          </p:cNvGraphicFramePr>
          <p:nvPr>
            <p:extLst/>
          </p:nvPr>
        </p:nvGraphicFramePr>
        <p:xfrm>
          <a:off x="609600" y="1600200"/>
          <a:ext cx="8077200" cy="4797588"/>
        </p:xfrm>
        <a:graphic>
          <a:graphicData uri="http://schemas.openxmlformats.org/drawingml/2006/table">
            <a:tbl>
              <a:tblPr/>
              <a:tblGrid>
                <a:gridCol w="1386994">
                  <a:extLst>
                    <a:ext uri="{9D8B030D-6E8A-4147-A177-3AD203B41FA5}">
                      <a16:colId xmlns:a16="http://schemas.microsoft.com/office/drawing/2014/main" val="1111050106"/>
                    </a:ext>
                  </a:extLst>
                </a:gridCol>
                <a:gridCol w="5629564">
                  <a:extLst>
                    <a:ext uri="{9D8B030D-6E8A-4147-A177-3AD203B41FA5}">
                      <a16:colId xmlns:a16="http://schemas.microsoft.com/office/drawing/2014/main" val="2653130314"/>
                    </a:ext>
                  </a:extLst>
                </a:gridCol>
                <a:gridCol w="1060642">
                  <a:extLst>
                    <a:ext uri="{9D8B030D-6E8A-4147-A177-3AD203B41FA5}">
                      <a16:colId xmlns:a16="http://schemas.microsoft.com/office/drawing/2014/main" val="3798790744"/>
                    </a:ext>
                  </a:extLst>
                </a:gridCol>
              </a:tblGrid>
              <a:tr h="365741">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Garamond" panose="02020404030301010803" pitchFamily="18" charset="0"/>
                        </a:rPr>
                        <a:t>Name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Garamond" panose="02020404030301010803" pitchFamily="18" charset="0"/>
                        </a:rPr>
                        <a:t>Description</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Garamond" panose="02020404030301010803" pitchFamily="18" charset="0"/>
                        </a:rPr>
                        <a:t>OS</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6343993"/>
                  </a:ext>
                </a:extLst>
              </a:tr>
              <a:tr h="685764">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John the Ripper</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rPr>
                        <a:t>Detects weak UNIX passwords. “Uses highly optimized modules to decrypt different ciphertext formats and architectures” Can be modified to crack LM hashes in Windows. </a:t>
                      </a:r>
                      <a:r>
                        <a:rPr kumimoji="0" lang="en-US" altLang="en-US" sz="1300" b="0" i="0" u="none" strike="noStrike" cap="none" normalizeH="0" baseline="0">
                          <a:ln>
                            <a:noFill/>
                          </a:ln>
                          <a:solidFill>
                            <a:schemeClr val="tx1"/>
                          </a:solidFill>
                          <a:effectLst/>
                          <a:latin typeface="Garamond" panose="02020404030301010803" pitchFamily="18" charset="0"/>
                          <a:hlinkClick r:id="rId2"/>
                        </a:rPr>
                        <a:t>http://www.openwall.com/john/</a:t>
                      </a:r>
                      <a:endParaRPr kumimoji="0" lang="en-US" altLang="en-US" sz="1300" b="0" i="0" u="none" strike="noStrike" cap="none" normalizeH="0" baseline="0">
                        <a:ln>
                          <a:noFill/>
                        </a:ln>
                        <a:solidFill>
                          <a:schemeClr val="tx1"/>
                        </a:solidFill>
                        <a:effectLst/>
                        <a:latin typeface="Garamond" panose="02020404030301010803"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Garamond" panose="02020404030301010803" pitchFamily="18" charset="0"/>
                        </a:rPr>
                        <a:t>All platforms</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2608017"/>
                  </a:ext>
                </a:extLst>
              </a:tr>
              <a:tr h="384155">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Brutus</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rPr>
                        <a:t>Remote password cracker. </a:t>
                      </a:r>
                      <a:r>
                        <a:rPr kumimoji="0" lang="en-US" altLang="en-US" sz="1300" b="0" i="0" u="none" strike="noStrike" cap="none" normalizeH="0" baseline="0">
                          <a:ln>
                            <a:noFill/>
                          </a:ln>
                          <a:solidFill>
                            <a:schemeClr val="tx1"/>
                          </a:solidFill>
                          <a:effectLst/>
                          <a:latin typeface="Garamond" panose="02020404030301010803" pitchFamily="18" charset="0"/>
                          <a:hlinkClick r:id="rId3"/>
                        </a:rPr>
                        <a:t>http://www.hoobie.net/brutus/</a:t>
                      </a:r>
                      <a:endParaRPr kumimoji="0" lang="en-US" altLang="en-US" sz="1300" b="0" i="0" u="none" strike="noStrike" cap="none" normalizeH="0" baseline="0">
                        <a:ln>
                          <a:noFill/>
                        </a:ln>
                        <a:solidFill>
                          <a:schemeClr val="tx1"/>
                        </a:solidFill>
                        <a:effectLst/>
                        <a:latin typeface="Garamond" panose="02020404030301010803"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Garamond" panose="02020404030301010803" pitchFamily="18" charset="0"/>
                        </a:rPr>
                        <a:t>Windows</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75165074"/>
                  </a:ext>
                </a:extLst>
              </a:tr>
              <a:tr h="527276">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Magic Key</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rPr>
                        <a:t>Audits the AppleTalk users file for weak passwords using brute force methods.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hlinkClick r:id="rId4"/>
                        </a:rPr>
                        <a:t>http://freaky.staticusers.net/security/auditing/MK3.2.3a.sit</a:t>
                      </a:r>
                      <a:endParaRPr kumimoji="0" lang="en-US" altLang="en-US" sz="1300" b="0" i="0" u="none" strike="noStrike" cap="none" normalizeH="0" baseline="0">
                        <a:ln>
                          <a:noFill/>
                        </a:ln>
                        <a:solidFill>
                          <a:schemeClr val="tx1"/>
                        </a:solidFill>
                        <a:effectLst/>
                        <a:latin typeface="Garamond" panose="02020404030301010803"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Garamond" panose="02020404030301010803" pitchFamily="18" charset="0"/>
                        </a:rPr>
                        <a:t>Macintosh</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7492069"/>
                  </a:ext>
                </a:extLst>
              </a:tr>
              <a:tr h="518133">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L0phtcrack</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rPr>
                        <a:t>Assesses, recovers, and remediates Windows and Unix account passwords from multiple domains and systems. </a:t>
                      </a:r>
                      <a:r>
                        <a:rPr kumimoji="0" lang="en-US" altLang="en-US" sz="1300" b="0" i="0" u="none" strike="noStrike" cap="none" normalizeH="0" baseline="0">
                          <a:ln>
                            <a:noFill/>
                          </a:ln>
                          <a:solidFill>
                            <a:schemeClr val="tx1"/>
                          </a:solidFill>
                          <a:effectLst/>
                          <a:latin typeface="Garamond" panose="02020404030301010803" pitchFamily="18" charset="0"/>
                          <a:hlinkClick r:id="rId5"/>
                        </a:rPr>
                        <a:t>http://www.atstake.com/products/lc/</a:t>
                      </a:r>
                      <a:endParaRPr kumimoji="0" lang="en-US" altLang="en-US" sz="1300" b="0" i="0" u="none" strike="noStrike" cap="none" normalizeH="0" baseline="0">
                        <a:ln>
                          <a:noFill/>
                        </a:ln>
                        <a:solidFill>
                          <a:schemeClr val="tx1"/>
                        </a:solidFill>
                        <a:effectLst/>
                        <a:latin typeface="Garamond" panose="02020404030301010803"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Garamond" panose="02020404030301010803" pitchFamily="18" charset="0"/>
                        </a:rPr>
                        <a:t>Windows &amp; UNIX</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7787707"/>
                  </a:ext>
                </a:extLst>
              </a:tr>
              <a:tr h="725386">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SAMInside</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rPr>
                        <a:t>Extracts information about users from SAM-files and performs brute force attack of Windows NT/2000/XP. Breaks defense of Syskey.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hlinkClick r:id="rId6"/>
                        </a:rPr>
                        <a:t>http://www.topshareware.com/SAMInside-download-5188.htm</a:t>
                      </a:r>
                      <a:endParaRPr kumimoji="0" lang="en-US" altLang="en-US" sz="1300" b="0" i="0" u="none" strike="noStrike" cap="none" normalizeH="0" baseline="0">
                        <a:ln>
                          <a:noFill/>
                        </a:ln>
                        <a:solidFill>
                          <a:schemeClr val="tx1"/>
                        </a:solidFill>
                        <a:effectLst/>
                        <a:latin typeface="Garamond" panose="02020404030301010803"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Garamond" panose="02020404030301010803" pitchFamily="18" charset="0"/>
                        </a:rPr>
                        <a:t>Windows</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7479752"/>
                  </a:ext>
                </a:extLst>
              </a:tr>
              <a:tr h="707099">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GetPass!</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rPr>
                        <a:t>Cracks weakly encrypted Cisco IOS type 7 passwords once encrypted password file is obtained.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Garamond" panose="02020404030301010803" pitchFamily="18" charset="0"/>
                          <a:hlinkClick r:id="rId7"/>
                        </a:rPr>
                        <a:t>http://www.networkingfiles.com/Network/downloads/bosongetpassdownload.htm</a:t>
                      </a:r>
                      <a:endParaRPr kumimoji="0" lang="en-US" altLang="en-US" sz="1200" b="0" i="0" u="none" strike="noStrike" cap="none" normalizeH="0" baseline="0">
                        <a:ln>
                          <a:noFill/>
                        </a:ln>
                        <a:solidFill>
                          <a:schemeClr val="tx1"/>
                        </a:solidFill>
                        <a:effectLst/>
                        <a:latin typeface="Garamond" panose="02020404030301010803"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Garamond" panose="02020404030301010803" pitchFamily="18" charset="0"/>
                        </a:rPr>
                        <a:t>Cisco Router IOS</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5080257"/>
                  </a:ext>
                </a:extLst>
              </a:tr>
              <a:tr h="883873">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err="1">
                          <a:ln>
                            <a:noFill/>
                          </a:ln>
                          <a:solidFill>
                            <a:schemeClr val="tx1"/>
                          </a:solidFill>
                          <a:effectLst/>
                          <a:latin typeface="Garamond" panose="02020404030301010803" pitchFamily="18" charset="0"/>
                        </a:rPr>
                        <a:t>wwwhack</a:t>
                      </a:r>
                      <a:endParaRPr kumimoji="0" lang="en-US" altLang="en-US" sz="1600" b="0" i="0" u="none" strike="noStrike" cap="none" normalizeH="0" baseline="0" dirty="0">
                        <a:ln>
                          <a:noFill/>
                        </a:ln>
                        <a:solidFill>
                          <a:schemeClr val="tx1"/>
                        </a:solidFill>
                        <a:effectLst/>
                        <a:latin typeface="Garamond" panose="02020404030301010803" pitchFamily="18" charset="0"/>
                      </a:endParaRP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a:ln>
                            <a:noFill/>
                          </a:ln>
                          <a:solidFill>
                            <a:schemeClr val="tx1"/>
                          </a:solidFill>
                          <a:effectLst/>
                          <a:latin typeface="Garamond" panose="02020404030301010803" pitchFamily="18" charset="0"/>
                        </a:rPr>
                        <a:t>Brute force utility that will try to crack web authentication. Can use a word file or try all possible combinations, and by trial-and-error, will attempt to find a correct username/password combination. </a:t>
                      </a:r>
                      <a:r>
                        <a:rPr kumimoji="0" lang="en-US" altLang="en-US" sz="1300" b="0" i="0" u="none" strike="noStrike" cap="none" normalizeH="0" baseline="0">
                          <a:ln>
                            <a:noFill/>
                          </a:ln>
                          <a:solidFill>
                            <a:schemeClr val="tx1"/>
                          </a:solidFill>
                          <a:effectLst/>
                          <a:latin typeface="Garamond" panose="02020404030301010803" pitchFamily="18" charset="0"/>
                          <a:hlinkClick r:id="rId8"/>
                        </a:rPr>
                        <a:t>http://www.securityfocus.com/tools/1785</a:t>
                      </a:r>
                      <a:endParaRPr kumimoji="0" lang="en-US" altLang="en-US" sz="1300" b="0" i="0" u="none" strike="noStrike" cap="none" normalizeH="0" baseline="0">
                        <a:ln>
                          <a:noFill/>
                        </a:ln>
                        <a:solidFill>
                          <a:schemeClr val="tx1"/>
                        </a:solidFill>
                        <a:effectLst/>
                        <a:latin typeface="Garamond" panose="02020404030301010803"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Garamond" panose="02020404030301010803" pitchFamily="18" charset="0"/>
                        </a:rPr>
                        <a:t>Windows</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93390677"/>
                  </a:ext>
                </a:extLst>
              </a:tr>
            </a:tbl>
          </a:graphicData>
        </a:graphic>
      </p:graphicFrame>
    </p:spTree>
    <p:extLst>
      <p:ext uri="{BB962C8B-B14F-4D97-AF65-F5344CB8AC3E}">
        <p14:creationId xmlns:p14="http://schemas.microsoft.com/office/powerpoint/2010/main" val="3977690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Slide Number Placeholder 4">
            <a:extLst>
              <a:ext uri="{FF2B5EF4-FFF2-40B4-BE49-F238E27FC236}">
                <a16:creationId xmlns:a16="http://schemas.microsoft.com/office/drawing/2014/main" id="{C6E830D0-0FFC-436B-975B-12FA8FB8F084}"/>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5D4AAE05-2818-4AA8-8116-05868A8644A7}" type="slidenum">
              <a:rPr lang="en-US" altLang="en-US" sz="1000" smtClean="0">
                <a:solidFill>
                  <a:srgbClr val="660066"/>
                </a:solidFill>
              </a:rPr>
              <a:pPr/>
              <a:t>25</a:t>
            </a:fld>
            <a:endParaRPr lang="en-US" altLang="en-US" sz="1000">
              <a:solidFill>
                <a:srgbClr val="660066"/>
              </a:solidFill>
            </a:endParaRPr>
          </a:p>
        </p:txBody>
      </p:sp>
      <p:sp>
        <p:nvSpPr>
          <p:cNvPr id="134148" name="Rectangle 2">
            <a:extLst>
              <a:ext uri="{FF2B5EF4-FFF2-40B4-BE49-F238E27FC236}">
                <a16:creationId xmlns:a16="http://schemas.microsoft.com/office/drawing/2014/main" id="{675C1DEE-FF39-4E02-90E3-AC02B8BFE811}"/>
              </a:ext>
            </a:extLst>
          </p:cNvPr>
          <p:cNvSpPr>
            <a:spLocks noGrp="1" noChangeArrowheads="1"/>
          </p:cNvSpPr>
          <p:nvPr>
            <p:ph type="body" idx="1"/>
          </p:nvPr>
        </p:nvSpPr>
        <p:spPr>
          <a:xfrm>
            <a:off x="533400" y="1687437"/>
            <a:ext cx="8001000" cy="5029200"/>
          </a:xfrm>
        </p:spPr>
        <p:txBody>
          <a:bodyPr/>
          <a:lstStyle/>
          <a:p>
            <a:pPr marL="533400" indent="-533400" eaLnBrk="1" hangingPunct="1">
              <a:lnSpc>
                <a:spcPct val="90000"/>
              </a:lnSpc>
            </a:pPr>
            <a:r>
              <a:rPr lang="en-US" altLang="en-US" sz="2400" dirty="0"/>
              <a:t>Documentation contains data from the risk analysis</a:t>
            </a:r>
          </a:p>
          <a:p>
            <a:pPr marL="533400" indent="-533400" eaLnBrk="1" hangingPunct="1">
              <a:lnSpc>
                <a:spcPct val="90000"/>
              </a:lnSpc>
            </a:pPr>
            <a:r>
              <a:rPr lang="en-US" altLang="en-US" sz="2400" dirty="0"/>
              <a:t>These documents should contain deliverables from other parts of the process (asset inventory, vulnerability assessment, etc.).  </a:t>
            </a:r>
          </a:p>
          <a:p>
            <a:pPr marL="914400" lvl="1" indent="-457200" eaLnBrk="1" hangingPunct="1">
              <a:lnSpc>
                <a:spcPct val="90000"/>
              </a:lnSpc>
            </a:pPr>
            <a:r>
              <a:rPr lang="en-US" altLang="en-US" sz="2000" dirty="0"/>
              <a:t>These can be provided automatically from specialized software or through compiled reports. </a:t>
            </a:r>
          </a:p>
          <a:p>
            <a:pPr marL="533400" indent="-533400" eaLnBrk="1" hangingPunct="1">
              <a:lnSpc>
                <a:spcPct val="90000"/>
              </a:lnSpc>
            </a:pPr>
            <a:r>
              <a:rPr lang="en-US" altLang="en-US" sz="2400" dirty="0"/>
              <a:t>Documentation critical for legal cases where it can be used as evidence to justify expense on controls. </a:t>
            </a:r>
          </a:p>
          <a:p>
            <a:pPr marL="533400" indent="-533400" eaLnBrk="1" hangingPunct="1">
              <a:lnSpc>
                <a:spcPct val="90000"/>
              </a:lnSpc>
            </a:pPr>
            <a:endParaRPr lang="en-US" altLang="en-US" sz="800" dirty="0"/>
          </a:p>
          <a:p>
            <a:pPr marL="533400" indent="-533400" eaLnBrk="1" hangingPunct="1">
              <a:lnSpc>
                <a:spcPct val="90000"/>
              </a:lnSpc>
            </a:pPr>
            <a:r>
              <a:rPr lang="en-US" altLang="en-US" sz="2400" dirty="0"/>
              <a:t>Documentation might include:</a:t>
            </a:r>
          </a:p>
          <a:p>
            <a:pPr marL="914400" lvl="1" indent="-457200" eaLnBrk="1" hangingPunct="1">
              <a:lnSpc>
                <a:spcPct val="90000"/>
              </a:lnSpc>
            </a:pPr>
            <a:r>
              <a:rPr lang="en-US" altLang="en-US" sz="2000" dirty="0"/>
              <a:t>Focus of analysis</a:t>
            </a:r>
          </a:p>
          <a:p>
            <a:pPr marL="914400" lvl="1" indent="-457200" eaLnBrk="1" hangingPunct="1">
              <a:lnSpc>
                <a:spcPct val="90000"/>
              </a:lnSpc>
            </a:pPr>
            <a:r>
              <a:rPr lang="en-US" altLang="en-US" sz="2000" dirty="0"/>
              <a:t>Current system vulnerabilities</a:t>
            </a:r>
          </a:p>
          <a:p>
            <a:pPr marL="914400" lvl="1" indent="-457200" eaLnBrk="1" hangingPunct="1">
              <a:lnSpc>
                <a:spcPct val="90000"/>
              </a:lnSpc>
            </a:pPr>
            <a:r>
              <a:rPr lang="en-US" altLang="en-US" sz="2000" dirty="0"/>
              <a:t>Cost benefit analysis</a:t>
            </a:r>
          </a:p>
          <a:p>
            <a:pPr marL="914400" lvl="1" indent="-457200" eaLnBrk="1" hangingPunct="1">
              <a:lnSpc>
                <a:spcPct val="90000"/>
              </a:lnSpc>
            </a:pPr>
            <a:r>
              <a:rPr lang="en-US" altLang="en-US" sz="2000" dirty="0"/>
              <a:t>Recommended controls</a:t>
            </a:r>
          </a:p>
          <a:p>
            <a:pPr marL="914400" lvl="1" indent="-457200" eaLnBrk="1" hangingPunct="1">
              <a:lnSpc>
                <a:spcPct val="90000"/>
              </a:lnSpc>
              <a:buFontTx/>
              <a:buNone/>
            </a:pPr>
            <a:endParaRPr lang="en-US" altLang="en-US" sz="2000" dirty="0"/>
          </a:p>
        </p:txBody>
      </p:sp>
      <p:sp>
        <p:nvSpPr>
          <p:cNvPr id="134149" name="Rectangle 3">
            <a:extLst>
              <a:ext uri="{FF2B5EF4-FFF2-40B4-BE49-F238E27FC236}">
                <a16:creationId xmlns:a16="http://schemas.microsoft.com/office/drawing/2014/main" id="{15BE9D7F-5E06-4606-A45D-116243DA41C3}"/>
              </a:ext>
            </a:extLst>
          </p:cNvPr>
          <p:cNvSpPr>
            <a:spLocks noChangeArrowheads="1"/>
          </p:cNvSpPr>
          <p:nvPr/>
        </p:nvSpPr>
        <p:spPr bwMode="auto">
          <a:xfrm>
            <a:off x="533400" y="544437"/>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a:solidFill>
                  <a:srgbClr val="CC0000"/>
                </a:solidFill>
              </a:rPr>
              <a:t>Risk Analysis: Tools and Usage </a:t>
            </a:r>
            <a:br>
              <a:rPr lang="en-US" altLang="en-US" sz="3200" b="1">
                <a:solidFill>
                  <a:srgbClr val="CC0000"/>
                </a:solidFill>
              </a:rPr>
            </a:br>
            <a:r>
              <a:rPr lang="en-US" altLang="en-US" sz="2000" b="1">
                <a:solidFill>
                  <a:srgbClr val="333399"/>
                </a:solidFill>
                <a:latin typeface="Arial" panose="020B0604020202020204" pitchFamily="34" charset="0"/>
              </a:rPr>
              <a:t>Documentation</a:t>
            </a:r>
            <a:br>
              <a:rPr lang="en-US" altLang="en-US" sz="3200">
                <a:solidFill>
                  <a:schemeClr val="tx2"/>
                </a:solidFill>
              </a:rPr>
            </a:br>
            <a:endParaRPr lang="en-US" altLang="en-US" sz="3200">
              <a:solidFill>
                <a:schemeClr val="tx2"/>
              </a:solidFill>
            </a:endParaRPr>
          </a:p>
        </p:txBody>
      </p:sp>
    </p:spTree>
    <p:extLst>
      <p:ext uri="{BB962C8B-B14F-4D97-AF65-F5344CB8AC3E}">
        <p14:creationId xmlns:p14="http://schemas.microsoft.com/office/powerpoint/2010/main" val="1909467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Date Placeholder 3">
            <a:extLst>
              <a:ext uri="{FF2B5EF4-FFF2-40B4-BE49-F238E27FC236}">
                <a16:creationId xmlns:a16="http://schemas.microsoft.com/office/drawing/2014/main" id="{E63CF5CA-EA49-4AC0-B703-123B8177FCC0}"/>
              </a:ext>
            </a:extLst>
          </p:cNvPr>
          <p:cNvSpPr>
            <a:spLocks noGrp="1"/>
          </p:cNvSpPr>
          <p:nvPr>
            <p:ph type="dt" sz="quarter" idx="10"/>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zh-CN" sz="1000">
              <a:latin typeface="Times New Roman" panose="02020603050405020304" pitchFamily="18" charset="0"/>
            </a:endParaRPr>
          </a:p>
          <a:p>
            <a:r>
              <a:rPr lang="en-US" altLang="zh-CN" sz="1000">
                <a:latin typeface="Times New Roman" panose="02020603050405020304" pitchFamily="18" charset="0"/>
              </a:rPr>
              <a:t>Sanjay Goel, School of Business/Center for Information Forensics and Assurance</a:t>
            </a:r>
          </a:p>
          <a:p>
            <a:r>
              <a:rPr lang="en-US" altLang="zh-CN" sz="1000">
                <a:latin typeface="Times New Roman" panose="02020603050405020304" pitchFamily="18" charset="0"/>
              </a:rPr>
              <a:t>University at Albany Proprietary Information</a:t>
            </a:r>
          </a:p>
        </p:txBody>
      </p:sp>
      <p:sp>
        <p:nvSpPr>
          <p:cNvPr id="136195" name="Slide Number Placeholder 4">
            <a:extLst>
              <a:ext uri="{FF2B5EF4-FFF2-40B4-BE49-F238E27FC236}">
                <a16:creationId xmlns:a16="http://schemas.microsoft.com/office/drawing/2014/main" id="{15CB6B8D-0D56-4D00-803E-A16C055A660E}"/>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A4ECFFB7-BD22-4C5E-B555-7853BACD5FC4}" type="slidenum">
              <a:rPr lang="en-US" altLang="en-US" sz="1000" smtClean="0">
                <a:solidFill>
                  <a:srgbClr val="660066"/>
                </a:solidFill>
              </a:rPr>
              <a:pPr/>
              <a:t>26</a:t>
            </a:fld>
            <a:endParaRPr lang="en-US" altLang="en-US" sz="1000">
              <a:solidFill>
                <a:srgbClr val="660066"/>
              </a:solidFill>
            </a:endParaRPr>
          </a:p>
        </p:txBody>
      </p:sp>
      <p:sp>
        <p:nvSpPr>
          <p:cNvPr id="136196" name="Rectangle 2">
            <a:extLst>
              <a:ext uri="{FF2B5EF4-FFF2-40B4-BE49-F238E27FC236}">
                <a16:creationId xmlns:a16="http://schemas.microsoft.com/office/drawing/2014/main" id="{C79C1E1A-277B-4048-8914-0AD95A819C7E}"/>
              </a:ext>
            </a:extLst>
          </p:cNvPr>
          <p:cNvSpPr>
            <a:spLocks noGrp="1" noChangeArrowheads="1"/>
          </p:cNvSpPr>
          <p:nvPr>
            <p:ph type="title"/>
          </p:nvPr>
        </p:nvSpPr>
        <p:spPr>
          <a:xfrm>
            <a:off x="533400" y="762000"/>
            <a:ext cx="8305800" cy="1143000"/>
          </a:xfrm>
        </p:spPr>
        <p:txBody>
          <a:bodyPr/>
          <a:lstStyle/>
          <a:p>
            <a:pPr algn="l" eaLnBrk="1" hangingPunct="1"/>
            <a:r>
              <a:rPr lang="en-US" altLang="en-US" sz="3200" b="1" dirty="0">
                <a:solidFill>
                  <a:srgbClr val="CC0000"/>
                </a:solidFill>
              </a:rPr>
              <a:t>Risk Analysis: Tools and Usage</a:t>
            </a:r>
            <a:r>
              <a:rPr lang="en-US" altLang="en-US" sz="3600" dirty="0"/>
              <a:t> </a:t>
            </a:r>
            <a:br>
              <a:rPr lang="en-US" altLang="en-US" sz="3600" dirty="0"/>
            </a:br>
            <a:r>
              <a:rPr lang="en-US" altLang="en-US" sz="2000" b="1" dirty="0">
                <a:solidFill>
                  <a:srgbClr val="333399"/>
                </a:solidFill>
                <a:latin typeface="Arial" panose="020B0604020202020204" pitchFamily="34" charset="0"/>
              </a:rPr>
              <a:t>Case</a:t>
            </a:r>
          </a:p>
        </p:txBody>
      </p:sp>
      <p:sp>
        <p:nvSpPr>
          <p:cNvPr id="136197" name="Rectangle 3">
            <a:extLst>
              <a:ext uri="{FF2B5EF4-FFF2-40B4-BE49-F238E27FC236}">
                <a16:creationId xmlns:a16="http://schemas.microsoft.com/office/drawing/2014/main" id="{A9A9C7B8-053E-4238-BC69-E2351B3833B7}"/>
              </a:ext>
            </a:extLst>
          </p:cNvPr>
          <p:cNvSpPr>
            <a:spLocks noGrp="1" noChangeArrowheads="1"/>
          </p:cNvSpPr>
          <p:nvPr>
            <p:ph type="body" idx="1"/>
          </p:nvPr>
        </p:nvSpPr>
        <p:spPr>
          <a:xfrm>
            <a:off x="838200" y="1981200"/>
            <a:ext cx="7772400" cy="5029200"/>
          </a:xfrm>
        </p:spPr>
        <p:txBody>
          <a:bodyPr/>
          <a:lstStyle/>
          <a:p>
            <a:pPr eaLnBrk="1" hangingPunct="1">
              <a:buFontTx/>
              <a:buNone/>
            </a:pPr>
            <a:r>
              <a:rPr lang="en-US" altLang="en-US" sz="2800" b="1" dirty="0"/>
              <a:t>Scenario(s) to determine proper tools necessary.</a:t>
            </a:r>
          </a:p>
        </p:txBody>
      </p:sp>
    </p:spTree>
    <p:extLst>
      <p:ext uri="{BB962C8B-B14F-4D97-AF65-F5344CB8AC3E}">
        <p14:creationId xmlns:p14="http://schemas.microsoft.com/office/powerpoint/2010/main" val="848659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1140-DC82-4B33-97DA-036C788E106C}"/>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EF4B04AB-B65A-42CC-9F07-5B1024A379EC}"/>
              </a:ext>
            </a:extLst>
          </p:cNvPr>
          <p:cNvSpPr>
            <a:spLocks noGrp="1"/>
          </p:cNvSpPr>
          <p:nvPr>
            <p:ph idx="1"/>
          </p:nvPr>
        </p:nvSpPr>
        <p:spPr/>
        <p:txBody>
          <a:bodyPr/>
          <a:lstStyle/>
          <a:p>
            <a:pPr>
              <a:lnSpc>
                <a:spcPct val="90000"/>
              </a:lnSpc>
            </a:pPr>
            <a:r>
              <a:rPr lang="en-US" dirty="0"/>
              <a:t>Explore the following methodologies </a:t>
            </a:r>
            <a:r>
              <a:rPr lang="en-US" altLang="en-US" dirty="0"/>
              <a:t>for managing risks in information systems:</a:t>
            </a:r>
          </a:p>
          <a:p>
            <a:pPr>
              <a:lnSpc>
                <a:spcPct val="90000"/>
              </a:lnSpc>
            </a:pPr>
            <a:endParaRPr lang="en-US" altLang="en-US" sz="2200" dirty="0"/>
          </a:p>
          <a:p>
            <a:pPr marL="914400" lvl="1" indent="-457200">
              <a:lnSpc>
                <a:spcPct val="90000"/>
              </a:lnSpc>
              <a:buFont typeface="+mj-lt"/>
              <a:buAutoNum type="arabicPeriod"/>
            </a:pPr>
            <a:r>
              <a:rPr lang="en-US" altLang="en-US" sz="2200" dirty="0"/>
              <a:t>National Institute of Standards &amp; Technology (NIST) Methodology</a:t>
            </a:r>
          </a:p>
          <a:p>
            <a:pPr marL="914400" lvl="1" indent="-457200">
              <a:lnSpc>
                <a:spcPct val="90000"/>
              </a:lnSpc>
              <a:buFont typeface="+mj-lt"/>
              <a:buAutoNum type="arabicPeriod"/>
            </a:pPr>
            <a:r>
              <a:rPr lang="en-US" altLang="en-US" sz="2200" dirty="0"/>
              <a:t>COBIT</a:t>
            </a:r>
          </a:p>
          <a:p>
            <a:pPr marL="914400" lvl="1" indent="-457200">
              <a:lnSpc>
                <a:spcPct val="90000"/>
              </a:lnSpc>
              <a:buFont typeface="+mj-lt"/>
              <a:buAutoNum type="arabicPeriod"/>
            </a:pPr>
            <a:r>
              <a:rPr lang="en-US" altLang="en-US" sz="2200" dirty="0"/>
              <a:t>ISO</a:t>
            </a:r>
          </a:p>
          <a:p>
            <a:pPr marL="914400" lvl="1" indent="-457200">
              <a:lnSpc>
                <a:spcPct val="90000"/>
              </a:lnSpc>
              <a:buFont typeface="+mj-lt"/>
              <a:buAutoNum type="arabicPeriod"/>
            </a:pPr>
            <a:r>
              <a:rPr lang="en-US" altLang="en-US" sz="2200" dirty="0"/>
              <a:t>OCTAVE®</a:t>
            </a:r>
          </a:p>
          <a:p>
            <a:pPr marL="914400" lvl="1" indent="-457200">
              <a:lnSpc>
                <a:spcPct val="90000"/>
              </a:lnSpc>
              <a:buFont typeface="+mj-lt"/>
              <a:buAutoNum type="arabicPeriod"/>
            </a:pPr>
            <a:r>
              <a:rPr lang="en-US" altLang="en-US" sz="2200" dirty="0"/>
              <a:t>FRAP</a:t>
            </a:r>
          </a:p>
          <a:p>
            <a:pPr marL="914400" lvl="1" indent="-457200">
              <a:lnSpc>
                <a:spcPct val="90000"/>
              </a:lnSpc>
              <a:buFont typeface="+mj-lt"/>
              <a:buAutoNum type="arabicPeriod"/>
            </a:pPr>
            <a:r>
              <a:rPr lang="en-US" altLang="en-US" sz="2200" dirty="0"/>
              <a:t>COBRA</a:t>
            </a:r>
          </a:p>
          <a:p>
            <a:pPr marL="914400" lvl="1" indent="-457200">
              <a:lnSpc>
                <a:spcPct val="90000"/>
              </a:lnSpc>
              <a:buFont typeface="+mj-lt"/>
              <a:buAutoNum type="arabicPeriod"/>
            </a:pPr>
            <a:r>
              <a:rPr lang="en-US" altLang="en-US" sz="2200" dirty="0"/>
              <a:t>Risk Watch</a:t>
            </a:r>
          </a:p>
          <a:p>
            <a:pPr marL="0" indent="0">
              <a:buNone/>
            </a:pPr>
            <a:endParaRPr lang="en-US" dirty="0"/>
          </a:p>
        </p:txBody>
      </p:sp>
    </p:spTree>
    <p:extLst>
      <p:ext uri="{BB962C8B-B14F-4D97-AF65-F5344CB8AC3E}">
        <p14:creationId xmlns:p14="http://schemas.microsoft.com/office/powerpoint/2010/main" val="1525351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523EC1-F677-4267-A87D-BA7EE978FE2F}"/>
              </a:ext>
            </a:extLst>
          </p:cNvPr>
          <p:cNvSpPr>
            <a:spLocks noGrp="1"/>
          </p:cNvSpPr>
          <p:nvPr>
            <p:ph type="dt" sz="half" idx="10"/>
          </p:nvPr>
        </p:nvSpPr>
        <p:spPr/>
        <p:txBody>
          <a:bodyPr/>
          <a:lstStyle/>
          <a:p>
            <a:fld id="{E4812FB8-83BD-463A-A022-4CDF4BBC8F46}" type="datetime1">
              <a:rPr lang="ar-SA" altLang="en-US"/>
              <a:pPr/>
              <a:t>15/01/1439</a:t>
            </a:fld>
            <a:endParaRPr lang="en-US" altLang="en-US"/>
          </a:p>
        </p:txBody>
      </p:sp>
      <p:sp>
        <p:nvSpPr>
          <p:cNvPr id="6" name="Slide Number Placeholder 5">
            <a:extLst>
              <a:ext uri="{FF2B5EF4-FFF2-40B4-BE49-F238E27FC236}">
                <a16:creationId xmlns:a16="http://schemas.microsoft.com/office/drawing/2014/main" id="{D9151378-1467-4827-B4CD-9F886D85B965}"/>
              </a:ext>
            </a:extLst>
          </p:cNvPr>
          <p:cNvSpPr>
            <a:spLocks noGrp="1"/>
          </p:cNvSpPr>
          <p:nvPr>
            <p:ph type="sldNum" sz="quarter" idx="12"/>
          </p:nvPr>
        </p:nvSpPr>
        <p:spPr/>
        <p:txBody>
          <a:bodyPr/>
          <a:lstStyle/>
          <a:p>
            <a:fld id="{24E4BC83-8193-43A5-AF4A-8566FFA81228}" type="slidenum">
              <a:rPr lang="ar-SA" altLang="en-US"/>
              <a:pPr/>
              <a:t>28</a:t>
            </a:fld>
            <a:endParaRPr lang="en-US" altLang="en-US"/>
          </a:p>
        </p:txBody>
      </p:sp>
      <p:sp>
        <p:nvSpPr>
          <p:cNvPr id="90114" name="Rectangle 2">
            <a:extLst>
              <a:ext uri="{FF2B5EF4-FFF2-40B4-BE49-F238E27FC236}">
                <a16:creationId xmlns:a16="http://schemas.microsoft.com/office/drawing/2014/main" id="{106514BF-4652-4C9B-BB04-81E2C4E66E58}"/>
              </a:ext>
            </a:extLst>
          </p:cNvPr>
          <p:cNvSpPr>
            <a:spLocks noGrp="1" noChangeArrowheads="1"/>
          </p:cNvSpPr>
          <p:nvPr>
            <p:ph type="title"/>
          </p:nvPr>
        </p:nvSpPr>
        <p:spPr>
          <a:xfrm>
            <a:off x="-76200" y="533400"/>
            <a:ext cx="9220200" cy="857250"/>
          </a:xfrm>
        </p:spPr>
        <p:txBody>
          <a:bodyPr>
            <a:noAutofit/>
          </a:bodyPr>
          <a:lstStyle/>
          <a:p>
            <a:r>
              <a:rPr lang="en-US" altLang="en-US" sz="3600" b="0" dirty="0">
                <a:solidFill>
                  <a:srgbClr val="C00000"/>
                </a:solidFill>
              </a:rPr>
              <a:t>Some Common Risk Assessment methodologies </a:t>
            </a:r>
          </a:p>
        </p:txBody>
      </p:sp>
      <p:sp>
        <p:nvSpPr>
          <p:cNvPr id="90115" name="Rectangle 3">
            <a:extLst>
              <a:ext uri="{FF2B5EF4-FFF2-40B4-BE49-F238E27FC236}">
                <a16:creationId xmlns:a16="http://schemas.microsoft.com/office/drawing/2014/main" id="{BB4070EA-E9D1-4E23-956D-7E5018C05148}"/>
              </a:ext>
            </a:extLst>
          </p:cNvPr>
          <p:cNvSpPr>
            <a:spLocks noGrp="1" noChangeArrowheads="1"/>
          </p:cNvSpPr>
          <p:nvPr>
            <p:ph type="body" idx="1"/>
          </p:nvPr>
        </p:nvSpPr>
        <p:spPr>
          <a:xfrm>
            <a:off x="0" y="1295401"/>
            <a:ext cx="9067800" cy="2895600"/>
          </a:xfrm>
        </p:spPr>
        <p:txBody>
          <a:bodyPr/>
          <a:lstStyle/>
          <a:p>
            <a:pPr algn="l" rtl="0">
              <a:lnSpc>
                <a:spcPct val="90000"/>
              </a:lnSpc>
            </a:pPr>
            <a:r>
              <a:rPr lang="en-US" altLang="en-US" sz="2200" dirty="0"/>
              <a:t>The following methodologies and tools were developed for managing risks in information systems:</a:t>
            </a:r>
          </a:p>
          <a:p>
            <a:pPr algn="l" rtl="0">
              <a:lnSpc>
                <a:spcPct val="90000"/>
              </a:lnSpc>
            </a:pPr>
            <a:endParaRPr lang="en-US" altLang="en-US" sz="2200" dirty="0"/>
          </a:p>
          <a:p>
            <a:pPr lvl="1" algn="l" rtl="0">
              <a:lnSpc>
                <a:spcPct val="90000"/>
              </a:lnSpc>
            </a:pPr>
            <a:r>
              <a:rPr lang="en-US" altLang="en-US" sz="2200" dirty="0"/>
              <a:t>National Institute of Standards &amp; Technology (NIST) Methodology</a:t>
            </a:r>
          </a:p>
          <a:p>
            <a:pPr lvl="1" algn="l" rtl="0">
              <a:lnSpc>
                <a:spcPct val="90000"/>
              </a:lnSpc>
            </a:pPr>
            <a:r>
              <a:rPr lang="en-US" altLang="en-US" sz="2200" dirty="0"/>
              <a:t>OCTAVE®</a:t>
            </a:r>
          </a:p>
          <a:p>
            <a:pPr lvl="1" algn="l" rtl="0">
              <a:lnSpc>
                <a:spcPct val="90000"/>
              </a:lnSpc>
            </a:pPr>
            <a:r>
              <a:rPr lang="en-US" altLang="en-US" sz="2200" dirty="0"/>
              <a:t>FRAP</a:t>
            </a:r>
          </a:p>
          <a:p>
            <a:pPr lvl="1" algn="l" rtl="0">
              <a:lnSpc>
                <a:spcPct val="90000"/>
              </a:lnSpc>
            </a:pPr>
            <a:r>
              <a:rPr lang="en-US" altLang="en-US" sz="2200" dirty="0"/>
              <a:t>COBRA</a:t>
            </a:r>
          </a:p>
          <a:p>
            <a:pPr lvl="1" algn="l" rtl="0">
              <a:lnSpc>
                <a:spcPct val="90000"/>
              </a:lnSpc>
            </a:pPr>
            <a:r>
              <a:rPr lang="en-US" altLang="en-US" sz="2200" dirty="0"/>
              <a:t>Risk Watch</a:t>
            </a:r>
          </a:p>
          <a:p>
            <a:pPr algn="l" rtl="0">
              <a:lnSpc>
                <a:spcPct val="90000"/>
              </a:lnSpc>
            </a:pPr>
            <a:endParaRPr lang="en-US" altLang="en-US" sz="2200" dirty="0"/>
          </a:p>
        </p:txBody>
      </p:sp>
      <p:pic>
        <p:nvPicPr>
          <p:cNvPr id="7" name="Picture 6">
            <a:extLst>
              <a:ext uri="{FF2B5EF4-FFF2-40B4-BE49-F238E27FC236}">
                <a16:creationId xmlns:a16="http://schemas.microsoft.com/office/drawing/2014/main" id="{522393E8-4988-4D75-8BB2-1DE2B2EAE78D}"/>
              </a:ext>
            </a:extLst>
          </p:cNvPr>
          <p:cNvPicPr>
            <a:picLocks noChangeAspect="1"/>
          </p:cNvPicPr>
          <p:nvPr/>
        </p:nvPicPr>
        <p:blipFill>
          <a:blip r:embed="rId2"/>
          <a:stretch>
            <a:fillRect/>
          </a:stretch>
        </p:blipFill>
        <p:spPr>
          <a:xfrm>
            <a:off x="2196193" y="2743200"/>
            <a:ext cx="6919232" cy="3771900"/>
          </a:xfrm>
          <a:prstGeom prst="rect">
            <a:avLst/>
          </a:prstGeom>
        </p:spPr>
      </p:pic>
    </p:spTree>
    <p:extLst>
      <p:ext uri="{BB962C8B-B14F-4D97-AF65-F5344CB8AC3E}">
        <p14:creationId xmlns:p14="http://schemas.microsoft.com/office/powerpoint/2010/main" val="1347613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9412D-C221-4668-81EC-241B54FA346C}"/>
              </a:ext>
            </a:extLst>
          </p:cNvPr>
          <p:cNvSpPr>
            <a:spLocks noGrp="1"/>
          </p:cNvSpPr>
          <p:nvPr>
            <p:ph type="title"/>
          </p:nvPr>
        </p:nvSpPr>
        <p:spPr/>
        <p:txBody>
          <a:bodyPr/>
          <a:lstStyle/>
          <a:p>
            <a:r>
              <a:rPr lang="en-US" dirty="0" err="1"/>
              <a:t>Referensi</a:t>
            </a:r>
            <a:endParaRPr lang="en-US" dirty="0"/>
          </a:p>
        </p:txBody>
      </p:sp>
      <p:sp>
        <p:nvSpPr>
          <p:cNvPr id="3" name="Content Placeholder 2">
            <a:extLst>
              <a:ext uri="{FF2B5EF4-FFF2-40B4-BE49-F238E27FC236}">
                <a16:creationId xmlns:a16="http://schemas.microsoft.com/office/drawing/2014/main" id="{519BD576-0D37-4934-BB73-72F56C4F2A6D}"/>
              </a:ext>
            </a:extLst>
          </p:cNvPr>
          <p:cNvSpPr>
            <a:spLocks noGrp="1"/>
          </p:cNvSpPr>
          <p:nvPr>
            <p:ph idx="1"/>
          </p:nvPr>
        </p:nvSpPr>
        <p:spPr/>
        <p:txBody>
          <a:bodyPr/>
          <a:lstStyle/>
          <a:p>
            <a:r>
              <a:rPr lang="en-US" altLang="zh-CN" dirty="0">
                <a:latin typeface="Times New Roman" panose="02020603050405020304" pitchFamily="18" charset="0"/>
              </a:rPr>
              <a:t>Sanjay </a:t>
            </a:r>
            <a:r>
              <a:rPr lang="en-US" altLang="zh-CN" dirty="0" err="1">
                <a:latin typeface="Times New Roman" panose="02020603050405020304" pitchFamily="18" charset="0"/>
              </a:rPr>
              <a:t>Goel</a:t>
            </a:r>
            <a:r>
              <a:rPr lang="en-US" altLang="zh-CN" dirty="0">
                <a:latin typeface="Times New Roman" panose="02020603050405020304" pitchFamily="18" charset="0"/>
              </a:rPr>
              <a:t>, School of Business/Center for Information Forensics and Assurance, University at Albany Proprietary Information</a:t>
            </a:r>
          </a:p>
          <a:p>
            <a:endParaRPr lang="en-US" dirty="0"/>
          </a:p>
        </p:txBody>
      </p:sp>
    </p:spTree>
    <p:extLst>
      <p:ext uri="{BB962C8B-B14F-4D97-AF65-F5344CB8AC3E}">
        <p14:creationId xmlns:p14="http://schemas.microsoft.com/office/powerpoint/2010/main" val="2882272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Slide Number Placeholder 4">
            <a:extLst>
              <a:ext uri="{FF2B5EF4-FFF2-40B4-BE49-F238E27FC236}">
                <a16:creationId xmlns:a16="http://schemas.microsoft.com/office/drawing/2014/main" id="{00FA01B0-2464-4430-8D41-723CD2FE7FBB}"/>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2B53C570-3104-4722-AD98-8A660EEB3B70}" type="slidenum">
              <a:rPr lang="en-US" altLang="en-US" sz="1000" smtClean="0">
                <a:solidFill>
                  <a:srgbClr val="660066"/>
                </a:solidFill>
              </a:rPr>
              <a:pPr/>
              <a:t>3</a:t>
            </a:fld>
            <a:endParaRPr lang="en-US" altLang="en-US" sz="1000">
              <a:solidFill>
                <a:srgbClr val="660066"/>
              </a:solidFill>
            </a:endParaRPr>
          </a:p>
        </p:txBody>
      </p:sp>
      <p:sp>
        <p:nvSpPr>
          <p:cNvPr id="97284" name="Rectangle 1026">
            <a:extLst>
              <a:ext uri="{FF2B5EF4-FFF2-40B4-BE49-F238E27FC236}">
                <a16:creationId xmlns:a16="http://schemas.microsoft.com/office/drawing/2014/main" id="{293AF1EC-75F2-4D80-B715-63E6E77D38EE}"/>
              </a:ext>
            </a:extLst>
          </p:cNvPr>
          <p:cNvSpPr>
            <a:spLocks noGrp="1" noChangeArrowheads="1"/>
          </p:cNvSpPr>
          <p:nvPr>
            <p:ph type="body" idx="1"/>
          </p:nvPr>
        </p:nvSpPr>
        <p:spPr>
          <a:xfrm>
            <a:off x="685800" y="1752600"/>
            <a:ext cx="8001000" cy="5029200"/>
          </a:xfrm>
        </p:spPr>
        <p:txBody>
          <a:bodyPr/>
          <a:lstStyle/>
          <a:p>
            <a:pPr marL="609600" indent="-609600" eaLnBrk="1" hangingPunct="1">
              <a:lnSpc>
                <a:spcPct val="90000"/>
              </a:lnSpc>
            </a:pPr>
            <a:r>
              <a:rPr lang="en-US" altLang="en-US" sz="2800" dirty="0"/>
              <a:t>Executives</a:t>
            </a:r>
          </a:p>
          <a:p>
            <a:pPr marL="990600" lvl="1" indent="-533400" eaLnBrk="1" hangingPunct="1">
              <a:lnSpc>
                <a:spcPct val="90000"/>
              </a:lnSpc>
            </a:pPr>
            <a:r>
              <a:rPr lang="en-US" altLang="en-US" sz="2000" dirty="0"/>
              <a:t>Upward communication</a:t>
            </a:r>
          </a:p>
          <a:p>
            <a:pPr marL="990600" lvl="1" indent="-533400" eaLnBrk="1" hangingPunct="1">
              <a:lnSpc>
                <a:spcPct val="90000"/>
              </a:lnSpc>
            </a:pPr>
            <a:r>
              <a:rPr lang="en-US" altLang="en-US" sz="2000" dirty="0"/>
              <a:t>Brief and concise</a:t>
            </a:r>
          </a:p>
          <a:p>
            <a:pPr marL="609600" indent="-609600" eaLnBrk="1" hangingPunct="1">
              <a:lnSpc>
                <a:spcPct val="90000"/>
              </a:lnSpc>
            </a:pPr>
            <a:r>
              <a:rPr lang="en-US" altLang="en-US" sz="2800" dirty="0"/>
              <a:t>Operational</a:t>
            </a:r>
          </a:p>
          <a:p>
            <a:pPr marL="990600" lvl="1" indent="-533400" eaLnBrk="1" hangingPunct="1">
              <a:lnSpc>
                <a:spcPct val="90000"/>
              </a:lnSpc>
            </a:pPr>
            <a:r>
              <a:rPr lang="en-US" altLang="en-US" sz="2000" dirty="0"/>
              <a:t>What needs to be done for  implementation of controls</a:t>
            </a:r>
          </a:p>
          <a:p>
            <a:pPr marL="609600" indent="-609600" eaLnBrk="1" hangingPunct="1">
              <a:lnSpc>
                <a:spcPct val="90000"/>
              </a:lnSpc>
            </a:pPr>
            <a:r>
              <a:rPr lang="en-US" altLang="en-US" sz="2800" dirty="0"/>
              <a:t>Internal Employees</a:t>
            </a:r>
          </a:p>
          <a:p>
            <a:pPr marL="990600" lvl="1" indent="-533400" eaLnBrk="1" hangingPunct="1">
              <a:lnSpc>
                <a:spcPct val="90000"/>
              </a:lnSpc>
            </a:pPr>
            <a:r>
              <a:rPr lang="en-US" altLang="en-US" sz="2000" dirty="0"/>
              <a:t>Awareness</a:t>
            </a:r>
          </a:p>
          <a:p>
            <a:pPr marL="990600" lvl="1" indent="-533400" eaLnBrk="1" hangingPunct="1">
              <a:lnSpc>
                <a:spcPct val="90000"/>
              </a:lnSpc>
            </a:pPr>
            <a:r>
              <a:rPr lang="en-US" altLang="en-US" sz="2000" dirty="0"/>
              <a:t>Training</a:t>
            </a:r>
          </a:p>
          <a:p>
            <a:pPr marL="609600" indent="-609600" eaLnBrk="1" hangingPunct="1">
              <a:lnSpc>
                <a:spcPct val="90000"/>
              </a:lnSpc>
            </a:pPr>
            <a:r>
              <a:rPr lang="en-US" altLang="en-US" sz="2800" dirty="0"/>
              <a:t>External Parties</a:t>
            </a:r>
          </a:p>
          <a:p>
            <a:pPr marL="990600" lvl="1" indent="-533400" eaLnBrk="1" hangingPunct="1">
              <a:lnSpc>
                <a:spcPct val="90000"/>
              </a:lnSpc>
            </a:pPr>
            <a:endParaRPr lang="en-US" altLang="en-US" dirty="0"/>
          </a:p>
          <a:p>
            <a:pPr marL="609600" indent="-609600" eaLnBrk="1" hangingPunct="1">
              <a:lnSpc>
                <a:spcPct val="90000"/>
              </a:lnSpc>
            </a:pPr>
            <a:endParaRPr lang="en-US" altLang="en-US" sz="2800" dirty="0"/>
          </a:p>
        </p:txBody>
      </p:sp>
      <p:sp>
        <p:nvSpPr>
          <p:cNvPr id="97285" name="Rectangle 1027">
            <a:extLst>
              <a:ext uri="{FF2B5EF4-FFF2-40B4-BE49-F238E27FC236}">
                <a16:creationId xmlns:a16="http://schemas.microsoft.com/office/drawing/2014/main" id="{98537993-1B21-4264-B8DB-01339AC0B1AA}"/>
              </a:ext>
            </a:extLst>
          </p:cNvPr>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 Deliverables</a:t>
            </a:r>
            <a:br>
              <a:rPr lang="en-US" altLang="en-US" sz="3200" b="1" dirty="0">
                <a:solidFill>
                  <a:srgbClr val="CC0000"/>
                </a:solidFill>
              </a:rPr>
            </a:br>
            <a:r>
              <a:rPr lang="en-US" altLang="en-US" sz="2000" b="1" dirty="0">
                <a:solidFill>
                  <a:srgbClr val="333399"/>
                </a:solidFill>
                <a:latin typeface="Arial" panose="020B0604020202020204" pitchFamily="34" charset="0"/>
              </a:rPr>
              <a:t>Intended Audience</a:t>
            </a:r>
            <a:endParaRPr lang="en-US" altLang="en-US" sz="3200" dirty="0">
              <a:solidFill>
                <a:schemeClr val="tx2"/>
              </a:solidFill>
            </a:endParaRPr>
          </a:p>
        </p:txBody>
      </p:sp>
    </p:spTree>
    <p:extLst>
      <p:ext uri="{BB962C8B-B14F-4D97-AF65-F5344CB8AC3E}">
        <p14:creationId xmlns:p14="http://schemas.microsoft.com/office/powerpoint/2010/main" val="40061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Slide Number Placeholder 4">
            <a:extLst>
              <a:ext uri="{FF2B5EF4-FFF2-40B4-BE49-F238E27FC236}">
                <a16:creationId xmlns:a16="http://schemas.microsoft.com/office/drawing/2014/main" id="{0F860801-73DD-4017-9069-C63E48C97648}"/>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E16AAB9B-7A72-432B-9D73-ED67D954DCC0}" type="slidenum">
              <a:rPr lang="en-US" altLang="en-US" sz="1000" smtClean="0">
                <a:solidFill>
                  <a:srgbClr val="660066"/>
                </a:solidFill>
              </a:rPr>
              <a:pPr/>
              <a:t>4</a:t>
            </a:fld>
            <a:endParaRPr lang="en-US" altLang="en-US" sz="1000">
              <a:solidFill>
                <a:srgbClr val="660066"/>
              </a:solidFill>
            </a:endParaRPr>
          </a:p>
        </p:txBody>
      </p:sp>
      <p:sp>
        <p:nvSpPr>
          <p:cNvPr id="99332" name="Rectangle 2">
            <a:extLst>
              <a:ext uri="{FF2B5EF4-FFF2-40B4-BE49-F238E27FC236}">
                <a16:creationId xmlns:a16="http://schemas.microsoft.com/office/drawing/2014/main" id="{CAED07B0-9535-4852-AB5B-EC9A2C894004}"/>
              </a:ext>
            </a:extLst>
          </p:cNvPr>
          <p:cNvSpPr>
            <a:spLocks noGrp="1" noChangeArrowheads="1"/>
          </p:cNvSpPr>
          <p:nvPr>
            <p:ph type="body" idx="1"/>
          </p:nvPr>
        </p:nvSpPr>
        <p:spPr>
          <a:xfrm>
            <a:off x="533400" y="1447800"/>
            <a:ext cx="8001000" cy="5029200"/>
          </a:xfrm>
        </p:spPr>
        <p:txBody>
          <a:bodyPr/>
          <a:lstStyle/>
          <a:p>
            <a:pPr marL="609600" indent="-609600" eaLnBrk="1" hangingPunct="1">
              <a:lnSpc>
                <a:spcPct val="90000"/>
              </a:lnSpc>
            </a:pPr>
            <a:r>
              <a:rPr lang="en-US" altLang="en-US" sz="2400" b="1" dirty="0"/>
              <a:t>Business</a:t>
            </a:r>
          </a:p>
          <a:p>
            <a:pPr marL="990600" lvl="1" indent="-533400" eaLnBrk="1" hangingPunct="1">
              <a:lnSpc>
                <a:spcPct val="90000"/>
              </a:lnSpc>
            </a:pPr>
            <a:r>
              <a:rPr lang="en-US" altLang="en-US" sz="1800" u="sng" dirty="0"/>
              <a:t>Security Officer</a:t>
            </a:r>
            <a:r>
              <a:rPr lang="en-US" altLang="en-US" sz="1800" dirty="0"/>
              <a:t> (planning, budgeting and management of security staff) </a:t>
            </a:r>
          </a:p>
          <a:p>
            <a:pPr marL="990600" lvl="1" indent="-533400" eaLnBrk="1" hangingPunct="1">
              <a:lnSpc>
                <a:spcPct val="90000"/>
              </a:lnSpc>
            </a:pPr>
            <a:r>
              <a:rPr lang="en-US" altLang="en-US" sz="1800" u="sng" dirty="0"/>
              <a:t>Security Manager</a:t>
            </a:r>
            <a:r>
              <a:rPr lang="en-US" altLang="en-US" sz="1800" dirty="0"/>
              <a:t> (policy negotiation, data classification, risk assessment, role analysis)</a:t>
            </a:r>
          </a:p>
          <a:p>
            <a:pPr marL="990600" lvl="1" indent="-533400" eaLnBrk="1" hangingPunct="1">
              <a:lnSpc>
                <a:spcPct val="90000"/>
              </a:lnSpc>
              <a:buFontTx/>
              <a:buNone/>
            </a:pPr>
            <a:endParaRPr lang="en-US" altLang="en-US" sz="800" dirty="0"/>
          </a:p>
          <a:p>
            <a:pPr marL="609600" indent="-609600" eaLnBrk="1" hangingPunct="1">
              <a:lnSpc>
                <a:spcPct val="90000"/>
              </a:lnSpc>
            </a:pPr>
            <a:r>
              <a:rPr lang="en-US" altLang="en-US" sz="2400" b="1" dirty="0"/>
              <a:t>Technical</a:t>
            </a:r>
          </a:p>
          <a:p>
            <a:pPr marL="990600" lvl="1" indent="-533400" eaLnBrk="1" hangingPunct="1">
              <a:lnSpc>
                <a:spcPct val="90000"/>
              </a:lnSpc>
            </a:pPr>
            <a:r>
              <a:rPr lang="en-US" altLang="en-US" sz="1800" u="sng" dirty="0"/>
              <a:t>Security Operations</a:t>
            </a:r>
            <a:r>
              <a:rPr lang="en-US" altLang="en-US" sz="1800" dirty="0"/>
              <a:t> (vulnerability assessment, patch management, intrusion detection, scanning, forensics, response management, security technology research)</a:t>
            </a:r>
          </a:p>
          <a:p>
            <a:pPr marL="990600" lvl="1" indent="-533400" eaLnBrk="1" hangingPunct="1">
              <a:lnSpc>
                <a:spcPct val="90000"/>
              </a:lnSpc>
            </a:pPr>
            <a:r>
              <a:rPr lang="en-US" altLang="en-US" sz="1800" u="sng" dirty="0"/>
              <a:t>Security Architect</a:t>
            </a:r>
            <a:r>
              <a:rPr lang="en-US" altLang="en-US" sz="1800" dirty="0"/>
              <a:t> (technology implementation, implementation options)</a:t>
            </a:r>
          </a:p>
          <a:p>
            <a:pPr marL="990600" lvl="1" indent="-533400" eaLnBrk="1" hangingPunct="1">
              <a:lnSpc>
                <a:spcPct val="90000"/>
              </a:lnSpc>
            </a:pPr>
            <a:r>
              <a:rPr lang="en-US" altLang="en-US" sz="1800" u="sng" dirty="0"/>
              <a:t>Security Administrator</a:t>
            </a:r>
            <a:r>
              <a:rPr lang="en-US" altLang="en-US" sz="1800" dirty="0"/>
              <a:t> (user administration, server security configuration, desktop security)</a:t>
            </a:r>
          </a:p>
          <a:p>
            <a:pPr marL="990600" lvl="1" indent="-533400" eaLnBrk="1" hangingPunct="1">
              <a:lnSpc>
                <a:spcPct val="90000"/>
              </a:lnSpc>
            </a:pPr>
            <a:r>
              <a:rPr lang="en-US" altLang="en-US" sz="1800" u="sng" dirty="0"/>
              <a:t>Resource Owner</a:t>
            </a:r>
            <a:r>
              <a:rPr lang="en-US" altLang="en-US" sz="1800" dirty="0"/>
              <a:t> (own any residual risk after controls are implemented)</a:t>
            </a:r>
          </a:p>
          <a:p>
            <a:pPr marL="990600" lvl="1" indent="-533400" eaLnBrk="1" hangingPunct="1">
              <a:lnSpc>
                <a:spcPct val="90000"/>
              </a:lnSpc>
            </a:pPr>
            <a:r>
              <a:rPr lang="en-US" altLang="en-US" sz="1800" u="sng" dirty="0"/>
              <a:t>Resource Custodian</a:t>
            </a:r>
            <a:r>
              <a:rPr lang="en-US" altLang="en-US" sz="1800" dirty="0"/>
              <a:t> (implements/monitors controls)</a:t>
            </a:r>
          </a:p>
          <a:p>
            <a:pPr marL="609600" indent="-609600" eaLnBrk="1" hangingPunct="1">
              <a:lnSpc>
                <a:spcPct val="90000"/>
              </a:lnSpc>
            </a:pPr>
            <a:endParaRPr lang="en-US" altLang="en-US" sz="800" dirty="0"/>
          </a:p>
          <a:p>
            <a:pPr marL="609600" indent="-609600" eaLnBrk="1" hangingPunct="1">
              <a:lnSpc>
                <a:spcPct val="90000"/>
              </a:lnSpc>
            </a:pPr>
            <a:r>
              <a:rPr lang="en-US" altLang="en-US" sz="2400" b="1" dirty="0"/>
              <a:t>Communications</a:t>
            </a:r>
          </a:p>
          <a:p>
            <a:pPr marL="990600" lvl="1" indent="-533400" eaLnBrk="1" hangingPunct="1">
              <a:lnSpc>
                <a:spcPct val="90000"/>
              </a:lnSpc>
            </a:pPr>
            <a:r>
              <a:rPr lang="en-US" altLang="en-US" sz="1800" u="sng" dirty="0"/>
              <a:t>Security Communications</a:t>
            </a:r>
            <a:r>
              <a:rPr lang="en-US" altLang="en-US" sz="1800" dirty="0"/>
              <a:t> (marketing, awareness)</a:t>
            </a:r>
          </a:p>
          <a:p>
            <a:pPr marL="609600" indent="-609600" eaLnBrk="1" hangingPunct="1">
              <a:lnSpc>
                <a:spcPct val="90000"/>
              </a:lnSpc>
            </a:pPr>
            <a:endParaRPr lang="en-US" altLang="en-US" sz="2000" dirty="0"/>
          </a:p>
        </p:txBody>
      </p:sp>
      <p:sp>
        <p:nvSpPr>
          <p:cNvPr id="99333" name="Rectangle 3">
            <a:extLst>
              <a:ext uri="{FF2B5EF4-FFF2-40B4-BE49-F238E27FC236}">
                <a16:creationId xmlns:a16="http://schemas.microsoft.com/office/drawing/2014/main" id="{3D3FEC9D-414E-44C3-9099-BD54430CB899}"/>
              </a:ext>
            </a:extLst>
          </p:cNvPr>
          <p:cNvSpPr>
            <a:spLocks noChangeArrowheads="1"/>
          </p:cNvSpPr>
          <p:nvPr/>
        </p:nvSpPr>
        <p:spPr bwMode="auto">
          <a:xfrm>
            <a:off x="533400" y="4730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a:solidFill>
                  <a:srgbClr val="CC0000"/>
                </a:solidFill>
              </a:rPr>
              <a:t>Risk Analysis: Work Plan</a:t>
            </a:r>
            <a:br>
              <a:rPr lang="en-US" altLang="en-US" sz="3200" b="1">
                <a:solidFill>
                  <a:srgbClr val="CC0000"/>
                </a:solidFill>
              </a:rPr>
            </a:br>
            <a:r>
              <a:rPr lang="en-US" altLang="en-US" sz="2000" b="1">
                <a:solidFill>
                  <a:srgbClr val="333399"/>
                </a:solidFill>
                <a:latin typeface="Arial" panose="020B0604020202020204" pitchFamily="34" charset="0"/>
              </a:rPr>
              <a:t>Putting the Team Together</a:t>
            </a:r>
            <a:endParaRPr lang="en-US" altLang="en-US" sz="3200">
              <a:solidFill>
                <a:schemeClr val="tx2"/>
              </a:solidFill>
            </a:endParaRPr>
          </a:p>
        </p:txBody>
      </p:sp>
      <p:sp>
        <p:nvSpPr>
          <p:cNvPr id="99334" name="Text Box 4">
            <a:extLst>
              <a:ext uri="{FF2B5EF4-FFF2-40B4-BE49-F238E27FC236}">
                <a16:creationId xmlns:a16="http://schemas.microsoft.com/office/drawing/2014/main" id="{BBDC85FF-852D-438F-A661-128FE29C6535}"/>
              </a:ext>
            </a:extLst>
          </p:cNvPr>
          <p:cNvSpPr txBox="1">
            <a:spLocks noChangeArrowheads="1"/>
          </p:cNvSpPr>
          <p:nvPr/>
        </p:nvSpPr>
        <p:spPr bwMode="auto">
          <a:xfrm>
            <a:off x="5943600" y="64008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spcBef>
                <a:spcPct val="50000"/>
              </a:spcBef>
            </a:pPr>
            <a:r>
              <a:rPr lang="en-US" altLang="en-US" sz="1000"/>
              <a:t>Source: CSCIC &amp; Meta Group, Inc.</a:t>
            </a:r>
          </a:p>
        </p:txBody>
      </p:sp>
    </p:spTree>
    <p:extLst>
      <p:ext uri="{BB962C8B-B14F-4D97-AF65-F5344CB8AC3E}">
        <p14:creationId xmlns:p14="http://schemas.microsoft.com/office/powerpoint/2010/main" val="24995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Slide Number Placeholder 4">
            <a:extLst>
              <a:ext uri="{FF2B5EF4-FFF2-40B4-BE49-F238E27FC236}">
                <a16:creationId xmlns:a16="http://schemas.microsoft.com/office/drawing/2014/main" id="{397CC5C0-7E82-4360-95F4-C5FC5A5CECE8}"/>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116692E2-0655-4E42-9C8A-82F815B02746}" type="slidenum">
              <a:rPr lang="en-US" altLang="en-US" sz="1000" smtClean="0">
                <a:solidFill>
                  <a:srgbClr val="660066"/>
                </a:solidFill>
              </a:rPr>
              <a:pPr/>
              <a:t>5</a:t>
            </a:fld>
            <a:endParaRPr lang="en-US" altLang="en-US" sz="1000">
              <a:solidFill>
                <a:srgbClr val="660066"/>
              </a:solidFill>
            </a:endParaRPr>
          </a:p>
        </p:txBody>
      </p:sp>
      <p:sp>
        <p:nvSpPr>
          <p:cNvPr id="101380" name="Rectangle 2">
            <a:extLst>
              <a:ext uri="{FF2B5EF4-FFF2-40B4-BE49-F238E27FC236}">
                <a16:creationId xmlns:a16="http://schemas.microsoft.com/office/drawing/2014/main" id="{58508EB6-A138-49FC-AA6F-7CAB3321D1C0}"/>
              </a:ext>
            </a:extLst>
          </p:cNvPr>
          <p:cNvSpPr>
            <a:spLocks noGrp="1" noChangeArrowheads="1"/>
          </p:cNvSpPr>
          <p:nvPr>
            <p:ph type="body" idx="1"/>
          </p:nvPr>
        </p:nvSpPr>
        <p:spPr>
          <a:xfrm>
            <a:off x="685800" y="1676400"/>
            <a:ext cx="8001000" cy="4191000"/>
          </a:xfrm>
        </p:spPr>
        <p:txBody>
          <a:bodyPr/>
          <a:lstStyle/>
          <a:p>
            <a:pPr marL="609600" indent="-609600" eaLnBrk="1" hangingPunct="1">
              <a:lnSpc>
                <a:spcPct val="90000"/>
              </a:lnSpc>
              <a:buFontTx/>
              <a:buAutoNum type="arabicPeriod"/>
            </a:pPr>
            <a:r>
              <a:rPr lang="en-US" altLang="en-US" sz="2800" dirty="0"/>
              <a:t>Planning Stage</a:t>
            </a:r>
          </a:p>
          <a:p>
            <a:pPr marL="990600" lvl="1" indent="-533400" eaLnBrk="1" hangingPunct="1">
              <a:lnSpc>
                <a:spcPct val="90000"/>
              </a:lnSpc>
            </a:pPr>
            <a:r>
              <a:rPr lang="en-US" altLang="en-US" sz="2400" dirty="0"/>
              <a:t>Aim and scope</a:t>
            </a:r>
          </a:p>
          <a:p>
            <a:pPr marL="990600" lvl="1" indent="-533400" eaLnBrk="1" hangingPunct="1">
              <a:lnSpc>
                <a:spcPct val="90000"/>
              </a:lnSpc>
            </a:pPr>
            <a:r>
              <a:rPr lang="en-US" altLang="en-US" sz="2400" dirty="0"/>
              <a:t>Identification of security baselines</a:t>
            </a:r>
          </a:p>
          <a:p>
            <a:pPr marL="990600" lvl="1" indent="-533400" eaLnBrk="1" hangingPunct="1">
              <a:lnSpc>
                <a:spcPct val="90000"/>
              </a:lnSpc>
            </a:pPr>
            <a:r>
              <a:rPr lang="en-US" altLang="en-US" sz="2400" dirty="0"/>
              <a:t>Schedule and methodology</a:t>
            </a:r>
          </a:p>
          <a:p>
            <a:pPr marL="990600" lvl="1" indent="-533400" eaLnBrk="1" hangingPunct="1">
              <a:lnSpc>
                <a:spcPct val="90000"/>
              </a:lnSpc>
            </a:pPr>
            <a:r>
              <a:rPr lang="en-US" altLang="en-US" sz="2400" dirty="0"/>
              <a:t>Acknowledgement of responsibility</a:t>
            </a:r>
            <a:endParaRPr lang="en-US" altLang="en-US" sz="2000" dirty="0"/>
          </a:p>
          <a:p>
            <a:pPr marL="609600" indent="-609600" eaLnBrk="1" hangingPunct="1">
              <a:lnSpc>
                <a:spcPct val="90000"/>
              </a:lnSpc>
              <a:buFontTx/>
              <a:buAutoNum type="arabicPeriod"/>
            </a:pPr>
            <a:r>
              <a:rPr lang="en-US" altLang="en-US" sz="2800" dirty="0"/>
              <a:t>Preparation</a:t>
            </a:r>
          </a:p>
          <a:p>
            <a:pPr marL="990600" lvl="1" indent="-533400" eaLnBrk="1" hangingPunct="1">
              <a:lnSpc>
                <a:spcPct val="90000"/>
              </a:lnSpc>
            </a:pPr>
            <a:r>
              <a:rPr lang="en-US" altLang="en-US" sz="2400" dirty="0"/>
              <a:t>Asset and value listings</a:t>
            </a:r>
          </a:p>
          <a:p>
            <a:pPr marL="609600" indent="-609600" eaLnBrk="1" hangingPunct="1">
              <a:lnSpc>
                <a:spcPct val="90000"/>
              </a:lnSpc>
              <a:buFontTx/>
              <a:buAutoNum type="arabicPeriod"/>
            </a:pPr>
            <a:r>
              <a:rPr lang="en-US" altLang="en-US" sz="2800" dirty="0"/>
              <a:t>Threat Assessment</a:t>
            </a:r>
          </a:p>
          <a:p>
            <a:pPr marL="990600" lvl="1" indent="-533400" eaLnBrk="1" hangingPunct="1">
              <a:lnSpc>
                <a:spcPct val="90000"/>
              </a:lnSpc>
            </a:pPr>
            <a:r>
              <a:rPr lang="en-US" altLang="en-US" sz="2400" dirty="0"/>
              <a:t>Threats, sources, and impact</a:t>
            </a:r>
          </a:p>
          <a:p>
            <a:pPr marL="609600" indent="-609600" eaLnBrk="1" hangingPunct="1">
              <a:lnSpc>
                <a:spcPct val="90000"/>
              </a:lnSpc>
              <a:buFontTx/>
              <a:buNone/>
            </a:pPr>
            <a:r>
              <a:rPr lang="en-US" altLang="en-US" sz="2400" dirty="0"/>
              <a:t>	</a:t>
            </a:r>
          </a:p>
          <a:p>
            <a:pPr marL="609600" indent="-609600" eaLnBrk="1" hangingPunct="1">
              <a:lnSpc>
                <a:spcPct val="90000"/>
              </a:lnSpc>
            </a:pPr>
            <a:endParaRPr lang="en-US" altLang="en-US" sz="2400" dirty="0"/>
          </a:p>
        </p:txBody>
      </p:sp>
      <p:sp>
        <p:nvSpPr>
          <p:cNvPr id="101381" name="Rectangle 3">
            <a:extLst>
              <a:ext uri="{FF2B5EF4-FFF2-40B4-BE49-F238E27FC236}">
                <a16:creationId xmlns:a16="http://schemas.microsoft.com/office/drawing/2014/main" id="{ECC54393-50B7-4174-A1E5-0E6C4E5D4B4D}"/>
              </a:ext>
            </a:extLst>
          </p:cNvPr>
          <p:cNvSpPr>
            <a:spLocks noChangeArrowheads="1"/>
          </p:cNvSpPr>
          <p:nvPr/>
        </p:nvSpPr>
        <p:spPr bwMode="auto">
          <a:xfrm>
            <a:off x="685800" y="685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 Work Plan</a:t>
            </a:r>
            <a:br>
              <a:rPr lang="en-US" altLang="en-US" sz="3200" b="1" dirty="0">
                <a:solidFill>
                  <a:srgbClr val="CC0000"/>
                </a:solidFill>
              </a:rPr>
            </a:br>
            <a:r>
              <a:rPr lang="en-US" altLang="en-US" sz="2000" b="1" dirty="0">
                <a:solidFill>
                  <a:srgbClr val="333399"/>
                </a:solidFill>
                <a:latin typeface="Arial" panose="020B0604020202020204" pitchFamily="34" charset="0"/>
              </a:rPr>
              <a:t>Creation</a:t>
            </a:r>
            <a:endParaRPr lang="en-US" altLang="en-US" sz="3200" dirty="0">
              <a:solidFill>
                <a:schemeClr val="tx2"/>
              </a:solidFill>
            </a:endParaRPr>
          </a:p>
        </p:txBody>
      </p:sp>
      <p:sp>
        <p:nvSpPr>
          <p:cNvPr id="101382" name="Text Box 4">
            <a:extLst>
              <a:ext uri="{FF2B5EF4-FFF2-40B4-BE49-F238E27FC236}">
                <a16:creationId xmlns:a16="http://schemas.microsoft.com/office/drawing/2014/main" id="{27AA3BAF-02F4-41D3-8226-E495BE8EE661}"/>
              </a:ext>
            </a:extLst>
          </p:cNvPr>
          <p:cNvSpPr txBox="1">
            <a:spLocks noChangeArrowheads="1"/>
          </p:cNvSpPr>
          <p:nvPr/>
        </p:nvSpPr>
        <p:spPr bwMode="auto">
          <a:xfrm>
            <a:off x="4038600" y="58674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spcBef>
                <a:spcPct val="50000"/>
              </a:spcBef>
            </a:pPr>
            <a:r>
              <a:rPr lang="en-US" altLang="en-US" sz="1000" dirty="0"/>
              <a:t>Source:</a:t>
            </a:r>
            <a:r>
              <a:rPr lang="en-US" altLang="en-US" dirty="0"/>
              <a:t> </a:t>
            </a:r>
            <a:r>
              <a:rPr lang="en-US" altLang="en-US" sz="1000" dirty="0">
                <a:hlinkClick r:id="rId3"/>
              </a:rPr>
              <a:t>http://collection.nlc-bnc.ca/100/200/301/cse-cst/generic_state-e/mg11b_e.pdf</a:t>
            </a:r>
            <a:endParaRPr lang="en-US" altLang="en-US" sz="1000" dirty="0"/>
          </a:p>
        </p:txBody>
      </p:sp>
    </p:spTree>
    <p:extLst>
      <p:ext uri="{BB962C8B-B14F-4D97-AF65-F5344CB8AC3E}">
        <p14:creationId xmlns:p14="http://schemas.microsoft.com/office/powerpoint/2010/main" val="279268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Slide Number Placeholder 4">
            <a:extLst>
              <a:ext uri="{FF2B5EF4-FFF2-40B4-BE49-F238E27FC236}">
                <a16:creationId xmlns:a16="http://schemas.microsoft.com/office/drawing/2014/main" id="{CCCC9193-7ECB-43ED-9214-2FC04CCC6041}"/>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56AC6F1D-6438-48F0-B514-49C4E859BE69}" type="slidenum">
              <a:rPr lang="en-US" altLang="en-US" sz="1000" smtClean="0">
                <a:solidFill>
                  <a:srgbClr val="660066"/>
                </a:solidFill>
              </a:rPr>
              <a:pPr/>
              <a:t>6</a:t>
            </a:fld>
            <a:endParaRPr lang="en-US" altLang="en-US" sz="1000">
              <a:solidFill>
                <a:srgbClr val="660066"/>
              </a:solidFill>
            </a:endParaRPr>
          </a:p>
        </p:txBody>
      </p:sp>
      <p:sp>
        <p:nvSpPr>
          <p:cNvPr id="103428" name="Rectangle 2">
            <a:extLst>
              <a:ext uri="{FF2B5EF4-FFF2-40B4-BE49-F238E27FC236}">
                <a16:creationId xmlns:a16="http://schemas.microsoft.com/office/drawing/2014/main" id="{3234787F-43A5-436F-B984-9010F5034F28}"/>
              </a:ext>
            </a:extLst>
          </p:cNvPr>
          <p:cNvSpPr>
            <a:spLocks noGrp="1" noChangeArrowheads="1"/>
          </p:cNvSpPr>
          <p:nvPr>
            <p:ph type="body" idx="1"/>
          </p:nvPr>
        </p:nvSpPr>
        <p:spPr>
          <a:xfrm>
            <a:off x="685800" y="1600200"/>
            <a:ext cx="8001000" cy="5334000"/>
          </a:xfrm>
        </p:spPr>
        <p:txBody>
          <a:bodyPr/>
          <a:lstStyle/>
          <a:p>
            <a:pPr marL="609600" indent="-609600" eaLnBrk="1" hangingPunct="1">
              <a:buFontTx/>
              <a:buAutoNum type="arabicPeriod" startAt="4"/>
            </a:pPr>
            <a:r>
              <a:rPr lang="en-US" altLang="en-US" sz="2800" dirty="0"/>
              <a:t>Risk Assessment</a:t>
            </a:r>
          </a:p>
          <a:p>
            <a:pPr marL="990600" lvl="1" indent="-533400" eaLnBrk="1" hangingPunct="1"/>
            <a:r>
              <a:rPr lang="en-US" altLang="en-US" sz="2400" dirty="0"/>
              <a:t>Evaluation of existing controls</a:t>
            </a:r>
          </a:p>
          <a:p>
            <a:pPr marL="990600" lvl="1" indent="-533400" eaLnBrk="1" hangingPunct="1"/>
            <a:r>
              <a:rPr lang="en-US" altLang="en-US" sz="2400" dirty="0"/>
              <a:t>Vulnerabilities and exploit probability</a:t>
            </a:r>
          </a:p>
          <a:p>
            <a:pPr marL="990600" lvl="1" indent="-533400" eaLnBrk="1" hangingPunct="1"/>
            <a:r>
              <a:rPr lang="en-US" altLang="en-US" sz="2400" dirty="0"/>
              <a:t>Analysis of risk</a:t>
            </a:r>
          </a:p>
          <a:p>
            <a:pPr marL="609600" indent="-609600" eaLnBrk="1" hangingPunct="1">
              <a:buFontTx/>
              <a:buAutoNum type="arabicPeriod" startAt="4"/>
            </a:pPr>
            <a:r>
              <a:rPr lang="en-US" altLang="en-US" sz="2800" dirty="0"/>
              <a:t>Recommendations</a:t>
            </a:r>
          </a:p>
          <a:p>
            <a:pPr marL="990600" lvl="1" indent="-533400" eaLnBrk="1" hangingPunct="1"/>
            <a:r>
              <a:rPr lang="en-US" altLang="en-US" sz="2400" dirty="0"/>
              <a:t>Addition of new controls</a:t>
            </a:r>
          </a:p>
          <a:p>
            <a:pPr marL="990600" lvl="1" indent="-533400" eaLnBrk="1" hangingPunct="1"/>
            <a:r>
              <a:rPr lang="en-US" altLang="en-US" sz="2400" dirty="0"/>
              <a:t>Modification of existing controls</a:t>
            </a:r>
          </a:p>
          <a:p>
            <a:pPr marL="990600" lvl="1" indent="-533400" eaLnBrk="1" hangingPunct="1"/>
            <a:r>
              <a:rPr lang="en-US" altLang="en-US" sz="2400" dirty="0"/>
              <a:t>Removal of obsolete/inadequate controls</a:t>
            </a:r>
            <a:br>
              <a:rPr lang="en-US" altLang="en-US" sz="2400" dirty="0"/>
            </a:br>
            <a:r>
              <a:rPr lang="en-US" altLang="en-US" sz="2000" dirty="0"/>
              <a:t>	</a:t>
            </a:r>
          </a:p>
          <a:p>
            <a:pPr marL="609600" indent="-609600" eaLnBrk="1" hangingPunct="1"/>
            <a:endParaRPr lang="en-US" altLang="en-US" sz="2400" dirty="0"/>
          </a:p>
        </p:txBody>
      </p:sp>
      <p:sp>
        <p:nvSpPr>
          <p:cNvPr id="103429" name="Rectangle 3">
            <a:extLst>
              <a:ext uri="{FF2B5EF4-FFF2-40B4-BE49-F238E27FC236}">
                <a16:creationId xmlns:a16="http://schemas.microsoft.com/office/drawing/2014/main" id="{165D9D1A-0900-4C99-A1AF-883283979FA0}"/>
              </a:ext>
            </a:extLst>
          </p:cNvPr>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a:solidFill>
                  <a:srgbClr val="CC0000"/>
                </a:solidFill>
              </a:rPr>
              <a:t>Risk Analysis: Work Plan</a:t>
            </a:r>
            <a:br>
              <a:rPr lang="en-US" altLang="en-US" sz="3200" b="1">
                <a:solidFill>
                  <a:srgbClr val="CC0000"/>
                </a:solidFill>
              </a:rPr>
            </a:br>
            <a:r>
              <a:rPr lang="en-US" altLang="en-US" sz="2000" b="1">
                <a:solidFill>
                  <a:srgbClr val="333399"/>
                </a:solidFill>
                <a:latin typeface="Arial" panose="020B0604020202020204" pitchFamily="34" charset="0"/>
              </a:rPr>
              <a:t>Creation cont’d</a:t>
            </a:r>
            <a:endParaRPr lang="en-US" altLang="en-US" sz="3200">
              <a:solidFill>
                <a:schemeClr val="tx2"/>
              </a:solidFill>
            </a:endParaRPr>
          </a:p>
        </p:txBody>
      </p:sp>
      <p:sp>
        <p:nvSpPr>
          <p:cNvPr id="103430" name="Text Box 4">
            <a:extLst>
              <a:ext uri="{FF2B5EF4-FFF2-40B4-BE49-F238E27FC236}">
                <a16:creationId xmlns:a16="http://schemas.microsoft.com/office/drawing/2014/main" id="{F794574D-8C13-4CB9-B2DF-745DF3EB7310}"/>
              </a:ext>
            </a:extLst>
          </p:cNvPr>
          <p:cNvSpPr txBox="1">
            <a:spLocks noChangeArrowheads="1"/>
          </p:cNvSpPr>
          <p:nvPr/>
        </p:nvSpPr>
        <p:spPr bwMode="auto">
          <a:xfrm>
            <a:off x="3657600" y="57150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spcBef>
                <a:spcPct val="50000"/>
              </a:spcBef>
            </a:pPr>
            <a:r>
              <a:rPr lang="en-US" altLang="en-US" sz="1000" dirty="0"/>
              <a:t>Source:</a:t>
            </a:r>
            <a:r>
              <a:rPr lang="en-US" altLang="en-US" dirty="0"/>
              <a:t> </a:t>
            </a:r>
            <a:r>
              <a:rPr lang="en-US" altLang="en-US" sz="1000" dirty="0">
                <a:hlinkClick r:id="rId3"/>
              </a:rPr>
              <a:t>http://collection.nlc-bnc.ca/100/200/301/cse-cst/generic_state-e/mg11b_e.pdf</a:t>
            </a:r>
            <a:endParaRPr lang="en-US" altLang="en-US" sz="1000" dirty="0"/>
          </a:p>
        </p:txBody>
      </p:sp>
    </p:spTree>
    <p:extLst>
      <p:ext uri="{BB962C8B-B14F-4D97-AF65-F5344CB8AC3E}">
        <p14:creationId xmlns:p14="http://schemas.microsoft.com/office/powerpoint/2010/main" val="338372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D0A0B1-7665-4CB7-A155-BFC2851ED4C7}"/>
              </a:ext>
            </a:extLst>
          </p:cNvPr>
          <p:cNvSpPr>
            <a:spLocks noGrp="1"/>
          </p:cNvSpPr>
          <p:nvPr>
            <p:ph type="subTitle" idx="4294967295"/>
          </p:nvPr>
        </p:nvSpPr>
        <p:spPr>
          <a:xfrm>
            <a:off x="2870200" y="3657600"/>
            <a:ext cx="6273800" cy="1524000"/>
          </a:xfrm>
        </p:spPr>
        <p:txBody>
          <a:bodyPr/>
          <a:lstStyle/>
          <a:p>
            <a:r>
              <a:rPr lang="en-US" altLang="en-US" b="1" dirty="0">
                <a:solidFill>
                  <a:srgbClr val="CC0000"/>
                </a:solidFill>
              </a:rPr>
              <a:t>Risk Analysis: Tools and Usage</a:t>
            </a:r>
            <a:endParaRPr lang="en-US" dirty="0"/>
          </a:p>
        </p:txBody>
      </p:sp>
    </p:spTree>
    <p:extLst>
      <p:ext uri="{BB962C8B-B14F-4D97-AF65-F5344CB8AC3E}">
        <p14:creationId xmlns:p14="http://schemas.microsoft.com/office/powerpoint/2010/main" val="322915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Slide Number Placeholder 4">
            <a:extLst>
              <a:ext uri="{FF2B5EF4-FFF2-40B4-BE49-F238E27FC236}">
                <a16:creationId xmlns:a16="http://schemas.microsoft.com/office/drawing/2014/main" id="{0A35322B-C048-49C0-9980-C463E0A9ED2E}"/>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9969EB8C-7AB1-47CE-B5FB-40D871947332}" type="slidenum">
              <a:rPr lang="en-US" altLang="en-US" sz="1000" smtClean="0">
                <a:solidFill>
                  <a:srgbClr val="660066"/>
                </a:solidFill>
              </a:rPr>
              <a:pPr/>
              <a:t>8</a:t>
            </a:fld>
            <a:endParaRPr lang="en-US" altLang="en-US" sz="1000">
              <a:solidFill>
                <a:srgbClr val="660066"/>
              </a:solidFill>
            </a:endParaRPr>
          </a:p>
        </p:txBody>
      </p:sp>
      <p:sp>
        <p:nvSpPr>
          <p:cNvPr id="108548" name="Rectangle 2">
            <a:extLst>
              <a:ext uri="{FF2B5EF4-FFF2-40B4-BE49-F238E27FC236}">
                <a16:creationId xmlns:a16="http://schemas.microsoft.com/office/drawing/2014/main" id="{0A183A5B-B8A2-4A0E-80F5-86C7C083EFF3}"/>
              </a:ext>
            </a:extLst>
          </p:cNvPr>
          <p:cNvSpPr>
            <a:spLocks noGrp="1" noChangeArrowheads="1"/>
          </p:cNvSpPr>
          <p:nvPr>
            <p:ph type="body" idx="1"/>
          </p:nvPr>
        </p:nvSpPr>
        <p:spPr>
          <a:xfrm>
            <a:off x="685800" y="1752600"/>
            <a:ext cx="8001000" cy="4724400"/>
          </a:xfrm>
        </p:spPr>
        <p:txBody>
          <a:bodyPr/>
          <a:lstStyle/>
          <a:p>
            <a:pPr marL="533400" indent="-533400" eaLnBrk="1" hangingPunct="1"/>
            <a:r>
              <a:rPr lang="en-US" altLang="en-US" sz="2400" dirty="0"/>
              <a:t>What are asset inventory tools?</a:t>
            </a:r>
          </a:p>
          <a:p>
            <a:pPr marL="533400" indent="-533400" eaLnBrk="1" hangingPunct="1"/>
            <a:r>
              <a:rPr lang="en-US" altLang="en-US" sz="2400" dirty="0"/>
              <a:t>What are software usage tools?</a:t>
            </a:r>
          </a:p>
          <a:p>
            <a:pPr marL="533400" indent="-533400" eaLnBrk="1" hangingPunct="1"/>
            <a:r>
              <a:rPr lang="en-US" altLang="en-US" sz="2400" dirty="0"/>
              <a:t>What are vulnerability assessment tools?</a:t>
            </a:r>
          </a:p>
          <a:p>
            <a:pPr marL="533400" indent="-533400" eaLnBrk="1" hangingPunct="1"/>
            <a:r>
              <a:rPr lang="en-US" altLang="en-US" sz="2400" dirty="0"/>
              <a:t>What are configuration validation tools?</a:t>
            </a:r>
          </a:p>
          <a:p>
            <a:pPr marL="533400" indent="-533400" eaLnBrk="1" hangingPunct="1"/>
            <a:r>
              <a:rPr lang="en-US" altLang="en-US" sz="2400" dirty="0"/>
              <a:t>What are penetration testing tools?</a:t>
            </a:r>
          </a:p>
          <a:p>
            <a:pPr marL="533400" indent="-533400" eaLnBrk="1" hangingPunct="1"/>
            <a:r>
              <a:rPr lang="en-US" altLang="en-US" sz="2400" dirty="0"/>
              <a:t>What are password auditing tools?</a:t>
            </a:r>
          </a:p>
          <a:p>
            <a:pPr marL="533400" indent="-533400" eaLnBrk="1" hangingPunct="1"/>
            <a:r>
              <a:rPr lang="en-US" altLang="en-US" sz="2400" dirty="0"/>
              <a:t>What are documentation tools?</a:t>
            </a:r>
          </a:p>
          <a:p>
            <a:pPr marL="533400" indent="-533400" eaLnBrk="1" hangingPunct="1"/>
            <a:endParaRPr lang="en-US" altLang="en-US" sz="2800" dirty="0"/>
          </a:p>
          <a:p>
            <a:pPr marL="533400" indent="-533400" eaLnBrk="1" hangingPunct="1"/>
            <a:endParaRPr lang="en-US" altLang="en-US" sz="2800" dirty="0"/>
          </a:p>
          <a:p>
            <a:pPr marL="914400" lvl="1" indent="-457200" eaLnBrk="1" hangingPunct="1"/>
            <a:endParaRPr lang="en-US" altLang="en-US" sz="2400" dirty="0"/>
          </a:p>
        </p:txBody>
      </p:sp>
      <p:sp>
        <p:nvSpPr>
          <p:cNvPr id="108549" name="Rectangle 3">
            <a:extLst>
              <a:ext uri="{FF2B5EF4-FFF2-40B4-BE49-F238E27FC236}">
                <a16:creationId xmlns:a16="http://schemas.microsoft.com/office/drawing/2014/main" id="{1E2D95B6-76EB-492B-8938-B07B3C492EF6}"/>
              </a:ext>
            </a:extLst>
          </p:cNvPr>
          <p:cNvSpPr>
            <a:spLocks noChangeArrowheads="1"/>
          </p:cNvSpPr>
          <p:nvPr/>
        </p:nvSpPr>
        <p:spPr bwMode="auto">
          <a:xfrm>
            <a:off x="685800" y="762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 Tools and Usage</a:t>
            </a:r>
            <a:br>
              <a:rPr lang="en-US" altLang="en-US" sz="3200" b="1" dirty="0">
                <a:solidFill>
                  <a:srgbClr val="CC0000"/>
                </a:solidFill>
              </a:rPr>
            </a:br>
            <a:r>
              <a:rPr lang="en-US" altLang="en-US" sz="2000" b="1" dirty="0">
                <a:solidFill>
                  <a:srgbClr val="333399"/>
                </a:solidFill>
                <a:latin typeface="Arial" panose="020B0604020202020204" pitchFamily="34" charset="0"/>
              </a:rPr>
              <a:t>Outline</a:t>
            </a:r>
          </a:p>
        </p:txBody>
      </p:sp>
    </p:spTree>
    <p:extLst>
      <p:ext uri="{BB962C8B-B14F-4D97-AF65-F5344CB8AC3E}">
        <p14:creationId xmlns:p14="http://schemas.microsoft.com/office/powerpoint/2010/main" val="83387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Slide Number Placeholder 4">
            <a:extLst>
              <a:ext uri="{FF2B5EF4-FFF2-40B4-BE49-F238E27FC236}">
                <a16:creationId xmlns:a16="http://schemas.microsoft.com/office/drawing/2014/main" id="{806E8C58-F5CC-4F9B-8CBF-10A2F94212C0}"/>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98431712-7F0D-4219-8675-C91700DA240E}" type="slidenum">
              <a:rPr lang="en-US" altLang="en-US" sz="1000" smtClean="0">
                <a:solidFill>
                  <a:srgbClr val="660066"/>
                </a:solidFill>
              </a:rPr>
              <a:pPr/>
              <a:t>9</a:t>
            </a:fld>
            <a:endParaRPr lang="en-US" altLang="en-US" sz="1000">
              <a:solidFill>
                <a:srgbClr val="660066"/>
              </a:solidFill>
            </a:endParaRPr>
          </a:p>
        </p:txBody>
      </p:sp>
      <p:sp>
        <p:nvSpPr>
          <p:cNvPr id="110596" name="Rectangle 2">
            <a:extLst>
              <a:ext uri="{FF2B5EF4-FFF2-40B4-BE49-F238E27FC236}">
                <a16:creationId xmlns:a16="http://schemas.microsoft.com/office/drawing/2014/main" id="{1453DDBA-8EAE-477C-90D3-8B3253A01408}"/>
              </a:ext>
            </a:extLst>
          </p:cNvPr>
          <p:cNvSpPr>
            <a:spLocks noGrp="1" noChangeArrowheads="1"/>
          </p:cNvSpPr>
          <p:nvPr>
            <p:ph type="body" idx="1"/>
          </p:nvPr>
        </p:nvSpPr>
        <p:spPr>
          <a:xfrm>
            <a:off x="571500" y="1692275"/>
            <a:ext cx="8001000" cy="5029200"/>
          </a:xfrm>
        </p:spPr>
        <p:txBody>
          <a:bodyPr/>
          <a:lstStyle/>
          <a:p>
            <a:pPr marL="609600" indent="-609600" eaLnBrk="1" hangingPunct="1"/>
            <a:r>
              <a:rPr lang="en-US" altLang="en-US" sz="2400" dirty="0"/>
              <a:t>Tools can speed up the security assessment and help in automation of the risk analysis process.</a:t>
            </a:r>
          </a:p>
          <a:p>
            <a:pPr marL="609600" indent="-609600" eaLnBrk="1" hangingPunct="1"/>
            <a:r>
              <a:rPr lang="en-US" altLang="en-US" sz="2400" dirty="0"/>
              <a:t>Several categories of tools exist:</a:t>
            </a:r>
          </a:p>
          <a:p>
            <a:pPr marL="990600" lvl="1" indent="-533400" eaLnBrk="1" hangingPunct="1"/>
            <a:r>
              <a:rPr lang="en-US" altLang="en-US" sz="2000" dirty="0"/>
              <a:t>Asset Inventory</a:t>
            </a:r>
          </a:p>
          <a:p>
            <a:pPr marL="990600" lvl="1" indent="-533400" eaLnBrk="1" hangingPunct="1"/>
            <a:r>
              <a:rPr lang="en-US" altLang="en-US" sz="2000" dirty="0"/>
              <a:t>Software Usage</a:t>
            </a:r>
          </a:p>
          <a:p>
            <a:pPr marL="990600" lvl="1" indent="-533400" eaLnBrk="1" hangingPunct="1"/>
            <a:r>
              <a:rPr lang="en-US" altLang="en-US" sz="2000" dirty="0"/>
              <a:t>Vulnerability Assessment</a:t>
            </a:r>
          </a:p>
          <a:p>
            <a:pPr marL="990600" lvl="1" indent="-533400" eaLnBrk="1" hangingPunct="1"/>
            <a:r>
              <a:rPr lang="en-US" altLang="en-US" sz="2000" dirty="0"/>
              <a:t>Configuration Validation</a:t>
            </a:r>
          </a:p>
          <a:p>
            <a:pPr marL="990600" lvl="1" indent="-533400" eaLnBrk="1" hangingPunct="1"/>
            <a:r>
              <a:rPr lang="en-US" altLang="en-US" sz="2000" dirty="0"/>
              <a:t>Penetration Testing</a:t>
            </a:r>
          </a:p>
          <a:p>
            <a:pPr marL="990600" lvl="1" indent="-533400" eaLnBrk="1" hangingPunct="1"/>
            <a:r>
              <a:rPr lang="en-US" altLang="en-US" sz="2000" dirty="0"/>
              <a:t>Password Auditing</a:t>
            </a:r>
          </a:p>
          <a:p>
            <a:pPr marL="990600" lvl="1" indent="-533400" eaLnBrk="1" hangingPunct="1"/>
            <a:r>
              <a:rPr lang="en-US" altLang="en-US" sz="2000" dirty="0"/>
              <a:t>Documentation</a:t>
            </a:r>
          </a:p>
          <a:p>
            <a:pPr marL="990600" lvl="1" indent="-533400" eaLnBrk="1" hangingPunct="1"/>
            <a:endParaRPr lang="en-US" altLang="en-US" sz="2000" dirty="0"/>
          </a:p>
        </p:txBody>
      </p:sp>
      <p:sp>
        <p:nvSpPr>
          <p:cNvPr id="110597" name="Rectangle 3">
            <a:extLst>
              <a:ext uri="{FF2B5EF4-FFF2-40B4-BE49-F238E27FC236}">
                <a16:creationId xmlns:a16="http://schemas.microsoft.com/office/drawing/2014/main" id="{945DC31A-ACF1-4106-AC7F-FDF842039400}"/>
              </a:ext>
            </a:extLst>
          </p:cNvPr>
          <p:cNvSpPr>
            <a:spLocks noChangeArrowheads="1"/>
          </p:cNvSpPr>
          <p:nvPr/>
        </p:nvSpPr>
        <p:spPr bwMode="auto">
          <a:xfrm>
            <a:off x="571500" y="549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a:solidFill>
                  <a:srgbClr val="CC0000"/>
                </a:solidFill>
              </a:rPr>
              <a:t>Risk Analysis: Tools and Usage</a:t>
            </a:r>
            <a:br>
              <a:rPr lang="en-US" altLang="en-US" sz="3200" b="1">
                <a:solidFill>
                  <a:srgbClr val="CC0000"/>
                </a:solidFill>
              </a:rPr>
            </a:br>
            <a:r>
              <a:rPr lang="en-US" altLang="en-US" sz="2000" b="1">
                <a:solidFill>
                  <a:srgbClr val="333399"/>
                </a:solidFill>
                <a:latin typeface="Arial" panose="020B0604020202020204" pitchFamily="34" charset="0"/>
              </a:rPr>
              <a:t>Types</a:t>
            </a:r>
            <a:endParaRPr lang="en-US" altLang="en-US" sz="3200">
              <a:solidFill>
                <a:schemeClr val="tx2"/>
              </a:solidFill>
            </a:endParaRPr>
          </a:p>
        </p:txBody>
      </p:sp>
      <p:sp>
        <p:nvSpPr>
          <p:cNvPr id="110598" name="Text Box 4">
            <a:extLst>
              <a:ext uri="{FF2B5EF4-FFF2-40B4-BE49-F238E27FC236}">
                <a16:creationId xmlns:a16="http://schemas.microsoft.com/office/drawing/2014/main" id="{679DE628-DB39-477F-84BD-4A3BE901A801}"/>
              </a:ext>
            </a:extLst>
          </p:cNvPr>
          <p:cNvSpPr txBox="1">
            <a:spLocks noChangeArrowheads="1"/>
          </p:cNvSpPr>
          <p:nvPr/>
        </p:nvSpPr>
        <p:spPr bwMode="auto">
          <a:xfrm>
            <a:off x="5562600" y="5867400"/>
            <a:ext cx="3435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1000" dirty="0"/>
              <a:t>Source: </a:t>
            </a:r>
            <a:r>
              <a:rPr lang="en-US" altLang="en-US" sz="1000" dirty="0">
                <a:hlinkClick r:id="rId3"/>
              </a:rPr>
              <a:t>http://techrepublic.com.com/5100-6262-5060605-2.html</a:t>
            </a:r>
            <a:endParaRPr lang="en-US" altLang="en-US" sz="1000" dirty="0"/>
          </a:p>
        </p:txBody>
      </p:sp>
    </p:spTree>
    <p:extLst>
      <p:ext uri="{BB962C8B-B14F-4D97-AF65-F5344CB8AC3E}">
        <p14:creationId xmlns:p14="http://schemas.microsoft.com/office/powerpoint/2010/main" val="123002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2100</TotalTime>
  <Words>6829</Words>
  <Application>Microsoft Office PowerPoint</Application>
  <PresentationFormat>On-screen Show (4:3)</PresentationFormat>
  <Paragraphs>427</Paragraphs>
  <Slides>29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宋体</vt:lpstr>
      <vt:lpstr>Arial</vt:lpstr>
      <vt:lpstr>Calibri</vt:lpstr>
      <vt:lpstr>Garamond</vt:lpstr>
      <vt:lpstr>Times New Roman</vt:lpstr>
      <vt:lpstr>Office Theme</vt:lpstr>
      <vt:lpstr>Analisis Resiko Sistem Informasi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Analysis: Tools and Usage  Case</vt:lpstr>
      <vt:lpstr>Assignment</vt:lpstr>
      <vt:lpstr>Some Common Risk Assessment methodologies </vt:lpstr>
      <vt:lpstr>Referensi</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Alivia</cp:lastModifiedBy>
  <cp:revision>258</cp:revision>
  <dcterms:created xsi:type="dcterms:W3CDTF">2010-08-24T06:47:44Z</dcterms:created>
  <dcterms:modified xsi:type="dcterms:W3CDTF">2017-10-05T11:24:25Z</dcterms:modified>
</cp:coreProperties>
</file>