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83" r:id="rId2"/>
    <p:sldId id="406" r:id="rId3"/>
    <p:sldId id="419" r:id="rId4"/>
    <p:sldId id="420" r:id="rId5"/>
    <p:sldId id="421" r:id="rId6"/>
    <p:sldId id="422" r:id="rId7"/>
    <p:sldId id="423" r:id="rId8"/>
    <p:sldId id="425" r:id="rId9"/>
    <p:sldId id="407" r:id="rId10"/>
    <p:sldId id="424" r:id="rId11"/>
    <p:sldId id="409" r:id="rId12"/>
    <p:sldId id="410" r:id="rId13"/>
    <p:sldId id="411" r:id="rId14"/>
    <p:sldId id="412" r:id="rId15"/>
    <p:sldId id="413" r:id="rId16"/>
    <p:sldId id="418" r:id="rId17"/>
    <p:sldId id="414" r:id="rId18"/>
    <p:sldId id="415" r:id="rId19"/>
    <p:sldId id="416" r:id="rId20"/>
    <p:sldId id="417" r:id="rId21"/>
    <p:sldId id="426" r:id="rId22"/>
    <p:sldId id="431" r:id="rId23"/>
    <p:sldId id="427" r:id="rId24"/>
    <p:sldId id="428" r:id="rId25"/>
    <p:sldId id="429" r:id="rId26"/>
    <p:sldId id="430" r:id="rId27"/>
    <p:sldId id="432"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04/10/2017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04/10/2017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6BC6CF1-3A2B-4DE5-B0E3-A860E528CA74}"/>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4AFA1B62-419C-4599-8D84-60055B27A3B8}" type="slidenum">
              <a:rPr lang="en-US" altLang="en-US" sz="1200"/>
              <a:pPr/>
              <a:t>2</a:t>
            </a:fld>
            <a:endParaRPr lang="en-US" altLang="en-US" sz="1200"/>
          </a:p>
        </p:txBody>
      </p:sp>
      <p:sp>
        <p:nvSpPr>
          <p:cNvPr id="44035" name="Rectangle 2">
            <a:extLst>
              <a:ext uri="{FF2B5EF4-FFF2-40B4-BE49-F238E27FC236}">
                <a16:creationId xmlns:a16="http://schemas.microsoft.com/office/drawing/2014/main" id="{B77CB6C3-77D3-4EF9-9ECC-E67DD790C3E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E2DE817-9147-4253-AAF4-15C06B58560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3139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E154DF-81EB-4D85-A01D-06C66EE744D0}"/>
              </a:ext>
            </a:extLst>
          </p:cNvPr>
          <p:cNvSpPr>
            <a:spLocks noGrp="1" noChangeArrowheads="1"/>
          </p:cNvSpPr>
          <p:nvPr>
            <p:ph type="sldNum" sz="quarter" idx="5"/>
          </p:nvPr>
        </p:nvSpPr>
        <p:spPr>
          <a:ln/>
        </p:spPr>
        <p:txBody>
          <a:bodyPr/>
          <a:lstStyle/>
          <a:p>
            <a:fld id="{C9D84AAE-35C9-4CD7-B505-26D27B644948}" type="slidenum">
              <a:rPr lang="en-GB" altLang="en-US"/>
              <a:pPr/>
              <a:t>29</a:t>
            </a:fld>
            <a:endParaRPr lang="en-GB" altLang="en-US"/>
          </a:p>
        </p:txBody>
      </p:sp>
      <p:sp>
        <p:nvSpPr>
          <p:cNvPr id="17410" name="Rectangle 2">
            <a:extLst>
              <a:ext uri="{FF2B5EF4-FFF2-40B4-BE49-F238E27FC236}">
                <a16:creationId xmlns:a16="http://schemas.microsoft.com/office/drawing/2014/main" id="{DA9B6FAD-9321-40D5-8D24-7A4492C7E23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6B213F7C-384D-4767-BF4F-3B24085122A2}"/>
              </a:ext>
            </a:extLst>
          </p:cNvPr>
          <p:cNvSpPr>
            <a:spLocks noGrp="1" noChangeArrowheads="1"/>
          </p:cNvSpPr>
          <p:nvPr>
            <p:ph type="body" idx="1"/>
          </p:nvPr>
        </p:nvSpPr>
        <p:spPr/>
        <p:txBody>
          <a:bodyPr/>
          <a:lstStyle/>
          <a:p>
            <a:r>
              <a:rPr lang="en-GB" altLang="en-US"/>
              <a:t>This one is in the dark adding to the ‘not being visible’ hazard</a:t>
            </a:r>
          </a:p>
        </p:txBody>
      </p:sp>
    </p:spTree>
    <p:extLst>
      <p:ext uri="{BB962C8B-B14F-4D97-AF65-F5344CB8AC3E}">
        <p14:creationId xmlns:p14="http://schemas.microsoft.com/office/powerpoint/2010/main" val="161227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1A4812-DD02-4EAD-8B6E-7FF4145B00BE}"/>
              </a:ext>
            </a:extLst>
          </p:cNvPr>
          <p:cNvSpPr>
            <a:spLocks noGrp="1" noChangeArrowheads="1"/>
          </p:cNvSpPr>
          <p:nvPr>
            <p:ph type="sldNum" sz="quarter" idx="5"/>
          </p:nvPr>
        </p:nvSpPr>
        <p:spPr>
          <a:ln/>
        </p:spPr>
        <p:txBody>
          <a:bodyPr/>
          <a:lstStyle/>
          <a:p>
            <a:fld id="{05087807-78D3-4C8E-8FCF-5FD70C076EE9}" type="slidenum">
              <a:rPr lang="en-GB" altLang="en-US"/>
              <a:pPr/>
              <a:t>30</a:t>
            </a:fld>
            <a:endParaRPr lang="en-GB" altLang="en-US"/>
          </a:p>
        </p:txBody>
      </p:sp>
      <p:sp>
        <p:nvSpPr>
          <p:cNvPr id="18434" name="Rectangle 2">
            <a:extLst>
              <a:ext uri="{FF2B5EF4-FFF2-40B4-BE49-F238E27FC236}">
                <a16:creationId xmlns:a16="http://schemas.microsoft.com/office/drawing/2014/main" id="{3F64194D-4746-4CE7-9CD8-D4D72E25BB4E}"/>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1804E825-37D1-4052-9142-CD8F357C009C}"/>
              </a:ext>
            </a:extLst>
          </p:cNvPr>
          <p:cNvSpPr>
            <a:spLocks noGrp="1" noChangeArrowheads="1"/>
          </p:cNvSpPr>
          <p:nvPr>
            <p:ph type="body" idx="1"/>
          </p:nvPr>
        </p:nvSpPr>
        <p:spPr/>
        <p:txBody>
          <a:bodyPr/>
          <a:lstStyle/>
          <a:p>
            <a:r>
              <a:rPr lang="en-GB" altLang="en-US" dirty="0"/>
              <a:t>No one would like to be faced with changing a tyre here in the middle of motorway.</a:t>
            </a:r>
          </a:p>
          <a:p>
            <a:r>
              <a:rPr lang="en-GB" altLang="en-US" dirty="0"/>
              <a:t>Increases ‘oncoming’ traffic hazard</a:t>
            </a:r>
          </a:p>
        </p:txBody>
      </p:sp>
    </p:spTree>
    <p:extLst>
      <p:ext uri="{BB962C8B-B14F-4D97-AF65-F5344CB8AC3E}">
        <p14:creationId xmlns:p14="http://schemas.microsoft.com/office/powerpoint/2010/main" val="252455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7B4D00-EA31-4307-9388-0FA13C63ED8E}"/>
              </a:ext>
            </a:extLst>
          </p:cNvPr>
          <p:cNvSpPr>
            <a:spLocks noGrp="1" noChangeArrowheads="1"/>
          </p:cNvSpPr>
          <p:nvPr>
            <p:ph type="sldNum" sz="quarter" idx="5"/>
          </p:nvPr>
        </p:nvSpPr>
        <p:spPr>
          <a:ln/>
        </p:spPr>
        <p:txBody>
          <a:bodyPr/>
          <a:lstStyle/>
          <a:p>
            <a:fld id="{4F9F2CF5-D2C6-4B5D-A67A-D3E9C67C94D4}" type="slidenum">
              <a:rPr lang="en-GB" altLang="en-US"/>
              <a:pPr/>
              <a:t>31</a:t>
            </a:fld>
            <a:endParaRPr lang="en-GB" altLang="en-US"/>
          </a:p>
        </p:txBody>
      </p:sp>
      <p:sp>
        <p:nvSpPr>
          <p:cNvPr id="19458" name="Rectangle 2">
            <a:extLst>
              <a:ext uri="{FF2B5EF4-FFF2-40B4-BE49-F238E27FC236}">
                <a16:creationId xmlns:a16="http://schemas.microsoft.com/office/drawing/2014/main" id="{49A3259D-BCB3-4506-AE25-B9C8056496C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8E8BD9CB-EF3A-4ACF-A95E-789E359456B6}"/>
              </a:ext>
            </a:extLst>
          </p:cNvPr>
          <p:cNvSpPr>
            <a:spLocks noGrp="1" noChangeArrowheads="1"/>
          </p:cNvSpPr>
          <p:nvPr>
            <p:ph type="body" idx="1"/>
          </p:nvPr>
        </p:nvSpPr>
        <p:spPr/>
        <p:txBody>
          <a:bodyPr/>
          <a:lstStyle/>
          <a:p>
            <a:r>
              <a:rPr lang="en-GB" altLang="en-US"/>
              <a:t>Here we have wet conditions, compounded by darkness and being on a hill</a:t>
            </a:r>
          </a:p>
        </p:txBody>
      </p:sp>
    </p:spTree>
    <p:extLst>
      <p:ext uri="{BB962C8B-B14F-4D97-AF65-F5344CB8AC3E}">
        <p14:creationId xmlns:p14="http://schemas.microsoft.com/office/powerpoint/2010/main" val="93138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42AADB-834C-49AB-B890-EE734494A93E}"/>
              </a:ext>
            </a:extLst>
          </p:cNvPr>
          <p:cNvSpPr>
            <a:spLocks noGrp="1" noChangeArrowheads="1"/>
          </p:cNvSpPr>
          <p:nvPr>
            <p:ph type="sldNum" sz="quarter" idx="5"/>
          </p:nvPr>
        </p:nvSpPr>
        <p:spPr>
          <a:ln/>
        </p:spPr>
        <p:txBody>
          <a:bodyPr/>
          <a:lstStyle/>
          <a:p>
            <a:fld id="{B000274B-9FF4-43F8-B2E3-832B2531E494}" type="slidenum">
              <a:rPr lang="en-GB" altLang="en-US"/>
              <a:pPr/>
              <a:t>32</a:t>
            </a:fld>
            <a:endParaRPr lang="en-GB" altLang="en-US"/>
          </a:p>
        </p:txBody>
      </p:sp>
      <p:sp>
        <p:nvSpPr>
          <p:cNvPr id="20482" name="Rectangle 2">
            <a:extLst>
              <a:ext uri="{FF2B5EF4-FFF2-40B4-BE49-F238E27FC236}">
                <a16:creationId xmlns:a16="http://schemas.microsoft.com/office/drawing/2014/main" id="{48304919-886C-4B9A-B532-72413650BE8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00D030D-F077-4FF3-89ED-8528239B9190}"/>
              </a:ext>
            </a:extLst>
          </p:cNvPr>
          <p:cNvSpPr>
            <a:spLocks noGrp="1" noChangeArrowheads="1"/>
          </p:cNvSpPr>
          <p:nvPr>
            <p:ph type="body" idx="1"/>
          </p:nvPr>
        </p:nvSpPr>
        <p:spPr/>
        <p:txBody>
          <a:bodyPr/>
          <a:lstStyle/>
          <a:p>
            <a:r>
              <a:rPr lang="en-GB" altLang="en-US"/>
              <a:t>The appearance of snow may actually reduce the visibility hazard as the vehicle may stand out more, but the additional hazard of instability on a wet surface plus the hazard of cold, reducing dexterity more than compensate for that.</a:t>
            </a:r>
          </a:p>
        </p:txBody>
      </p:sp>
    </p:spTree>
    <p:extLst>
      <p:ext uri="{BB962C8B-B14F-4D97-AF65-F5344CB8AC3E}">
        <p14:creationId xmlns:p14="http://schemas.microsoft.com/office/powerpoint/2010/main" val="412256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217729-4839-4CF4-AF71-B61E55DB62C3}"/>
              </a:ext>
            </a:extLst>
          </p:cNvPr>
          <p:cNvSpPr>
            <a:spLocks noGrp="1" noChangeArrowheads="1"/>
          </p:cNvSpPr>
          <p:nvPr>
            <p:ph type="sldNum" sz="quarter" idx="5"/>
          </p:nvPr>
        </p:nvSpPr>
        <p:spPr>
          <a:ln/>
        </p:spPr>
        <p:txBody>
          <a:bodyPr/>
          <a:lstStyle/>
          <a:p>
            <a:fld id="{8907A1D6-1B98-4859-816A-2E47EA13A7D5}" type="slidenum">
              <a:rPr lang="en-GB" altLang="en-US"/>
              <a:pPr/>
              <a:t>33</a:t>
            </a:fld>
            <a:endParaRPr lang="en-GB" altLang="en-US"/>
          </a:p>
        </p:txBody>
      </p:sp>
      <p:sp>
        <p:nvSpPr>
          <p:cNvPr id="21506" name="Rectangle 2">
            <a:extLst>
              <a:ext uri="{FF2B5EF4-FFF2-40B4-BE49-F238E27FC236}">
                <a16:creationId xmlns:a16="http://schemas.microsoft.com/office/drawing/2014/main" id="{2F497680-B718-4D29-A246-98B8A21B106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D03F8D5-C96B-4CF8-9E74-C36CC637F96B}"/>
              </a:ext>
            </a:extLst>
          </p:cNvPr>
          <p:cNvSpPr>
            <a:spLocks noGrp="1" noChangeArrowheads="1"/>
          </p:cNvSpPr>
          <p:nvPr>
            <p:ph type="body" idx="1"/>
          </p:nvPr>
        </p:nvSpPr>
        <p:spPr/>
        <p:txBody>
          <a:bodyPr/>
          <a:lstStyle/>
          <a:p>
            <a:r>
              <a:rPr lang="en-GB" altLang="en-US" dirty="0"/>
              <a:t>You should encourage people to move away from thinking ‘weather’ to thinking ‘isolation’.  </a:t>
            </a:r>
          </a:p>
          <a:p>
            <a:r>
              <a:rPr lang="en-GB" altLang="en-US" dirty="0"/>
              <a:t>Being stuck in remote location can bring additional fears but can also bring in a sense of complacency that nothing will come by and threaten hitting you.</a:t>
            </a:r>
          </a:p>
        </p:txBody>
      </p:sp>
    </p:spTree>
    <p:extLst>
      <p:ext uri="{BB962C8B-B14F-4D97-AF65-F5344CB8AC3E}">
        <p14:creationId xmlns:p14="http://schemas.microsoft.com/office/powerpoint/2010/main" val="386162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42D9A3-8C20-4BA8-8010-08E1C578BD10}"/>
              </a:ext>
            </a:extLst>
          </p:cNvPr>
          <p:cNvSpPr>
            <a:spLocks noGrp="1" noChangeArrowheads="1"/>
          </p:cNvSpPr>
          <p:nvPr>
            <p:ph type="sldNum" sz="quarter" idx="5"/>
          </p:nvPr>
        </p:nvSpPr>
        <p:spPr>
          <a:ln/>
        </p:spPr>
        <p:txBody>
          <a:bodyPr/>
          <a:lstStyle/>
          <a:p>
            <a:fld id="{FA438492-A7E7-4AE4-B2BF-68E5927638E1}" type="slidenum">
              <a:rPr lang="en-GB" altLang="en-US"/>
              <a:pPr/>
              <a:t>34</a:t>
            </a:fld>
            <a:endParaRPr lang="en-GB" altLang="en-US"/>
          </a:p>
        </p:txBody>
      </p:sp>
      <p:sp>
        <p:nvSpPr>
          <p:cNvPr id="34818" name="Rectangle 2">
            <a:extLst>
              <a:ext uri="{FF2B5EF4-FFF2-40B4-BE49-F238E27FC236}">
                <a16:creationId xmlns:a16="http://schemas.microsoft.com/office/drawing/2014/main" id="{9638658E-820E-4325-BA74-EB0C0DA86EEC}"/>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BA5BF6A-CF25-4A9C-9C03-E7972D1DE66F}"/>
              </a:ext>
            </a:extLst>
          </p:cNvPr>
          <p:cNvSpPr>
            <a:spLocks noGrp="1" noChangeArrowheads="1"/>
          </p:cNvSpPr>
          <p:nvPr>
            <p:ph type="body" idx="1"/>
          </p:nvPr>
        </p:nvSpPr>
        <p:spPr/>
        <p:txBody>
          <a:bodyPr/>
          <a:lstStyle/>
          <a:p>
            <a:r>
              <a:rPr lang="en-GB" altLang="en-US" dirty="0"/>
              <a:t>The delegates should now have an appreciation that although the main task is not that complicated, other related issues can increase the hazards.</a:t>
            </a:r>
          </a:p>
          <a:p>
            <a:r>
              <a:rPr lang="en-GB" altLang="en-US" dirty="0"/>
              <a:t>We should now think ‘Elimination and control’</a:t>
            </a:r>
          </a:p>
          <a:p>
            <a:r>
              <a:rPr lang="en-GB" altLang="en-US" dirty="0"/>
              <a:t>We now move on to use of devices that reduce the risk of injury and/or should be addressed in preparation.</a:t>
            </a:r>
          </a:p>
        </p:txBody>
      </p:sp>
    </p:spTree>
    <p:extLst>
      <p:ext uri="{BB962C8B-B14F-4D97-AF65-F5344CB8AC3E}">
        <p14:creationId xmlns:p14="http://schemas.microsoft.com/office/powerpoint/2010/main" val="417884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FD6CA3-2837-4B8F-8699-9AF0A106197E}"/>
              </a:ext>
            </a:extLst>
          </p:cNvPr>
          <p:cNvSpPr>
            <a:spLocks noGrp="1" noChangeArrowheads="1"/>
          </p:cNvSpPr>
          <p:nvPr>
            <p:ph type="sldNum" sz="quarter" idx="5"/>
          </p:nvPr>
        </p:nvSpPr>
        <p:spPr>
          <a:ln/>
        </p:spPr>
        <p:txBody>
          <a:bodyPr/>
          <a:lstStyle/>
          <a:p>
            <a:fld id="{AFCFA70A-8A6E-4D50-8FC1-155A52CAA1ED}" type="slidenum">
              <a:rPr lang="en-GB" altLang="en-US"/>
              <a:pPr/>
              <a:t>35</a:t>
            </a:fld>
            <a:endParaRPr lang="en-GB" altLang="en-US"/>
          </a:p>
        </p:txBody>
      </p:sp>
      <p:sp>
        <p:nvSpPr>
          <p:cNvPr id="22530" name="Rectangle 2">
            <a:extLst>
              <a:ext uri="{FF2B5EF4-FFF2-40B4-BE49-F238E27FC236}">
                <a16:creationId xmlns:a16="http://schemas.microsoft.com/office/drawing/2014/main" id="{C0E938B8-7E60-4B07-9792-8F767F1F822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FE87C07-08D7-42E2-AFFE-D7CA6A78BA67}"/>
              </a:ext>
            </a:extLst>
          </p:cNvPr>
          <p:cNvSpPr>
            <a:spLocks noGrp="1" noChangeArrowheads="1"/>
          </p:cNvSpPr>
          <p:nvPr>
            <p:ph type="body" idx="1"/>
          </p:nvPr>
        </p:nvSpPr>
        <p:spPr/>
        <p:txBody>
          <a:bodyPr/>
          <a:lstStyle/>
          <a:p>
            <a:r>
              <a:rPr lang="en-GB" altLang="en-US"/>
              <a:t>Not often we can use cones to warn others – not many of us carry them, but drivers should consider carrying a warning triangle to reduce the chance of being hit.</a:t>
            </a:r>
          </a:p>
        </p:txBody>
      </p:sp>
    </p:spTree>
    <p:extLst>
      <p:ext uri="{BB962C8B-B14F-4D97-AF65-F5344CB8AC3E}">
        <p14:creationId xmlns:p14="http://schemas.microsoft.com/office/powerpoint/2010/main" val="108033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141DC1-4B80-4EA5-903C-6A74D2CE58FE}"/>
              </a:ext>
            </a:extLst>
          </p:cNvPr>
          <p:cNvSpPr>
            <a:spLocks noGrp="1" noChangeArrowheads="1"/>
          </p:cNvSpPr>
          <p:nvPr>
            <p:ph type="sldNum" sz="quarter" idx="5"/>
          </p:nvPr>
        </p:nvSpPr>
        <p:spPr>
          <a:ln/>
        </p:spPr>
        <p:txBody>
          <a:bodyPr/>
          <a:lstStyle/>
          <a:p>
            <a:fld id="{BAA6BB68-7FD5-4B06-BF81-8EF17203740A}" type="slidenum">
              <a:rPr lang="en-GB" altLang="en-US"/>
              <a:pPr/>
              <a:t>36</a:t>
            </a:fld>
            <a:endParaRPr lang="en-GB" altLang="en-US"/>
          </a:p>
        </p:txBody>
      </p:sp>
      <p:sp>
        <p:nvSpPr>
          <p:cNvPr id="23554" name="Rectangle 2">
            <a:extLst>
              <a:ext uri="{FF2B5EF4-FFF2-40B4-BE49-F238E27FC236}">
                <a16:creationId xmlns:a16="http://schemas.microsoft.com/office/drawing/2014/main" id="{B627B51A-CD24-457A-8350-3B5B7823C058}"/>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C4A348A-9823-4906-8A2F-8A9D3ED13123}"/>
              </a:ext>
            </a:extLst>
          </p:cNvPr>
          <p:cNvSpPr>
            <a:spLocks noGrp="1" noChangeArrowheads="1"/>
          </p:cNvSpPr>
          <p:nvPr>
            <p:ph type="body" idx="1"/>
          </p:nvPr>
        </p:nvSpPr>
        <p:spPr/>
        <p:txBody>
          <a:bodyPr/>
          <a:lstStyle/>
          <a:p>
            <a:r>
              <a:rPr lang="en-GB" altLang="en-US"/>
              <a:t>Placing a light on the roof can be helpful, and can be powered via the cigarette lighter.</a:t>
            </a:r>
          </a:p>
        </p:txBody>
      </p:sp>
    </p:spTree>
    <p:extLst>
      <p:ext uri="{BB962C8B-B14F-4D97-AF65-F5344CB8AC3E}">
        <p14:creationId xmlns:p14="http://schemas.microsoft.com/office/powerpoint/2010/main" val="290085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22EC51-3A93-4562-B6CC-1F6493BA560A}"/>
              </a:ext>
            </a:extLst>
          </p:cNvPr>
          <p:cNvSpPr>
            <a:spLocks noGrp="1" noChangeArrowheads="1"/>
          </p:cNvSpPr>
          <p:nvPr>
            <p:ph type="sldNum" sz="quarter" idx="5"/>
          </p:nvPr>
        </p:nvSpPr>
        <p:spPr>
          <a:ln/>
        </p:spPr>
        <p:txBody>
          <a:bodyPr/>
          <a:lstStyle/>
          <a:p>
            <a:fld id="{FF83B8AE-D641-4405-86E9-271FF18CA972}" type="slidenum">
              <a:rPr lang="en-GB" altLang="en-US"/>
              <a:pPr/>
              <a:t>37</a:t>
            </a:fld>
            <a:endParaRPr lang="en-GB" altLang="en-US"/>
          </a:p>
        </p:txBody>
      </p:sp>
      <p:sp>
        <p:nvSpPr>
          <p:cNvPr id="24578" name="Rectangle 2">
            <a:extLst>
              <a:ext uri="{FF2B5EF4-FFF2-40B4-BE49-F238E27FC236}">
                <a16:creationId xmlns:a16="http://schemas.microsoft.com/office/drawing/2014/main" id="{78F3C125-3F4D-4390-8C82-D31480B5F299}"/>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D508BD53-C8CF-4755-838C-E1A45B2B54FB}"/>
              </a:ext>
            </a:extLst>
          </p:cNvPr>
          <p:cNvSpPr>
            <a:spLocks noGrp="1" noChangeArrowheads="1"/>
          </p:cNvSpPr>
          <p:nvPr>
            <p:ph type="body" idx="1"/>
          </p:nvPr>
        </p:nvSpPr>
        <p:spPr/>
        <p:txBody>
          <a:bodyPr/>
          <a:lstStyle/>
          <a:p>
            <a:r>
              <a:rPr lang="en-GB" altLang="en-US"/>
              <a:t>You must carry a jack – know how to fit.  Incorrectly placed it can damage the car, but more importantly, can increase the risk of the car dropping down.</a:t>
            </a:r>
          </a:p>
        </p:txBody>
      </p:sp>
    </p:spTree>
    <p:extLst>
      <p:ext uri="{BB962C8B-B14F-4D97-AF65-F5344CB8AC3E}">
        <p14:creationId xmlns:p14="http://schemas.microsoft.com/office/powerpoint/2010/main" val="213433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FFF291-B185-4D9B-82EF-2366A7E0A400}"/>
              </a:ext>
            </a:extLst>
          </p:cNvPr>
          <p:cNvSpPr>
            <a:spLocks noGrp="1" noChangeArrowheads="1"/>
          </p:cNvSpPr>
          <p:nvPr>
            <p:ph type="sldNum" sz="quarter" idx="5"/>
          </p:nvPr>
        </p:nvSpPr>
        <p:spPr>
          <a:ln/>
        </p:spPr>
        <p:txBody>
          <a:bodyPr/>
          <a:lstStyle/>
          <a:p>
            <a:fld id="{7F6A52D3-58F7-4A59-A348-10FD2402122D}" type="slidenum">
              <a:rPr lang="en-GB" altLang="en-US"/>
              <a:pPr/>
              <a:t>38</a:t>
            </a:fld>
            <a:endParaRPr lang="en-GB" altLang="en-US"/>
          </a:p>
        </p:txBody>
      </p:sp>
      <p:sp>
        <p:nvSpPr>
          <p:cNvPr id="25602" name="Rectangle 2">
            <a:extLst>
              <a:ext uri="{FF2B5EF4-FFF2-40B4-BE49-F238E27FC236}">
                <a16:creationId xmlns:a16="http://schemas.microsoft.com/office/drawing/2014/main" id="{0A59751C-EA70-42C4-BB80-EED5AD87E435}"/>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8D9ECEC1-50EB-4016-A5BB-CC78324A6E5B}"/>
              </a:ext>
            </a:extLst>
          </p:cNvPr>
          <p:cNvSpPr>
            <a:spLocks noGrp="1" noChangeArrowheads="1"/>
          </p:cNvSpPr>
          <p:nvPr>
            <p:ph type="body" idx="1"/>
          </p:nvPr>
        </p:nvSpPr>
        <p:spPr/>
        <p:txBody>
          <a:bodyPr/>
          <a:lstStyle/>
          <a:p>
            <a:r>
              <a:rPr lang="en-GB" altLang="en-US"/>
              <a:t>For larger vehicles, axle supports can be used to give additional support and stability.</a:t>
            </a:r>
          </a:p>
        </p:txBody>
      </p:sp>
    </p:spTree>
    <p:extLst>
      <p:ext uri="{BB962C8B-B14F-4D97-AF65-F5344CB8AC3E}">
        <p14:creationId xmlns:p14="http://schemas.microsoft.com/office/powerpoint/2010/main" val="123585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C509DCC-902B-49BA-ACB3-C2C5A0168F82}"/>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52F2807-535B-4364-B79D-289A9FD51FF0}" type="slidenum">
              <a:rPr lang="en-US" altLang="en-US" sz="1200"/>
              <a:pPr/>
              <a:t>9</a:t>
            </a:fld>
            <a:endParaRPr lang="en-US" altLang="en-US" sz="1200"/>
          </a:p>
        </p:txBody>
      </p:sp>
      <p:sp>
        <p:nvSpPr>
          <p:cNvPr id="46083" name="Rectangle 2">
            <a:extLst>
              <a:ext uri="{FF2B5EF4-FFF2-40B4-BE49-F238E27FC236}">
                <a16:creationId xmlns:a16="http://schemas.microsoft.com/office/drawing/2014/main" id="{D193BE44-2C2B-488C-BF53-FD284C12FFD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63F349A-7368-44E5-B080-31CEA82DBF4B}"/>
              </a:ext>
            </a:extLst>
          </p:cNvPr>
          <p:cNvSpPr>
            <a:spLocks noGrp="1" noChangeArrowheads="1"/>
          </p:cNvSpPr>
          <p:nvPr>
            <p:ph type="body" idx="1"/>
          </p:nvPr>
        </p:nvSpPr>
        <p:spPr>
          <a:noFill/>
        </p:spPr>
        <p:txBody>
          <a:bodyPr/>
          <a:lstStyle/>
          <a:p>
            <a:pPr eaLnBrk="1" hangingPunct="1">
              <a:spcBef>
                <a:spcPct val="50000"/>
              </a:spcBef>
              <a:buFontTx/>
              <a:buChar char="•"/>
            </a:pPr>
            <a:r>
              <a:rPr lang="en-US" altLang="en-US" dirty="0"/>
              <a:t> Threats exploit system vulnerabilities which expose system assets. </a:t>
            </a:r>
          </a:p>
          <a:p>
            <a:pPr eaLnBrk="1" hangingPunct="1">
              <a:spcBef>
                <a:spcPct val="50000"/>
              </a:spcBef>
              <a:buFontTx/>
              <a:buChar char="•"/>
            </a:pPr>
            <a:r>
              <a:rPr lang="en-US" altLang="en-US" dirty="0"/>
              <a:t> safeguard measures protect against threats by meeting security requirements established on the basis of asset values.</a:t>
            </a:r>
          </a:p>
          <a:p>
            <a:pPr eaLnBrk="1" hangingPunct="1"/>
            <a:endParaRPr lang="en-US" altLang="en-US" dirty="0"/>
          </a:p>
        </p:txBody>
      </p:sp>
    </p:spTree>
    <p:extLst>
      <p:ext uri="{BB962C8B-B14F-4D97-AF65-F5344CB8AC3E}">
        <p14:creationId xmlns:p14="http://schemas.microsoft.com/office/powerpoint/2010/main" val="736594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7D182-CF21-4953-B5DA-1D91E6EE579E}"/>
              </a:ext>
            </a:extLst>
          </p:cNvPr>
          <p:cNvSpPr>
            <a:spLocks noGrp="1" noChangeArrowheads="1"/>
          </p:cNvSpPr>
          <p:nvPr>
            <p:ph type="sldNum" sz="quarter" idx="5"/>
          </p:nvPr>
        </p:nvSpPr>
        <p:spPr>
          <a:ln/>
        </p:spPr>
        <p:txBody>
          <a:bodyPr/>
          <a:lstStyle/>
          <a:p>
            <a:fld id="{371CEFD3-A882-42DC-B0D1-D5EFE050C1CB}" type="slidenum">
              <a:rPr lang="en-GB" altLang="en-US"/>
              <a:pPr/>
              <a:t>39</a:t>
            </a:fld>
            <a:endParaRPr lang="en-GB" altLang="en-US"/>
          </a:p>
        </p:txBody>
      </p:sp>
      <p:sp>
        <p:nvSpPr>
          <p:cNvPr id="35842" name="Rectangle 2">
            <a:extLst>
              <a:ext uri="{FF2B5EF4-FFF2-40B4-BE49-F238E27FC236}">
                <a16:creationId xmlns:a16="http://schemas.microsoft.com/office/drawing/2014/main" id="{070AE5B4-66A1-4CB8-BDFE-1F1AF3872CE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7FA6237-BC37-4E21-A3B6-BD89513D8286}"/>
              </a:ext>
            </a:extLst>
          </p:cNvPr>
          <p:cNvSpPr>
            <a:spLocks noGrp="1" noChangeArrowheads="1"/>
          </p:cNvSpPr>
          <p:nvPr>
            <p:ph type="body" idx="1"/>
          </p:nvPr>
        </p:nvSpPr>
        <p:spPr/>
        <p:txBody>
          <a:bodyPr/>
          <a:lstStyle/>
          <a:p>
            <a:r>
              <a:rPr lang="en-GB" altLang="en-US"/>
              <a:t>Visibility aprons can protect the driver and additional length on a jack can enable the driver to undo the reluctant bolt with less risk of injury.</a:t>
            </a:r>
          </a:p>
          <a:p>
            <a:r>
              <a:rPr lang="en-GB" altLang="en-US"/>
              <a:t>Just in case, a tow rope is important to get you out of trouble.</a:t>
            </a:r>
          </a:p>
          <a:p>
            <a:r>
              <a:rPr lang="en-GB" altLang="en-US"/>
              <a:t>Before going on to the final slide, remind delegates of other options, including elimination and substitution.</a:t>
            </a:r>
          </a:p>
        </p:txBody>
      </p:sp>
    </p:spTree>
    <p:extLst>
      <p:ext uri="{BB962C8B-B14F-4D97-AF65-F5344CB8AC3E}">
        <p14:creationId xmlns:p14="http://schemas.microsoft.com/office/powerpoint/2010/main" val="424332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4AA989-0F97-4324-9615-2B6BD863D39C}"/>
              </a:ext>
            </a:extLst>
          </p:cNvPr>
          <p:cNvSpPr>
            <a:spLocks noGrp="1" noChangeArrowheads="1"/>
          </p:cNvSpPr>
          <p:nvPr>
            <p:ph type="sldNum" sz="quarter" idx="5"/>
          </p:nvPr>
        </p:nvSpPr>
        <p:spPr>
          <a:ln/>
        </p:spPr>
        <p:txBody>
          <a:bodyPr/>
          <a:lstStyle/>
          <a:p>
            <a:fld id="{34958D75-6827-4081-A8B7-322E85B269F1}" type="slidenum">
              <a:rPr lang="en-GB" altLang="en-US"/>
              <a:pPr/>
              <a:t>40</a:t>
            </a:fld>
            <a:endParaRPr lang="en-GB" altLang="en-US"/>
          </a:p>
        </p:txBody>
      </p:sp>
      <p:sp>
        <p:nvSpPr>
          <p:cNvPr id="31746" name="Rectangle 2">
            <a:extLst>
              <a:ext uri="{FF2B5EF4-FFF2-40B4-BE49-F238E27FC236}">
                <a16:creationId xmlns:a16="http://schemas.microsoft.com/office/drawing/2014/main" id="{E9778291-0D23-4387-8CE2-3DBC3087FACD}"/>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B92E6C27-0C05-409F-9DD7-826088D15B2E}"/>
              </a:ext>
            </a:extLst>
          </p:cNvPr>
          <p:cNvSpPr>
            <a:spLocks noGrp="1" noChangeArrowheads="1"/>
          </p:cNvSpPr>
          <p:nvPr>
            <p:ph type="body" idx="1"/>
          </p:nvPr>
        </p:nvSpPr>
        <p:spPr/>
        <p:txBody>
          <a:bodyPr/>
          <a:lstStyle/>
          <a:p>
            <a:r>
              <a:rPr lang="en-GB" altLang="en-US"/>
              <a:t>Many drivers have already weighed up the risks and decided to pass the risk onto others.</a:t>
            </a:r>
          </a:p>
          <a:p>
            <a:r>
              <a:rPr lang="en-GB" altLang="en-US"/>
              <a:t>Call in the experts at modest cost!</a:t>
            </a:r>
          </a:p>
        </p:txBody>
      </p:sp>
    </p:spTree>
    <p:extLst>
      <p:ext uri="{BB962C8B-B14F-4D97-AF65-F5344CB8AC3E}">
        <p14:creationId xmlns:p14="http://schemas.microsoft.com/office/powerpoint/2010/main" val="390361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373AF65-42CB-4538-B4D0-3D6050946318}"/>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43C148C9-C413-40E0-AFC5-2DF7AF48EC26}" type="slidenum">
              <a:rPr lang="en-US" altLang="en-US" sz="1200"/>
              <a:pPr/>
              <a:t>21</a:t>
            </a:fld>
            <a:endParaRPr lang="en-US" altLang="en-US" sz="1200"/>
          </a:p>
        </p:txBody>
      </p:sp>
      <p:sp>
        <p:nvSpPr>
          <p:cNvPr id="26627" name="Rectangle 2">
            <a:extLst>
              <a:ext uri="{FF2B5EF4-FFF2-40B4-BE49-F238E27FC236}">
                <a16:creationId xmlns:a16="http://schemas.microsoft.com/office/drawing/2014/main" id="{22663EA2-1889-49CA-A9B4-59776FE9216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61A2712-43A6-4565-BB88-9A2E88C37DF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0922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70BDD4-3809-4263-9ACC-D9A75ABC25AC}"/>
              </a:ext>
            </a:extLst>
          </p:cNvPr>
          <p:cNvSpPr>
            <a:spLocks noGrp="1" noChangeArrowheads="1"/>
          </p:cNvSpPr>
          <p:nvPr>
            <p:ph type="sldNum" sz="quarter" idx="5"/>
          </p:nvPr>
        </p:nvSpPr>
        <p:spPr>
          <a:ln/>
        </p:spPr>
        <p:txBody>
          <a:bodyPr/>
          <a:lstStyle/>
          <a:p>
            <a:fld id="{4918C47E-0284-487D-AA86-8DEC2DBD95CA}" type="slidenum">
              <a:rPr lang="en-GB" altLang="en-US"/>
              <a:pPr/>
              <a:t>23</a:t>
            </a:fld>
            <a:endParaRPr lang="en-GB" altLang="en-US"/>
          </a:p>
        </p:txBody>
      </p:sp>
      <p:sp>
        <p:nvSpPr>
          <p:cNvPr id="237570" name="Rectangle 2">
            <a:extLst>
              <a:ext uri="{FF2B5EF4-FFF2-40B4-BE49-F238E27FC236}">
                <a16:creationId xmlns:a16="http://schemas.microsoft.com/office/drawing/2014/main" id="{4AFD71AF-7F4F-4853-9DDB-EFA09736E47F}"/>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6026FF74-EE86-4023-B536-D7A499D006E9}"/>
              </a:ext>
            </a:extLst>
          </p:cNvPr>
          <p:cNvSpPr>
            <a:spLocks noGrp="1" noChangeArrowheads="1"/>
          </p:cNvSpPr>
          <p:nvPr>
            <p:ph type="body" idx="1"/>
          </p:nvPr>
        </p:nvSpPr>
        <p:spPr/>
        <p:txBody>
          <a:bodyPr/>
          <a:lstStyle/>
          <a:p>
            <a:pPr marL="266700" indent="-266700"/>
            <a:r>
              <a:rPr lang="en-GB" altLang="en-US" dirty="0">
                <a:latin typeface="Verdana" panose="020B0604030504040204" pitchFamily="34" charset="0"/>
              </a:rPr>
              <a:t>This example may be useful as it allows us to think ‘outside the box’.</a:t>
            </a:r>
          </a:p>
          <a:p>
            <a:pPr marL="266700" indent="-266700"/>
            <a:r>
              <a:rPr lang="en-GB" altLang="en-US" dirty="0">
                <a:latin typeface="Verdana" panose="020B0604030504040204" pitchFamily="34" charset="0"/>
              </a:rPr>
              <a:t>As background, the two figures shown talking wish to get across the road from A to B.</a:t>
            </a:r>
          </a:p>
          <a:p>
            <a:pPr marL="266700" indent="-266700"/>
            <a:r>
              <a:rPr lang="en-GB" altLang="en-US" dirty="0">
                <a:latin typeface="Verdana" panose="020B0604030504040204" pitchFamily="34" charset="0"/>
              </a:rPr>
              <a:t>Encourage delegates to stick at first to the straightforward task of crossing the road and the first line hazards</a:t>
            </a:r>
          </a:p>
          <a:p>
            <a:pPr marL="266700" indent="-266700"/>
            <a:r>
              <a:rPr lang="en-GB" altLang="en-US" dirty="0">
                <a:latin typeface="Verdana" panose="020B0604030504040204" pitchFamily="34" charset="0"/>
              </a:rPr>
              <a:t>These must include</a:t>
            </a:r>
          </a:p>
          <a:p>
            <a:pPr marL="266700" indent="-266700">
              <a:buFontTx/>
              <a:buChar char="•"/>
            </a:pPr>
            <a:r>
              <a:rPr lang="en-GB" altLang="en-US" dirty="0">
                <a:latin typeface="Verdana" panose="020B0604030504040204" pitchFamily="34" charset="0"/>
              </a:rPr>
              <a:t>Speed of traffic</a:t>
            </a:r>
          </a:p>
          <a:p>
            <a:pPr marL="266700" indent="-266700">
              <a:buFontTx/>
              <a:buChar char="•"/>
            </a:pPr>
            <a:r>
              <a:rPr lang="en-GB" altLang="en-US" dirty="0">
                <a:latin typeface="Verdana" panose="020B0604030504040204" pitchFamily="34" charset="0"/>
              </a:rPr>
              <a:t>Frequency of traffic</a:t>
            </a:r>
          </a:p>
          <a:p>
            <a:pPr marL="266700" indent="-266700">
              <a:buFontTx/>
              <a:buChar char="•"/>
            </a:pPr>
            <a:r>
              <a:rPr lang="en-GB" altLang="en-US" dirty="0">
                <a:latin typeface="Verdana" panose="020B0604030504040204" pitchFamily="34" charset="0"/>
              </a:rPr>
              <a:t>Weather conditions</a:t>
            </a:r>
          </a:p>
          <a:p>
            <a:pPr marL="266700" indent="-266700"/>
            <a:r>
              <a:rPr lang="en-GB" altLang="en-US" dirty="0">
                <a:latin typeface="Verdana" panose="020B0604030504040204" pitchFamily="34" charset="0"/>
              </a:rPr>
              <a:t>Then individual factors</a:t>
            </a:r>
          </a:p>
          <a:p>
            <a:pPr marL="266700" indent="-266700">
              <a:buFontTx/>
              <a:buChar char="•"/>
            </a:pPr>
            <a:r>
              <a:rPr lang="en-GB" altLang="en-US" dirty="0">
                <a:latin typeface="Verdana" panose="020B0604030504040204" pitchFamily="34" charset="0"/>
              </a:rPr>
              <a:t>Physical ability of the two people (including eyesight and hearing)</a:t>
            </a:r>
          </a:p>
          <a:p>
            <a:pPr marL="266700" indent="-266700">
              <a:buFontTx/>
              <a:buChar char="•"/>
            </a:pPr>
            <a:r>
              <a:rPr lang="en-GB" altLang="en-US" dirty="0">
                <a:latin typeface="Verdana" panose="020B0604030504040204" pitchFamily="34" charset="0"/>
              </a:rPr>
              <a:t>Age and experience</a:t>
            </a:r>
          </a:p>
          <a:p>
            <a:pPr marL="266700" indent="-266700"/>
            <a:r>
              <a:rPr lang="en-GB" altLang="en-US" dirty="0">
                <a:latin typeface="Verdana" panose="020B0604030504040204" pitchFamily="34" charset="0"/>
              </a:rPr>
              <a:t>Then control measures</a:t>
            </a:r>
          </a:p>
          <a:p>
            <a:pPr marL="266700" indent="-266700">
              <a:buFontTx/>
              <a:buChar char="•"/>
            </a:pPr>
            <a:r>
              <a:rPr lang="en-GB" altLang="en-US" dirty="0">
                <a:latin typeface="Verdana" panose="020B0604030504040204" pitchFamily="34" charset="0"/>
              </a:rPr>
              <a:t>Traffic lights</a:t>
            </a:r>
          </a:p>
          <a:p>
            <a:pPr marL="266700" indent="-266700"/>
            <a:endParaRPr lang="en-GB" altLang="en-US" dirty="0">
              <a:latin typeface="Verdana" panose="020B0604030504040204" pitchFamily="34" charset="0"/>
            </a:endParaRPr>
          </a:p>
        </p:txBody>
      </p:sp>
    </p:spTree>
    <p:extLst>
      <p:ext uri="{BB962C8B-B14F-4D97-AF65-F5344CB8AC3E}">
        <p14:creationId xmlns:p14="http://schemas.microsoft.com/office/powerpoint/2010/main" val="113661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F53E9D-2551-468B-A0D2-09E026957BAD}"/>
              </a:ext>
            </a:extLst>
          </p:cNvPr>
          <p:cNvSpPr>
            <a:spLocks noGrp="1" noChangeArrowheads="1"/>
          </p:cNvSpPr>
          <p:nvPr>
            <p:ph type="sldNum" sz="quarter" idx="5"/>
          </p:nvPr>
        </p:nvSpPr>
        <p:spPr>
          <a:ln/>
        </p:spPr>
        <p:txBody>
          <a:bodyPr/>
          <a:lstStyle/>
          <a:p>
            <a:fld id="{BF4FD2D2-84B8-4029-B84B-D6372C0376F7}" type="slidenum">
              <a:rPr lang="en-GB" altLang="en-US"/>
              <a:pPr/>
              <a:t>24</a:t>
            </a:fld>
            <a:endParaRPr lang="en-GB" altLang="en-US"/>
          </a:p>
        </p:txBody>
      </p:sp>
      <p:sp>
        <p:nvSpPr>
          <p:cNvPr id="238594" name="Rectangle 2">
            <a:extLst>
              <a:ext uri="{FF2B5EF4-FFF2-40B4-BE49-F238E27FC236}">
                <a16:creationId xmlns:a16="http://schemas.microsoft.com/office/drawing/2014/main" id="{8239EDA5-3300-43C1-9496-5AC917547FB9}"/>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CEBDABFE-5B0A-4E14-81E0-AE3F0889DF81}"/>
              </a:ext>
            </a:extLst>
          </p:cNvPr>
          <p:cNvSpPr>
            <a:spLocks noGrp="1" noChangeArrowheads="1"/>
          </p:cNvSpPr>
          <p:nvPr>
            <p:ph type="body" idx="1"/>
          </p:nvPr>
        </p:nvSpPr>
        <p:spPr/>
        <p:txBody>
          <a:bodyPr/>
          <a:lstStyle/>
          <a:p>
            <a:r>
              <a:rPr lang="en-GB" altLang="en-US" dirty="0">
                <a:latin typeface="Verdana" panose="020B0604030504040204" pitchFamily="34" charset="0"/>
              </a:rPr>
              <a:t>At the second stage it is suggested you introduce other factors affecting the assessment.</a:t>
            </a:r>
          </a:p>
          <a:p>
            <a:r>
              <a:rPr lang="en-GB" altLang="en-US" dirty="0">
                <a:latin typeface="Verdana" panose="020B0604030504040204" pitchFamily="34" charset="0"/>
              </a:rPr>
              <a:t>There are alternatives of an underpass available at the point of crossing and a footbridge, say, 200 metres away.</a:t>
            </a:r>
          </a:p>
          <a:p>
            <a:r>
              <a:rPr lang="en-GB" altLang="en-US" dirty="0">
                <a:latin typeface="Verdana" panose="020B0604030504040204" pitchFamily="34" charset="0"/>
              </a:rPr>
              <a:t>The 3 first points were considered already, but if people propose using the underpass as a way of eliminating the hazards, introduce the idea that the underpass is poorly maintained and there is a history of people being mugged.</a:t>
            </a:r>
          </a:p>
          <a:p>
            <a:r>
              <a:rPr lang="en-GB" altLang="en-US" dirty="0">
                <a:latin typeface="Verdana" panose="020B0604030504040204" pitchFamily="34" charset="0"/>
              </a:rPr>
              <a:t>The proposal to use the footbridge is safe from traffic and probably the only option for pushchairs and wheelchairs – but is a distance away – so how will people JUDGE THE RISK and decide the LEVEL OF TOLERABLE RISK.</a:t>
            </a:r>
          </a:p>
        </p:txBody>
      </p:sp>
    </p:spTree>
    <p:extLst>
      <p:ext uri="{BB962C8B-B14F-4D97-AF65-F5344CB8AC3E}">
        <p14:creationId xmlns:p14="http://schemas.microsoft.com/office/powerpoint/2010/main" val="380772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D602B9-3B57-41D9-9FFF-CE08161674B7}"/>
              </a:ext>
            </a:extLst>
          </p:cNvPr>
          <p:cNvSpPr>
            <a:spLocks noGrp="1" noChangeArrowheads="1"/>
          </p:cNvSpPr>
          <p:nvPr>
            <p:ph type="sldNum" sz="quarter" idx="5"/>
          </p:nvPr>
        </p:nvSpPr>
        <p:spPr>
          <a:ln/>
        </p:spPr>
        <p:txBody>
          <a:bodyPr/>
          <a:lstStyle/>
          <a:p>
            <a:fld id="{1A4A1BA9-FF1E-4B4C-BB84-1AEEAD2F6D64}" type="slidenum">
              <a:rPr lang="en-GB" altLang="en-US"/>
              <a:pPr/>
              <a:t>25</a:t>
            </a:fld>
            <a:endParaRPr lang="en-GB" altLang="en-US"/>
          </a:p>
        </p:txBody>
      </p:sp>
      <p:sp>
        <p:nvSpPr>
          <p:cNvPr id="241666" name="Rectangle 2">
            <a:extLst>
              <a:ext uri="{FF2B5EF4-FFF2-40B4-BE49-F238E27FC236}">
                <a16:creationId xmlns:a16="http://schemas.microsoft.com/office/drawing/2014/main" id="{D5C6CFE5-F828-48BD-B553-6382ACC78A2E}"/>
              </a:ext>
            </a:extLst>
          </p:cNvPr>
          <p:cNvSpPr>
            <a:spLocks noGrp="1" noRot="1" noChangeAspect="1" noChangeArrowheads="1" noTextEdit="1"/>
          </p:cNvSpPr>
          <p:nvPr>
            <p:ph type="sldImg"/>
          </p:nvPr>
        </p:nvSpPr>
        <p:spPr>
          <a:ln/>
        </p:spPr>
      </p:sp>
      <p:sp>
        <p:nvSpPr>
          <p:cNvPr id="241667" name="Rectangle 3">
            <a:extLst>
              <a:ext uri="{FF2B5EF4-FFF2-40B4-BE49-F238E27FC236}">
                <a16:creationId xmlns:a16="http://schemas.microsoft.com/office/drawing/2014/main" id="{82FDCDC6-6FB3-49E1-8140-1F19F787CA74}"/>
              </a:ext>
            </a:extLst>
          </p:cNvPr>
          <p:cNvSpPr>
            <a:spLocks noGrp="1" noChangeArrowheads="1"/>
          </p:cNvSpPr>
          <p:nvPr>
            <p:ph type="body" idx="1"/>
          </p:nvPr>
        </p:nvSpPr>
        <p:spPr/>
        <p:txBody>
          <a:bodyPr/>
          <a:lstStyle/>
          <a:p>
            <a:r>
              <a:rPr lang="en-GB" altLang="en-US" dirty="0">
                <a:latin typeface="Verdana" panose="020B0604030504040204" pitchFamily="34" charset="0"/>
              </a:rPr>
              <a:t>This is offered as a quick exercise either individually or as a group.</a:t>
            </a:r>
          </a:p>
          <a:p>
            <a:r>
              <a:rPr lang="en-GB" altLang="en-US" dirty="0">
                <a:latin typeface="Verdana" panose="020B0604030504040204" pitchFamily="34" charset="0"/>
              </a:rPr>
              <a:t>The purpose is to illustrate that an assessment to perform a task can influenced by the question “Who is doing it?”, bringing in questions of individual capability and vulnerability.  This may affect how the objective is achieved.</a:t>
            </a:r>
          </a:p>
          <a:p>
            <a:r>
              <a:rPr lang="en-GB" altLang="en-US" dirty="0">
                <a:latin typeface="Verdana" panose="020B0604030504040204" pitchFamily="34" charset="0"/>
              </a:rPr>
              <a:t>Left to individual choice, each person will decide on the level of risk (s)he wishes to retain.  The employer still has that choice, but has to make it for others and will probably adopt a lower threshold.</a:t>
            </a:r>
          </a:p>
        </p:txBody>
      </p:sp>
    </p:spTree>
    <p:extLst>
      <p:ext uri="{BB962C8B-B14F-4D97-AF65-F5344CB8AC3E}">
        <p14:creationId xmlns:p14="http://schemas.microsoft.com/office/powerpoint/2010/main" val="338939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F56D86-3E04-4473-85F0-F1D3BEE7AD33}"/>
              </a:ext>
            </a:extLst>
          </p:cNvPr>
          <p:cNvSpPr>
            <a:spLocks noGrp="1" noChangeArrowheads="1"/>
          </p:cNvSpPr>
          <p:nvPr>
            <p:ph type="sldNum" sz="quarter" idx="5"/>
          </p:nvPr>
        </p:nvSpPr>
        <p:spPr>
          <a:ln/>
        </p:spPr>
        <p:txBody>
          <a:bodyPr/>
          <a:lstStyle/>
          <a:p>
            <a:fld id="{2BF27FB2-7FDE-485A-81E7-CFAE9B7B9FEA}" type="slidenum">
              <a:rPr lang="en-GB" altLang="en-US"/>
              <a:pPr/>
              <a:t>26</a:t>
            </a:fld>
            <a:endParaRPr lang="en-GB" altLang="en-US"/>
          </a:p>
        </p:txBody>
      </p:sp>
      <p:sp>
        <p:nvSpPr>
          <p:cNvPr id="239618" name="Rectangle 2">
            <a:extLst>
              <a:ext uri="{FF2B5EF4-FFF2-40B4-BE49-F238E27FC236}">
                <a16:creationId xmlns:a16="http://schemas.microsoft.com/office/drawing/2014/main" id="{B3B01456-59AC-4E4D-9024-6104660A18AB}"/>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9D960740-C010-4A61-96D2-6E9FACE511AC}"/>
              </a:ext>
            </a:extLst>
          </p:cNvPr>
          <p:cNvSpPr>
            <a:spLocks noGrp="1" noChangeArrowheads="1"/>
          </p:cNvSpPr>
          <p:nvPr>
            <p:ph type="body" idx="1"/>
          </p:nvPr>
        </p:nvSpPr>
        <p:spPr/>
        <p:txBody>
          <a:bodyPr/>
          <a:lstStyle/>
          <a:p>
            <a:r>
              <a:rPr lang="en-GB" altLang="en-US">
                <a:latin typeface="Verdana" panose="020B0604030504040204" pitchFamily="34" charset="0"/>
              </a:rPr>
              <a:t>The repeat slide is included to allow free discussion as a summary.</a:t>
            </a:r>
          </a:p>
        </p:txBody>
      </p:sp>
    </p:spTree>
    <p:extLst>
      <p:ext uri="{BB962C8B-B14F-4D97-AF65-F5344CB8AC3E}">
        <p14:creationId xmlns:p14="http://schemas.microsoft.com/office/powerpoint/2010/main" val="293151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71F53C-1A19-4664-9585-02F200EE7EBB}"/>
              </a:ext>
            </a:extLst>
          </p:cNvPr>
          <p:cNvSpPr>
            <a:spLocks noGrp="1" noChangeArrowheads="1"/>
          </p:cNvSpPr>
          <p:nvPr>
            <p:ph type="sldNum" sz="quarter" idx="5"/>
          </p:nvPr>
        </p:nvSpPr>
        <p:spPr>
          <a:ln/>
        </p:spPr>
        <p:txBody>
          <a:bodyPr/>
          <a:lstStyle/>
          <a:p>
            <a:fld id="{131154C5-F56D-49E2-B9B5-3E5D608EF6D3}" type="slidenum">
              <a:rPr lang="en-GB" altLang="en-US"/>
              <a:pPr/>
              <a:t>27</a:t>
            </a:fld>
            <a:endParaRPr lang="en-GB" altLang="en-US"/>
          </a:p>
        </p:txBody>
      </p:sp>
      <p:sp>
        <p:nvSpPr>
          <p:cNvPr id="30722" name="Rectangle 2">
            <a:extLst>
              <a:ext uri="{FF2B5EF4-FFF2-40B4-BE49-F238E27FC236}">
                <a16:creationId xmlns:a16="http://schemas.microsoft.com/office/drawing/2014/main" id="{D0ECD513-C6CC-4017-B0F2-C0753C3C9C2E}"/>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CF3D4BE-18DE-4139-8758-3BD50EB436FF}"/>
              </a:ext>
            </a:extLst>
          </p:cNvPr>
          <p:cNvSpPr>
            <a:spLocks noGrp="1" noChangeArrowheads="1"/>
          </p:cNvSpPr>
          <p:nvPr>
            <p:ph type="body" idx="1"/>
          </p:nvPr>
        </p:nvSpPr>
        <p:spPr/>
        <p:txBody>
          <a:bodyPr/>
          <a:lstStyle/>
          <a:p>
            <a:pPr marL="179388" indent="-179388"/>
            <a:r>
              <a:rPr lang="en-GB" altLang="en-US" dirty="0"/>
              <a:t>This can be used as another interactive example that covers elimination as well as a broad view of risk control.</a:t>
            </a:r>
          </a:p>
          <a:p>
            <a:pPr marL="179388" indent="-179388"/>
            <a:r>
              <a:rPr lang="en-GB" altLang="en-US" dirty="0"/>
              <a:t>The prime task is to carry out a risk assessment on changing a tyre.</a:t>
            </a:r>
          </a:p>
          <a:p>
            <a:pPr marL="179388" indent="-179388"/>
            <a:r>
              <a:rPr lang="en-GB" altLang="en-US" dirty="0"/>
              <a:t>To start with, you should ask for the basic hazard identification involved with the process itself</a:t>
            </a:r>
          </a:p>
          <a:p>
            <a:pPr marL="179388" indent="-179388">
              <a:buFontTx/>
              <a:buChar char="•"/>
            </a:pPr>
            <a:r>
              <a:rPr lang="en-GB" altLang="en-US" dirty="0"/>
              <a:t>Car rolling away</a:t>
            </a:r>
          </a:p>
          <a:p>
            <a:pPr marL="179388" indent="-179388">
              <a:buFontTx/>
              <a:buChar char="•"/>
            </a:pPr>
            <a:r>
              <a:rPr lang="en-GB" altLang="en-US" dirty="0"/>
              <a:t>Car dropping off jack</a:t>
            </a:r>
          </a:p>
          <a:p>
            <a:pPr marL="179388" indent="-179388">
              <a:buFontTx/>
              <a:buChar char="•"/>
            </a:pPr>
            <a:r>
              <a:rPr lang="en-GB" altLang="en-US" dirty="0"/>
              <a:t>Operation of jack (including resistance of bolts)</a:t>
            </a:r>
          </a:p>
          <a:p>
            <a:pPr marL="179388" indent="-179388">
              <a:buFontTx/>
              <a:buChar char="•"/>
            </a:pPr>
            <a:r>
              <a:rPr lang="en-GB" altLang="en-US" dirty="0"/>
              <a:t>Faulty equipment</a:t>
            </a:r>
          </a:p>
          <a:p>
            <a:pPr marL="179388" indent="-179388">
              <a:buFontTx/>
              <a:buChar char="•"/>
            </a:pPr>
            <a:r>
              <a:rPr lang="en-GB" altLang="en-US" dirty="0"/>
              <a:t>Oncoming traffic</a:t>
            </a:r>
          </a:p>
          <a:p>
            <a:pPr marL="179388" indent="-179388">
              <a:buFontTx/>
              <a:buChar char="•"/>
            </a:pPr>
            <a:r>
              <a:rPr lang="en-GB" altLang="en-US" dirty="0"/>
              <a:t>Not being visible</a:t>
            </a:r>
          </a:p>
          <a:p>
            <a:pPr marL="179388" indent="-179388"/>
            <a:r>
              <a:rPr lang="en-GB" altLang="en-US" dirty="0"/>
              <a:t>etc</a:t>
            </a:r>
          </a:p>
        </p:txBody>
      </p:sp>
    </p:spTree>
    <p:extLst>
      <p:ext uri="{BB962C8B-B14F-4D97-AF65-F5344CB8AC3E}">
        <p14:creationId xmlns:p14="http://schemas.microsoft.com/office/powerpoint/2010/main" val="174217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2C18BE-8D9A-47EF-A204-BCEFBC87A092}"/>
              </a:ext>
            </a:extLst>
          </p:cNvPr>
          <p:cNvSpPr>
            <a:spLocks noGrp="1" noChangeArrowheads="1"/>
          </p:cNvSpPr>
          <p:nvPr>
            <p:ph type="sldNum" sz="quarter" idx="5"/>
          </p:nvPr>
        </p:nvSpPr>
        <p:spPr>
          <a:ln/>
        </p:spPr>
        <p:txBody>
          <a:bodyPr/>
          <a:lstStyle/>
          <a:p>
            <a:fld id="{EA08156B-9808-44D0-8A55-F296AC79156A}" type="slidenum">
              <a:rPr lang="en-GB" altLang="en-US"/>
              <a:pPr/>
              <a:t>28</a:t>
            </a:fld>
            <a:endParaRPr lang="en-GB" altLang="en-US"/>
          </a:p>
        </p:txBody>
      </p:sp>
      <p:sp>
        <p:nvSpPr>
          <p:cNvPr id="5122" name="Rectangle 2">
            <a:extLst>
              <a:ext uri="{FF2B5EF4-FFF2-40B4-BE49-F238E27FC236}">
                <a16:creationId xmlns:a16="http://schemas.microsoft.com/office/drawing/2014/main" id="{0F7429AF-97A7-48D6-8E99-74A9CD01A9AE}"/>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B5CAF662-FEAD-4CD4-8E6C-8954B53AD4A0}"/>
              </a:ext>
            </a:extLst>
          </p:cNvPr>
          <p:cNvSpPr>
            <a:spLocks noGrp="1" noChangeArrowheads="1"/>
          </p:cNvSpPr>
          <p:nvPr>
            <p:ph type="body" idx="1"/>
          </p:nvPr>
        </p:nvSpPr>
        <p:spPr/>
        <p:txBody>
          <a:bodyPr/>
          <a:lstStyle/>
          <a:p>
            <a:r>
              <a:rPr lang="en-GB" altLang="en-US" dirty="0"/>
              <a:t>The following series of slides illustrates how local conditions can affect the existing hazards and add additional ones.</a:t>
            </a:r>
          </a:p>
          <a:p>
            <a:r>
              <a:rPr lang="en-GB" altLang="en-US" dirty="0"/>
              <a:t>In this picture the point is being on a hill</a:t>
            </a:r>
          </a:p>
          <a:p>
            <a:r>
              <a:rPr lang="en-GB" altLang="en-US" dirty="0"/>
              <a:t>(increasing ‘rolling’ hazard)</a:t>
            </a:r>
          </a:p>
        </p:txBody>
      </p:sp>
    </p:spTree>
    <p:extLst>
      <p:ext uri="{BB962C8B-B14F-4D97-AF65-F5344CB8AC3E}">
        <p14:creationId xmlns:p14="http://schemas.microsoft.com/office/powerpoint/2010/main" val="241921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04-Oct-17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04-Oct-17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04-Oct-17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BBB7-B4DC-4EB0-AE90-81D27806AFA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5BBEA7-DF06-431A-8577-D7D89FBF3CD2}"/>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663732-04D5-48B9-9EFC-A9C6CE5B0F5C}"/>
              </a:ext>
            </a:extLst>
          </p:cNvPr>
          <p:cNvSpPr>
            <a:spLocks noGrp="1"/>
          </p:cNvSpPr>
          <p:nvPr>
            <p:ph sz="quarter" idx="2"/>
          </p:nvPr>
        </p:nvSpPr>
        <p:spPr>
          <a:xfrm>
            <a:off x="4648200" y="1825625"/>
            <a:ext cx="3867150" cy="20986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6714B06-90D4-488B-8472-060B82DA35A3}"/>
              </a:ext>
            </a:extLst>
          </p:cNvPr>
          <p:cNvSpPr>
            <a:spLocks noGrp="1"/>
          </p:cNvSpPr>
          <p:nvPr>
            <p:ph sz="quarter" idx="3"/>
          </p:nvPr>
        </p:nvSpPr>
        <p:spPr>
          <a:xfrm>
            <a:off x="4648200" y="4076700"/>
            <a:ext cx="3867150" cy="21002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1F38BD8-655D-4774-97FF-5BEE33B5B555}"/>
              </a:ext>
            </a:extLst>
          </p:cNvPr>
          <p:cNvSpPr>
            <a:spLocks noGrp="1"/>
          </p:cNvSpPr>
          <p:nvPr>
            <p:ph type="dt" sz="half" idx="10"/>
          </p:nvPr>
        </p:nvSpPr>
        <p:spPr>
          <a:xfrm>
            <a:off x="685800" y="6248400"/>
            <a:ext cx="1365250" cy="457200"/>
          </a:xfrm>
        </p:spPr>
        <p:txBody>
          <a:bodyPr/>
          <a:lstStyle>
            <a:lvl1pPr>
              <a:defRPr/>
            </a:lvl1pPr>
          </a:lstStyle>
          <a:p>
            <a:r>
              <a:rPr lang="en-GB" altLang="en-US"/>
              <a:t>2010</a:t>
            </a:r>
          </a:p>
        </p:txBody>
      </p:sp>
      <p:sp>
        <p:nvSpPr>
          <p:cNvPr id="7" name="Footer Placeholder 6">
            <a:extLst>
              <a:ext uri="{FF2B5EF4-FFF2-40B4-BE49-F238E27FC236}">
                <a16:creationId xmlns:a16="http://schemas.microsoft.com/office/drawing/2014/main" id="{24543943-2B72-48A1-993E-39F844DC7AC1}"/>
              </a:ext>
            </a:extLst>
          </p:cNvPr>
          <p:cNvSpPr>
            <a:spLocks noGrp="1"/>
          </p:cNvSpPr>
          <p:nvPr>
            <p:ph type="ftr" sz="quarter" idx="11"/>
          </p:nvPr>
        </p:nvSpPr>
        <p:spPr>
          <a:xfrm>
            <a:off x="2895600" y="6248400"/>
            <a:ext cx="2514600" cy="457200"/>
          </a:xfrm>
        </p:spPr>
        <p:txBody>
          <a:bodyPr/>
          <a:lstStyle>
            <a:lvl1pPr>
              <a:defRPr/>
            </a:lvl1pPr>
          </a:lstStyle>
          <a:p>
            <a:r>
              <a:rPr lang="en-GB" altLang="en-US"/>
              <a:t>Exercise 1</a:t>
            </a:r>
          </a:p>
        </p:txBody>
      </p:sp>
    </p:spTree>
    <p:extLst>
      <p:ext uri="{BB962C8B-B14F-4D97-AF65-F5344CB8AC3E}">
        <p14:creationId xmlns:p14="http://schemas.microsoft.com/office/powerpoint/2010/main" val="355622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04-Oct-17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04-Oct-17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04-Oct-17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04-Oct-17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04-Oct-17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04-Oct-17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04-Oct-17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04-Oct-17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04-Oct-17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wmf"/><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imgres?imgurl=http://graphics8.nytimes.com/images/2007/08/11/world/11road2.600.jpg&amp;imgrefurl=http://www.nytimes.com/2007/08/11/world/middleeast/11road.html&amp;h=376&amp;w=600&amp;sz=81&amp;tbnid=80yZeP-XhiESgM::&amp;tbnh=85&amp;tbnw=135&amp;prev=/images?q%3Droad%2Bimages&amp;usg=___Kg50_bgDJsfTzvVVhCuxHz1Vi8=&amp;ei=XXgSSpSbLIaNjAfTwtixBA&amp;sa=X&amp;oi=image_result&amp;resnum=2&amp;ct=imag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allprevention.co.za/images/thumbs/T_LIGHT-B.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Analisis</a:t>
            </a:r>
            <a:r>
              <a:rPr lang="en-GB" dirty="0"/>
              <a:t> </a:t>
            </a:r>
            <a:r>
              <a:rPr lang="en-GB" dirty="0" err="1"/>
              <a:t>Resiko</a:t>
            </a:r>
            <a:br>
              <a:rPr lang="en-GB" dirty="0"/>
            </a:br>
            <a:r>
              <a:rPr lang="en-GB" dirty="0" err="1"/>
              <a:t>Sistem</a:t>
            </a:r>
            <a:r>
              <a:rPr lang="en-GB" dirty="0"/>
              <a:t> </a:t>
            </a:r>
            <a:r>
              <a:rPr lang="en-GB" dirty="0" err="1"/>
              <a:t>Informasi</a:t>
            </a:r>
            <a:endParaRPr lang="id-ID" dirty="0"/>
          </a:p>
        </p:txBody>
      </p:sp>
      <p:sp>
        <p:nvSpPr>
          <p:cNvPr id="3" name="Subtitle 2"/>
          <p:cNvSpPr>
            <a:spLocks noGrp="1"/>
          </p:cNvSpPr>
          <p:nvPr>
            <p:ph type="subTitle" idx="1"/>
          </p:nvPr>
        </p:nvSpPr>
        <p:spPr/>
        <p:txBody>
          <a:bodyPr/>
          <a:lstStyle/>
          <a:p>
            <a:r>
              <a:rPr lang="en-US" dirty="0"/>
              <a:t>Risk analysis definition</a:t>
            </a:r>
          </a:p>
          <a:p>
            <a:r>
              <a:rPr lang="en-US" dirty="0" err="1"/>
              <a:t>Pertemuan</a:t>
            </a:r>
            <a:r>
              <a:rPr lang="en-US" dirty="0"/>
              <a:t> 2</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DAD496E-BD42-450B-8B14-1CD54BA2462D}"/>
              </a:ext>
            </a:extLst>
          </p:cNvPr>
          <p:cNvSpPr>
            <a:spLocks noGrp="1" noChangeArrowheads="1"/>
          </p:cNvSpPr>
          <p:nvPr>
            <p:ph type="title"/>
          </p:nvPr>
        </p:nvSpPr>
        <p:spPr>
          <a:xfrm>
            <a:off x="304800" y="533400"/>
            <a:ext cx="7848600" cy="1050925"/>
          </a:xfrm>
        </p:spPr>
        <p:txBody>
          <a:bodyPr/>
          <a:lstStyle/>
          <a:p>
            <a:pPr eaLnBrk="1" hangingPunct="1"/>
            <a:r>
              <a:rPr lang="en-US" altLang="en-US" sz="5400" b="1" dirty="0">
                <a:solidFill>
                  <a:srgbClr val="CC0000"/>
                </a:solidFill>
              </a:rPr>
              <a:t>Risk Analysis</a:t>
            </a:r>
            <a:br>
              <a:rPr lang="en-US" altLang="en-US" sz="5400" b="1" dirty="0">
                <a:solidFill>
                  <a:srgbClr val="CC0000"/>
                </a:solidFill>
              </a:rPr>
            </a:br>
            <a:r>
              <a:rPr lang="en-US" altLang="en-US" sz="4000" b="1" dirty="0">
                <a:solidFill>
                  <a:srgbClr val="333399"/>
                </a:solidFill>
                <a:latin typeface="Arial" panose="020B0604020202020204" pitchFamily="34" charset="0"/>
              </a:rPr>
              <a:t>Basic Definitions</a:t>
            </a:r>
          </a:p>
        </p:txBody>
      </p:sp>
      <p:sp>
        <p:nvSpPr>
          <p:cNvPr id="97283" name="Rectangle 3">
            <a:extLst>
              <a:ext uri="{FF2B5EF4-FFF2-40B4-BE49-F238E27FC236}">
                <a16:creationId xmlns:a16="http://schemas.microsoft.com/office/drawing/2014/main" id="{2C2D258E-6EDA-4F5F-9D71-BC69CC10978C}"/>
              </a:ext>
            </a:extLst>
          </p:cNvPr>
          <p:cNvSpPr>
            <a:spLocks noGrp="1" noChangeArrowheads="1"/>
          </p:cNvSpPr>
          <p:nvPr>
            <p:ph type="body" idx="1"/>
          </p:nvPr>
        </p:nvSpPr>
        <p:spPr>
          <a:xfrm>
            <a:off x="228600" y="1828800"/>
            <a:ext cx="8763000" cy="4495800"/>
          </a:xfrm>
        </p:spPr>
        <p:txBody>
          <a:bodyPr/>
          <a:lstStyle/>
          <a:p>
            <a:r>
              <a:rPr lang="en-GB" altLang="en-US" sz="2400" dirty="0">
                <a:solidFill>
                  <a:srgbClr val="C00000"/>
                </a:solidFill>
              </a:rPr>
              <a:t>Assets</a:t>
            </a:r>
            <a:r>
              <a:rPr lang="en-GB" altLang="en-US" sz="2400" dirty="0">
                <a:solidFill>
                  <a:srgbClr val="24486C"/>
                </a:solidFill>
              </a:rPr>
              <a:t>; what needs protection</a:t>
            </a:r>
          </a:p>
          <a:p>
            <a:r>
              <a:rPr lang="en-GB" altLang="en-US" sz="2400" dirty="0">
                <a:solidFill>
                  <a:srgbClr val="C00000"/>
                </a:solidFill>
              </a:rPr>
              <a:t>Business</a:t>
            </a:r>
            <a:r>
              <a:rPr lang="en-GB" altLang="en-US" sz="2400" dirty="0">
                <a:solidFill>
                  <a:srgbClr val="771934"/>
                </a:solidFill>
              </a:rPr>
              <a:t> </a:t>
            </a:r>
            <a:r>
              <a:rPr lang="en-GB" altLang="en-US" sz="2400" dirty="0">
                <a:solidFill>
                  <a:srgbClr val="C00000"/>
                </a:solidFill>
              </a:rPr>
              <a:t>impact</a:t>
            </a:r>
            <a:r>
              <a:rPr lang="en-GB" altLang="en-US" sz="2400" dirty="0">
                <a:solidFill>
                  <a:srgbClr val="24486C"/>
                </a:solidFill>
              </a:rPr>
              <a:t> is the outcome of a failure to protect the assets of the IS.</a:t>
            </a:r>
          </a:p>
          <a:p>
            <a:r>
              <a:rPr lang="en-GB" altLang="en-US" sz="2400" dirty="0">
                <a:solidFill>
                  <a:srgbClr val="C00000"/>
                </a:solidFill>
              </a:rPr>
              <a:t>Threat</a:t>
            </a:r>
            <a:r>
              <a:rPr lang="en-GB" altLang="en-US" sz="2400" dirty="0">
                <a:solidFill>
                  <a:srgbClr val="24486C"/>
                </a:solidFill>
              </a:rPr>
              <a:t> is any action or event that may cause damage to an Information System.</a:t>
            </a:r>
          </a:p>
          <a:p>
            <a:r>
              <a:rPr lang="en-GB" altLang="en-US" sz="2400" dirty="0">
                <a:solidFill>
                  <a:srgbClr val="C00000"/>
                </a:solidFill>
              </a:rPr>
              <a:t>Vulnerability</a:t>
            </a:r>
            <a:r>
              <a:rPr lang="en-GB" altLang="en-US" sz="2400" dirty="0">
                <a:solidFill>
                  <a:srgbClr val="24486C"/>
                </a:solidFill>
              </a:rPr>
              <a:t> is a characteristic of the IS that may allow a threat to succeed.</a:t>
            </a:r>
          </a:p>
          <a:p>
            <a:r>
              <a:rPr lang="en-US" altLang="en-US" sz="2400" dirty="0">
                <a:solidFill>
                  <a:srgbClr val="C00000"/>
                </a:solidFill>
              </a:rPr>
              <a:t>Safeguard measures</a:t>
            </a:r>
            <a:r>
              <a:rPr lang="en-US" altLang="en-US" sz="2400" dirty="0">
                <a:solidFill>
                  <a:srgbClr val="24486C"/>
                </a:solidFill>
              </a:rPr>
              <a:t>- is the probability that a specific threat will successfully exploit a vulnerability causing a loss.</a:t>
            </a:r>
          </a:p>
          <a:p>
            <a:r>
              <a:rPr lang="en-US" altLang="en-US" sz="2400" dirty="0">
                <a:solidFill>
                  <a:srgbClr val="C00000"/>
                </a:solidFill>
              </a:rPr>
              <a:t>Protection</a:t>
            </a:r>
            <a:r>
              <a:rPr lang="en-US" altLang="en-US" sz="2400" dirty="0">
                <a:solidFill>
                  <a:srgbClr val="24486C"/>
                </a:solidFill>
              </a:rPr>
              <a:t> </a:t>
            </a:r>
            <a:r>
              <a:rPr lang="en-US" altLang="en-US" sz="2400" dirty="0">
                <a:solidFill>
                  <a:srgbClr val="C00000"/>
                </a:solidFill>
              </a:rPr>
              <a:t>Requirement</a:t>
            </a:r>
            <a:r>
              <a:rPr lang="en-US" altLang="en-US" sz="2400" dirty="0">
                <a:solidFill>
                  <a:srgbClr val="24486C"/>
                </a:solidFill>
              </a:rPr>
              <a:t> - Implementations to reduce overall risk and vulnerability</a:t>
            </a:r>
            <a:endParaRPr lang="en-GB" altLang="en-US" sz="2400" dirty="0">
              <a:solidFill>
                <a:srgbClr val="24486C"/>
              </a:solidFill>
            </a:endParaRPr>
          </a:p>
          <a:p>
            <a:pPr>
              <a:buFontTx/>
              <a:buNone/>
            </a:pPr>
            <a:endParaRPr lang="en-GB" altLang="en-US" sz="2400" dirty="0">
              <a:solidFill>
                <a:srgbClr val="24486C"/>
              </a:solidFill>
            </a:endParaRPr>
          </a:p>
        </p:txBody>
      </p:sp>
    </p:spTree>
    <p:extLst>
      <p:ext uri="{BB962C8B-B14F-4D97-AF65-F5344CB8AC3E}">
        <p14:creationId xmlns:p14="http://schemas.microsoft.com/office/powerpoint/2010/main" val="5570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4">
            <a:extLst>
              <a:ext uri="{FF2B5EF4-FFF2-40B4-BE49-F238E27FC236}">
                <a16:creationId xmlns:a16="http://schemas.microsoft.com/office/drawing/2014/main" id="{629C9DA4-57E5-43A3-8FEC-98213FD9BA42}"/>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1C82103F-72A2-41D6-B4E2-F613E9918916}" type="slidenum">
              <a:rPr lang="en-US" altLang="en-US" sz="1000" smtClean="0">
                <a:solidFill>
                  <a:srgbClr val="660066"/>
                </a:solidFill>
              </a:rPr>
              <a:pPr/>
              <a:t>11</a:t>
            </a:fld>
            <a:endParaRPr lang="en-US" altLang="en-US" sz="1000">
              <a:solidFill>
                <a:srgbClr val="660066"/>
              </a:solidFill>
            </a:endParaRPr>
          </a:p>
        </p:txBody>
      </p:sp>
      <p:sp>
        <p:nvSpPr>
          <p:cNvPr id="49156" name="Rectangle 2">
            <a:extLst>
              <a:ext uri="{FF2B5EF4-FFF2-40B4-BE49-F238E27FC236}">
                <a16:creationId xmlns:a16="http://schemas.microsoft.com/office/drawing/2014/main" id="{04882932-BBA0-471C-846E-627D77A579B9}"/>
              </a:ext>
            </a:extLst>
          </p:cNvPr>
          <p:cNvSpPr>
            <a:spLocks noGrp="1" noChangeArrowheads="1"/>
          </p:cNvSpPr>
          <p:nvPr>
            <p:ph type="body" idx="1"/>
          </p:nvPr>
        </p:nvSpPr>
        <p:spPr>
          <a:xfrm>
            <a:off x="533400" y="1676400"/>
            <a:ext cx="8001000" cy="4953000"/>
          </a:xfrm>
        </p:spPr>
        <p:txBody>
          <a:bodyPr/>
          <a:lstStyle/>
          <a:p>
            <a:pPr eaLnBrk="1" hangingPunct="1"/>
            <a:r>
              <a:rPr lang="en-US" altLang="en-US" sz="2800" b="1" dirty="0"/>
              <a:t>Assets: </a:t>
            </a:r>
            <a:r>
              <a:rPr lang="en-US" altLang="en-US" sz="2800" dirty="0"/>
              <a:t>Something that the agency values and has to protect. Assets include all information and supporting items that an agency requires to conduct business.</a:t>
            </a:r>
          </a:p>
          <a:p>
            <a:pPr eaLnBrk="1" hangingPunct="1"/>
            <a:r>
              <a:rPr lang="en-US" altLang="en-US" sz="2800" b="1" dirty="0"/>
              <a:t>Data</a:t>
            </a:r>
          </a:p>
          <a:p>
            <a:pPr lvl="1" eaLnBrk="1" hangingPunct="1"/>
            <a:r>
              <a:rPr lang="en-US" altLang="en-US" sz="2400" dirty="0"/>
              <a:t>Breach of confidentiality</a:t>
            </a:r>
          </a:p>
          <a:p>
            <a:pPr lvl="1" eaLnBrk="1" hangingPunct="1"/>
            <a:r>
              <a:rPr lang="en-US" altLang="en-US" sz="2400" dirty="0"/>
              <a:t>Loss of data integrity</a:t>
            </a:r>
          </a:p>
          <a:p>
            <a:pPr lvl="1" eaLnBrk="1" hangingPunct="1"/>
            <a:r>
              <a:rPr lang="en-US" altLang="en-US" sz="2400" dirty="0"/>
              <a:t>Denial of service</a:t>
            </a:r>
          </a:p>
          <a:p>
            <a:pPr lvl="1" eaLnBrk="1" hangingPunct="1"/>
            <a:r>
              <a:rPr lang="en-US" altLang="en-US" sz="2400" dirty="0"/>
              <a:t>Corruption of Applications</a:t>
            </a:r>
          </a:p>
          <a:p>
            <a:pPr lvl="1" eaLnBrk="1" hangingPunct="1"/>
            <a:r>
              <a:rPr lang="en-US" altLang="en-US" sz="2400" dirty="0"/>
              <a:t>Disclosure of Data</a:t>
            </a:r>
          </a:p>
        </p:txBody>
      </p:sp>
      <p:sp>
        <p:nvSpPr>
          <p:cNvPr id="49157" name="Rectangle 3">
            <a:extLst>
              <a:ext uri="{FF2B5EF4-FFF2-40B4-BE49-F238E27FC236}">
                <a16:creationId xmlns:a16="http://schemas.microsoft.com/office/drawing/2014/main" id="{423432B0-3763-4CD1-9F6D-A8A6FF5DC09C}"/>
              </a:ext>
            </a:extLst>
          </p:cNvPr>
          <p:cNvSpPr>
            <a:spLocks noChangeArrowheads="1"/>
          </p:cNvSpPr>
          <p:nvPr/>
        </p:nvSpPr>
        <p:spPr bwMode="auto">
          <a:xfrm>
            <a:off x="537029"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a:solidFill>
                  <a:srgbClr val="333399"/>
                </a:solidFill>
                <a:latin typeface="Arial" panose="020B0604020202020204" pitchFamily="34" charset="0"/>
              </a:rPr>
              <a:t>Assets</a:t>
            </a:r>
          </a:p>
        </p:txBody>
      </p:sp>
      <p:sp>
        <p:nvSpPr>
          <p:cNvPr id="49158" name="Rectangle 4">
            <a:extLst>
              <a:ext uri="{FF2B5EF4-FFF2-40B4-BE49-F238E27FC236}">
                <a16:creationId xmlns:a16="http://schemas.microsoft.com/office/drawing/2014/main" id="{EAAB0411-5ACA-43A4-9B64-C6CFD7A4C386}"/>
              </a:ext>
            </a:extLst>
          </p:cNvPr>
          <p:cNvSpPr>
            <a:spLocks noChangeArrowheads="1"/>
          </p:cNvSpPr>
          <p:nvPr/>
        </p:nvSpPr>
        <p:spPr bwMode="auto">
          <a:xfrm>
            <a:off x="4953000" y="3124200"/>
            <a:ext cx="381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hangingPunct="1">
              <a:lnSpc>
                <a:spcPct val="80000"/>
              </a:lnSpc>
            </a:pPr>
            <a:r>
              <a:rPr lang="en-US" altLang="en-US" sz="2800" b="1" dirty="0"/>
              <a:t>Organization</a:t>
            </a:r>
          </a:p>
          <a:p>
            <a:pPr lvl="1" eaLnBrk="1" hangingPunct="1">
              <a:lnSpc>
                <a:spcPct val="80000"/>
              </a:lnSpc>
            </a:pPr>
            <a:r>
              <a:rPr lang="en-US" altLang="en-US" sz="2400" dirty="0"/>
              <a:t>Loss of trust</a:t>
            </a:r>
          </a:p>
          <a:p>
            <a:pPr lvl="1" eaLnBrk="1" hangingPunct="1">
              <a:lnSpc>
                <a:spcPct val="80000"/>
              </a:lnSpc>
            </a:pPr>
            <a:r>
              <a:rPr lang="en-US" altLang="en-US" sz="2400" dirty="0"/>
              <a:t>Embarrassment</a:t>
            </a:r>
          </a:p>
          <a:p>
            <a:pPr lvl="1" eaLnBrk="1" hangingPunct="1">
              <a:lnSpc>
                <a:spcPct val="80000"/>
              </a:lnSpc>
            </a:pPr>
            <a:r>
              <a:rPr lang="en-US" altLang="en-US" sz="2400" dirty="0"/>
              <a:t>Management failure</a:t>
            </a:r>
          </a:p>
          <a:p>
            <a:pPr eaLnBrk="1" hangingPunct="1">
              <a:lnSpc>
                <a:spcPct val="80000"/>
              </a:lnSpc>
            </a:pPr>
            <a:r>
              <a:rPr lang="en-US" altLang="en-US" sz="2800" b="1" dirty="0"/>
              <a:t>Personnel</a:t>
            </a:r>
          </a:p>
          <a:p>
            <a:pPr lvl="1" eaLnBrk="1" hangingPunct="1">
              <a:lnSpc>
                <a:spcPct val="80000"/>
              </a:lnSpc>
            </a:pPr>
            <a:r>
              <a:rPr lang="en-US" altLang="en-US" sz="2400" dirty="0"/>
              <a:t>Injury and death </a:t>
            </a:r>
          </a:p>
          <a:p>
            <a:pPr lvl="1" eaLnBrk="1" hangingPunct="1">
              <a:lnSpc>
                <a:spcPct val="80000"/>
              </a:lnSpc>
            </a:pPr>
            <a:r>
              <a:rPr lang="en-US" altLang="en-US" sz="2400" dirty="0"/>
              <a:t>Sickness</a:t>
            </a:r>
          </a:p>
          <a:p>
            <a:pPr lvl="1" eaLnBrk="1" hangingPunct="1">
              <a:lnSpc>
                <a:spcPct val="80000"/>
              </a:lnSpc>
            </a:pPr>
            <a:r>
              <a:rPr lang="en-US" altLang="en-US" sz="2400" dirty="0"/>
              <a:t>Loss of morale</a:t>
            </a:r>
          </a:p>
        </p:txBody>
      </p:sp>
    </p:spTree>
    <p:extLst>
      <p:ext uri="{BB962C8B-B14F-4D97-AF65-F5344CB8AC3E}">
        <p14:creationId xmlns:p14="http://schemas.microsoft.com/office/powerpoint/2010/main" val="47306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a:extLst>
              <a:ext uri="{FF2B5EF4-FFF2-40B4-BE49-F238E27FC236}">
                <a16:creationId xmlns:a16="http://schemas.microsoft.com/office/drawing/2014/main" id="{4E8C4CB3-3FC2-4EA0-9435-D3C56E660AEC}"/>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8B667128-B970-4FF4-99B0-200AA41F3B30}" type="slidenum">
              <a:rPr lang="en-US" altLang="en-US" sz="1000" smtClean="0">
                <a:solidFill>
                  <a:srgbClr val="660066"/>
                </a:solidFill>
              </a:rPr>
              <a:pPr/>
              <a:t>12</a:t>
            </a:fld>
            <a:endParaRPr lang="en-US" altLang="en-US" sz="1000">
              <a:solidFill>
                <a:srgbClr val="660066"/>
              </a:solidFill>
            </a:endParaRPr>
          </a:p>
        </p:txBody>
      </p:sp>
      <p:sp>
        <p:nvSpPr>
          <p:cNvPr id="50180" name="Rectangle 2">
            <a:extLst>
              <a:ext uri="{FF2B5EF4-FFF2-40B4-BE49-F238E27FC236}">
                <a16:creationId xmlns:a16="http://schemas.microsoft.com/office/drawing/2014/main" id="{592082BE-8539-4022-9D63-4AD379B6D942}"/>
              </a:ext>
            </a:extLst>
          </p:cNvPr>
          <p:cNvSpPr>
            <a:spLocks noGrp="1" noChangeArrowheads="1"/>
          </p:cNvSpPr>
          <p:nvPr>
            <p:ph type="body" idx="1"/>
          </p:nvPr>
        </p:nvSpPr>
        <p:spPr>
          <a:xfrm>
            <a:off x="685800" y="1920875"/>
            <a:ext cx="7543800" cy="4800600"/>
          </a:xfrm>
        </p:spPr>
        <p:txBody>
          <a:bodyPr/>
          <a:lstStyle/>
          <a:p>
            <a:pPr eaLnBrk="1" hangingPunct="1"/>
            <a:r>
              <a:rPr lang="en-US" altLang="en-US" sz="2800" b="1" dirty="0"/>
              <a:t>Infrastructure</a:t>
            </a:r>
          </a:p>
          <a:p>
            <a:pPr lvl="1" eaLnBrk="1" hangingPunct="1"/>
            <a:r>
              <a:rPr lang="en-US" altLang="en-US" sz="2400" dirty="0"/>
              <a:t>Electrical grid failure</a:t>
            </a:r>
          </a:p>
          <a:p>
            <a:pPr lvl="1" eaLnBrk="1" hangingPunct="1"/>
            <a:r>
              <a:rPr lang="en-US" altLang="en-US" sz="2400" dirty="0"/>
              <a:t>Loss of power </a:t>
            </a:r>
          </a:p>
          <a:p>
            <a:pPr lvl="1" eaLnBrk="1" hangingPunct="1"/>
            <a:r>
              <a:rPr lang="en-US" altLang="en-US" sz="2400" dirty="0"/>
              <a:t>Chemical leaks</a:t>
            </a:r>
          </a:p>
          <a:p>
            <a:pPr lvl="1" eaLnBrk="1" hangingPunct="1"/>
            <a:r>
              <a:rPr lang="en-US" altLang="en-US" sz="2400" dirty="0"/>
              <a:t>Facilities &amp; equipment </a:t>
            </a:r>
          </a:p>
          <a:p>
            <a:pPr lvl="1" eaLnBrk="1" hangingPunct="1"/>
            <a:r>
              <a:rPr lang="en-US" altLang="en-US" sz="2400" dirty="0"/>
              <a:t>Communications</a:t>
            </a:r>
          </a:p>
        </p:txBody>
      </p:sp>
      <p:sp>
        <p:nvSpPr>
          <p:cNvPr id="50181" name="Rectangle 3">
            <a:extLst>
              <a:ext uri="{FF2B5EF4-FFF2-40B4-BE49-F238E27FC236}">
                <a16:creationId xmlns:a16="http://schemas.microsoft.com/office/drawing/2014/main" id="{72D1DD06-76EE-4F57-9364-F9BBCA7DD996}"/>
              </a:ext>
            </a:extLst>
          </p:cNvPr>
          <p:cNvSpPr>
            <a:spLocks noChangeArrowheads="1"/>
          </p:cNvSpPr>
          <p:nvPr/>
        </p:nvSpPr>
        <p:spPr bwMode="auto">
          <a:xfrm>
            <a:off x="7620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a:solidFill>
                  <a:srgbClr val="333399"/>
                </a:solidFill>
                <a:latin typeface="Arial" panose="020B0604020202020204" pitchFamily="34" charset="0"/>
              </a:rPr>
              <a:t>Assets Cont’d</a:t>
            </a:r>
          </a:p>
        </p:txBody>
      </p:sp>
      <p:sp>
        <p:nvSpPr>
          <p:cNvPr id="50182" name="Rectangle 5">
            <a:extLst>
              <a:ext uri="{FF2B5EF4-FFF2-40B4-BE49-F238E27FC236}">
                <a16:creationId xmlns:a16="http://schemas.microsoft.com/office/drawing/2014/main" id="{21EF8774-7CF7-472B-92A5-0A7225669AD7}"/>
              </a:ext>
            </a:extLst>
          </p:cNvPr>
          <p:cNvSpPr>
            <a:spLocks noChangeArrowheads="1"/>
          </p:cNvSpPr>
          <p:nvPr/>
        </p:nvSpPr>
        <p:spPr bwMode="auto">
          <a:xfrm>
            <a:off x="4572000" y="1920875"/>
            <a:ext cx="419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defRPr>
            </a:lvl9pPr>
          </a:lstStyle>
          <a:p>
            <a:pPr eaLnBrk="1" hangingPunct="1"/>
            <a:r>
              <a:rPr lang="en-US" altLang="en-US" sz="2800" b="1" dirty="0"/>
              <a:t>Legal</a:t>
            </a:r>
            <a:r>
              <a:rPr lang="en-US" altLang="en-US" sz="2800" dirty="0"/>
              <a:t> </a:t>
            </a:r>
          </a:p>
          <a:p>
            <a:pPr lvl="1" eaLnBrk="1" hangingPunct="1"/>
            <a:r>
              <a:rPr lang="en-US" altLang="en-US" sz="2400" dirty="0"/>
              <a:t>Use or acceptance of unlicensed software</a:t>
            </a:r>
          </a:p>
          <a:p>
            <a:pPr lvl="1" eaLnBrk="1" hangingPunct="1"/>
            <a:r>
              <a:rPr lang="en-US" altLang="en-US" sz="2400" dirty="0"/>
              <a:t>Disclosure of Client Secrets</a:t>
            </a:r>
          </a:p>
          <a:p>
            <a:pPr eaLnBrk="1" hangingPunct="1"/>
            <a:r>
              <a:rPr lang="en-US" altLang="en-US" sz="2800" b="1" dirty="0"/>
              <a:t>Operational</a:t>
            </a:r>
          </a:p>
          <a:p>
            <a:pPr lvl="1" eaLnBrk="1" hangingPunct="1"/>
            <a:r>
              <a:rPr lang="en-US" altLang="en-US" sz="2400" dirty="0"/>
              <a:t>Interruption of services</a:t>
            </a:r>
          </a:p>
          <a:p>
            <a:pPr lvl="1" eaLnBrk="1" hangingPunct="1"/>
            <a:r>
              <a:rPr lang="en-US" altLang="en-US" sz="2400" dirty="0"/>
              <a:t>Loss/Delay in Orders</a:t>
            </a:r>
          </a:p>
          <a:p>
            <a:pPr lvl="1" eaLnBrk="1" hangingPunct="1"/>
            <a:r>
              <a:rPr lang="en-US" altLang="en-US" sz="2400" dirty="0"/>
              <a:t>Delay in Shipments</a:t>
            </a:r>
          </a:p>
          <a:p>
            <a:pPr lvl="1" eaLnBrk="1" hangingPunct="1"/>
            <a:endParaRPr lang="en-US" altLang="en-US" sz="2400" dirty="0"/>
          </a:p>
        </p:txBody>
      </p:sp>
    </p:spTree>
    <p:extLst>
      <p:ext uri="{BB962C8B-B14F-4D97-AF65-F5344CB8AC3E}">
        <p14:creationId xmlns:p14="http://schemas.microsoft.com/office/powerpoint/2010/main" val="165543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4">
            <a:extLst>
              <a:ext uri="{FF2B5EF4-FFF2-40B4-BE49-F238E27FC236}">
                <a16:creationId xmlns:a16="http://schemas.microsoft.com/office/drawing/2014/main" id="{3879FE62-18C6-4CCE-A541-BF783E0A788A}"/>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6EFFBE0-DFE4-4ACE-8A4C-6BB2D109454D}" type="slidenum">
              <a:rPr lang="en-US" altLang="en-US" sz="1000" smtClean="0">
                <a:solidFill>
                  <a:srgbClr val="660066"/>
                </a:solidFill>
              </a:rPr>
              <a:pPr/>
              <a:t>13</a:t>
            </a:fld>
            <a:endParaRPr lang="en-US" altLang="en-US" sz="1000">
              <a:solidFill>
                <a:srgbClr val="660066"/>
              </a:solidFill>
            </a:endParaRPr>
          </a:p>
        </p:txBody>
      </p:sp>
      <p:sp>
        <p:nvSpPr>
          <p:cNvPr id="51204" name="Rectangle 1026">
            <a:extLst>
              <a:ext uri="{FF2B5EF4-FFF2-40B4-BE49-F238E27FC236}">
                <a16:creationId xmlns:a16="http://schemas.microsoft.com/office/drawing/2014/main" id="{EA6E6D13-5400-459A-800C-80FB3FC24D8C}"/>
              </a:ext>
            </a:extLst>
          </p:cNvPr>
          <p:cNvSpPr>
            <a:spLocks noGrp="1" noChangeArrowheads="1"/>
          </p:cNvSpPr>
          <p:nvPr>
            <p:ph type="body" idx="1"/>
          </p:nvPr>
        </p:nvSpPr>
        <p:spPr>
          <a:xfrm>
            <a:off x="609600" y="1738312"/>
            <a:ext cx="8001000" cy="4800600"/>
          </a:xfrm>
        </p:spPr>
        <p:txBody>
          <a:bodyPr/>
          <a:lstStyle/>
          <a:p>
            <a:pPr marL="609600" indent="-609600" eaLnBrk="1" hangingPunct="1">
              <a:lnSpc>
                <a:spcPct val="90000"/>
              </a:lnSpc>
            </a:pPr>
            <a:r>
              <a:rPr lang="en-US" altLang="en-US" sz="2400" dirty="0"/>
              <a:t>Vulnerabilities are flaws within an asset, such as an operating system, router, network, or application, which allows the asset to be exploited by a threat. </a:t>
            </a:r>
          </a:p>
          <a:p>
            <a:pPr marL="609600" indent="-609600" eaLnBrk="1" hangingPunct="1">
              <a:lnSpc>
                <a:spcPct val="90000"/>
              </a:lnSpc>
            </a:pPr>
            <a:r>
              <a:rPr lang="en-US" altLang="en-US" sz="2400" dirty="0"/>
              <a:t>Examples</a:t>
            </a:r>
          </a:p>
          <a:p>
            <a:pPr marL="990600" lvl="1" indent="-533400" eaLnBrk="1" hangingPunct="1">
              <a:lnSpc>
                <a:spcPct val="90000"/>
              </a:lnSpc>
            </a:pPr>
            <a:r>
              <a:rPr lang="en-US" altLang="en-US" sz="2400" dirty="0"/>
              <a:t>Software design flaws</a:t>
            </a:r>
          </a:p>
          <a:p>
            <a:pPr marL="990600" lvl="1" indent="-533400" eaLnBrk="1" hangingPunct="1">
              <a:lnSpc>
                <a:spcPct val="90000"/>
              </a:lnSpc>
            </a:pPr>
            <a:r>
              <a:rPr lang="en-US" altLang="en-US" sz="2400" dirty="0"/>
              <a:t>Software implementation errors</a:t>
            </a:r>
          </a:p>
          <a:p>
            <a:pPr marL="990600" lvl="1" indent="-533400" eaLnBrk="1" hangingPunct="1">
              <a:lnSpc>
                <a:spcPct val="90000"/>
              </a:lnSpc>
            </a:pPr>
            <a:r>
              <a:rPr lang="en-US" altLang="en-US" sz="2400" dirty="0"/>
              <a:t>System misconfiguration (e.g. misconfigured firewalls)</a:t>
            </a:r>
          </a:p>
          <a:p>
            <a:pPr marL="990600" lvl="1" indent="-533400" eaLnBrk="1" hangingPunct="1">
              <a:lnSpc>
                <a:spcPct val="90000"/>
              </a:lnSpc>
            </a:pPr>
            <a:r>
              <a:rPr lang="en-US" altLang="en-US" sz="2400" dirty="0"/>
              <a:t>Inadequate security policies</a:t>
            </a:r>
          </a:p>
          <a:p>
            <a:pPr marL="990600" lvl="1" indent="-533400" eaLnBrk="1" hangingPunct="1">
              <a:lnSpc>
                <a:spcPct val="90000"/>
              </a:lnSpc>
            </a:pPr>
            <a:r>
              <a:rPr lang="en-US" altLang="en-US" sz="2400" dirty="0"/>
              <a:t>Poor system management</a:t>
            </a:r>
          </a:p>
          <a:p>
            <a:pPr marL="990600" lvl="1" indent="-533400" eaLnBrk="1" hangingPunct="1">
              <a:lnSpc>
                <a:spcPct val="90000"/>
              </a:lnSpc>
            </a:pPr>
            <a:r>
              <a:rPr lang="en-US" altLang="en-US" sz="2400" dirty="0"/>
              <a:t>Lack of physical protections</a:t>
            </a:r>
          </a:p>
          <a:p>
            <a:pPr marL="990600" lvl="1" indent="-533400" eaLnBrk="1" hangingPunct="1">
              <a:lnSpc>
                <a:spcPct val="90000"/>
              </a:lnSpc>
            </a:pPr>
            <a:r>
              <a:rPr lang="en-US" altLang="en-US" sz="2400" dirty="0"/>
              <a:t>Lack of employee training (e.g. passwords on post-it notes in drawers or under keyboards)</a:t>
            </a:r>
            <a:endParaRPr lang="en-US" altLang="en-US" sz="2000" dirty="0"/>
          </a:p>
          <a:p>
            <a:pPr marL="990600" lvl="1" indent="-533400" eaLnBrk="1" hangingPunct="1">
              <a:lnSpc>
                <a:spcPct val="90000"/>
              </a:lnSpc>
            </a:pPr>
            <a:endParaRPr lang="en-US" altLang="en-US" sz="2000" dirty="0"/>
          </a:p>
          <a:p>
            <a:pPr marL="990600" lvl="1" indent="-533400" eaLnBrk="1" hangingPunct="1">
              <a:lnSpc>
                <a:spcPct val="90000"/>
              </a:lnSpc>
            </a:pPr>
            <a:endParaRPr lang="en-US" altLang="en-US" sz="2000" dirty="0"/>
          </a:p>
          <a:p>
            <a:pPr marL="990600" lvl="1" indent="-533400" eaLnBrk="1" hangingPunct="1">
              <a:lnSpc>
                <a:spcPct val="90000"/>
              </a:lnSpc>
            </a:pPr>
            <a:endParaRPr lang="en-US" altLang="en-US" sz="2000" dirty="0"/>
          </a:p>
          <a:p>
            <a:pPr marL="990600" lvl="1" indent="-533400" eaLnBrk="1" hangingPunct="1">
              <a:lnSpc>
                <a:spcPct val="90000"/>
              </a:lnSpc>
              <a:buFontTx/>
              <a:buNone/>
            </a:pPr>
            <a:endParaRPr lang="en-US" altLang="en-US" sz="2000" dirty="0"/>
          </a:p>
          <a:p>
            <a:pPr marL="990600" lvl="1" indent="-533400" eaLnBrk="1" hangingPunct="1">
              <a:lnSpc>
                <a:spcPct val="90000"/>
              </a:lnSpc>
            </a:pPr>
            <a:endParaRPr lang="en-US" altLang="en-US" sz="2000" dirty="0"/>
          </a:p>
        </p:txBody>
      </p:sp>
      <p:sp>
        <p:nvSpPr>
          <p:cNvPr id="51205" name="Rectangle 1027">
            <a:extLst>
              <a:ext uri="{FF2B5EF4-FFF2-40B4-BE49-F238E27FC236}">
                <a16:creationId xmlns:a16="http://schemas.microsoft.com/office/drawing/2014/main" id="{8875B050-886A-49AD-9CAF-114863F42215}"/>
              </a:ext>
            </a:extLst>
          </p:cNvPr>
          <p:cNvSpPr>
            <a:spLocks noChangeArrowheads="1"/>
          </p:cNvSpPr>
          <p:nvPr/>
        </p:nvSpPr>
        <p:spPr bwMode="auto">
          <a:xfrm>
            <a:off x="723900" y="59531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a:solidFill>
                  <a:srgbClr val="333399"/>
                </a:solidFill>
                <a:latin typeface="Arial" panose="020B0604020202020204" pitchFamily="34" charset="0"/>
              </a:rPr>
              <a:t>Vulnerabilities</a:t>
            </a:r>
          </a:p>
        </p:txBody>
      </p:sp>
    </p:spTree>
    <p:extLst>
      <p:ext uri="{BB962C8B-B14F-4D97-AF65-F5344CB8AC3E}">
        <p14:creationId xmlns:p14="http://schemas.microsoft.com/office/powerpoint/2010/main" val="128304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a:extLst>
              <a:ext uri="{FF2B5EF4-FFF2-40B4-BE49-F238E27FC236}">
                <a16:creationId xmlns:a16="http://schemas.microsoft.com/office/drawing/2014/main" id="{F30D6D64-9C04-4015-AB99-5F9826469506}"/>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82A12989-F5BF-4451-9E79-910775104B8C}" type="slidenum">
              <a:rPr lang="en-US" altLang="en-US" sz="1000" smtClean="0">
                <a:solidFill>
                  <a:srgbClr val="660066"/>
                </a:solidFill>
              </a:rPr>
              <a:pPr/>
              <a:t>14</a:t>
            </a:fld>
            <a:endParaRPr lang="en-US" altLang="en-US" sz="1000">
              <a:solidFill>
                <a:srgbClr val="660066"/>
              </a:solidFill>
            </a:endParaRPr>
          </a:p>
        </p:txBody>
      </p:sp>
      <p:sp>
        <p:nvSpPr>
          <p:cNvPr id="52228" name="Rectangle 2">
            <a:extLst>
              <a:ext uri="{FF2B5EF4-FFF2-40B4-BE49-F238E27FC236}">
                <a16:creationId xmlns:a16="http://schemas.microsoft.com/office/drawing/2014/main" id="{AB53F26A-9E86-4D89-BF57-4BBD869C16C1}"/>
              </a:ext>
            </a:extLst>
          </p:cNvPr>
          <p:cNvSpPr>
            <a:spLocks noGrp="1" noChangeArrowheads="1"/>
          </p:cNvSpPr>
          <p:nvPr>
            <p:ph type="body" idx="1"/>
          </p:nvPr>
        </p:nvSpPr>
        <p:spPr>
          <a:xfrm>
            <a:off x="609600" y="1676400"/>
            <a:ext cx="8001000" cy="4800600"/>
          </a:xfrm>
        </p:spPr>
        <p:txBody>
          <a:bodyPr/>
          <a:lstStyle/>
          <a:p>
            <a:pPr marL="609600" indent="-609600" eaLnBrk="1" hangingPunct="1"/>
            <a:r>
              <a:rPr lang="en-US" altLang="en-US" sz="2800" dirty="0"/>
              <a:t>Threats are potential causes of events which have a negative impact.</a:t>
            </a:r>
          </a:p>
          <a:p>
            <a:pPr marL="990600" lvl="1" indent="-533400" eaLnBrk="1" hangingPunct="1"/>
            <a:r>
              <a:rPr lang="en-US" altLang="en-US" sz="2400" dirty="0"/>
              <a:t>Threats exploit vulnerabilities causing impact to assets</a:t>
            </a:r>
          </a:p>
          <a:p>
            <a:pPr marL="609600" indent="-609600" eaLnBrk="1" hangingPunct="1"/>
            <a:endParaRPr lang="en-US" altLang="en-US" sz="800" dirty="0"/>
          </a:p>
          <a:p>
            <a:pPr marL="609600" indent="-609600" eaLnBrk="1" hangingPunct="1"/>
            <a:r>
              <a:rPr lang="en-US" altLang="en-US" sz="2800" dirty="0"/>
              <a:t>Examples</a:t>
            </a:r>
          </a:p>
          <a:p>
            <a:pPr marL="990600" lvl="1" indent="-533400" eaLnBrk="1" hangingPunct="1"/>
            <a:r>
              <a:rPr lang="en-US" altLang="en-US" sz="2400" dirty="0"/>
              <a:t>Denial of Service (DOS) Attacks</a:t>
            </a:r>
          </a:p>
          <a:p>
            <a:pPr marL="990600" lvl="1" indent="-533400" eaLnBrk="1" hangingPunct="1"/>
            <a:r>
              <a:rPr lang="en-US" altLang="en-US" sz="2400" dirty="0"/>
              <a:t>Spoofing and Masquerading</a:t>
            </a:r>
          </a:p>
          <a:p>
            <a:pPr marL="990600" lvl="1" indent="-533400" eaLnBrk="1" hangingPunct="1"/>
            <a:r>
              <a:rPr lang="en-US" altLang="en-US" sz="2400" dirty="0"/>
              <a:t>Malicious Code</a:t>
            </a:r>
          </a:p>
          <a:p>
            <a:pPr marL="990600" lvl="1" indent="-533400" eaLnBrk="1" hangingPunct="1"/>
            <a:r>
              <a:rPr lang="en-US" altLang="en-US" sz="2400" dirty="0"/>
              <a:t>Human Error</a:t>
            </a:r>
          </a:p>
          <a:p>
            <a:pPr marL="990600" lvl="1" indent="-533400" eaLnBrk="1" hangingPunct="1"/>
            <a:r>
              <a:rPr lang="en-US" altLang="en-US" sz="2400" dirty="0"/>
              <a:t>Insider Attacks</a:t>
            </a:r>
          </a:p>
          <a:p>
            <a:pPr marL="990600" lvl="1" indent="-533400" eaLnBrk="1" hangingPunct="1"/>
            <a:r>
              <a:rPr lang="en-US" altLang="en-US" sz="2400" dirty="0"/>
              <a:t>Intrusion</a:t>
            </a:r>
          </a:p>
        </p:txBody>
      </p:sp>
      <p:sp>
        <p:nvSpPr>
          <p:cNvPr id="52229" name="Rectangle 3">
            <a:extLst>
              <a:ext uri="{FF2B5EF4-FFF2-40B4-BE49-F238E27FC236}">
                <a16:creationId xmlns:a16="http://schemas.microsoft.com/office/drawing/2014/main" id="{EF1FD487-3459-4A17-B7EF-D5474E9D86AE}"/>
              </a:ext>
            </a:extLst>
          </p:cNvPr>
          <p:cNvSpPr>
            <a:spLocks noChangeArrowheads="1"/>
          </p:cNvSpPr>
          <p:nvPr/>
        </p:nvSpPr>
        <p:spPr bwMode="auto">
          <a:xfrm>
            <a:off x="609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a:t>
            </a:r>
            <a:br>
              <a:rPr lang="en-US" altLang="en-US" sz="3200" b="1">
                <a:solidFill>
                  <a:srgbClr val="CC0000"/>
                </a:solidFill>
              </a:rPr>
            </a:br>
            <a:r>
              <a:rPr lang="en-US" altLang="en-US" sz="2000" b="1">
                <a:solidFill>
                  <a:srgbClr val="333399"/>
                </a:solidFill>
                <a:latin typeface="Arial" panose="020B0604020202020204" pitchFamily="34" charset="0"/>
              </a:rPr>
              <a:t>Threats</a:t>
            </a:r>
          </a:p>
        </p:txBody>
      </p:sp>
    </p:spTree>
    <p:extLst>
      <p:ext uri="{BB962C8B-B14F-4D97-AF65-F5344CB8AC3E}">
        <p14:creationId xmlns:p14="http://schemas.microsoft.com/office/powerpoint/2010/main" val="220813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4">
            <a:extLst>
              <a:ext uri="{FF2B5EF4-FFF2-40B4-BE49-F238E27FC236}">
                <a16:creationId xmlns:a16="http://schemas.microsoft.com/office/drawing/2014/main" id="{BC4CB23C-A43E-4CA5-9200-4929326FFB33}"/>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E5D83DFB-5EF4-415F-B5E5-4CF997F59671}" type="slidenum">
              <a:rPr lang="en-US" altLang="en-US" sz="1000" smtClean="0">
                <a:solidFill>
                  <a:srgbClr val="660066"/>
                </a:solidFill>
              </a:rPr>
              <a:pPr/>
              <a:t>15</a:t>
            </a:fld>
            <a:endParaRPr lang="en-US" altLang="en-US" sz="1000">
              <a:solidFill>
                <a:srgbClr val="660066"/>
              </a:solidFill>
            </a:endParaRPr>
          </a:p>
        </p:txBody>
      </p:sp>
      <p:sp>
        <p:nvSpPr>
          <p:cNvPr id="53252" name="Rectangle 1027">
            <a:extLst>
              <a:ext uri="{FF2B5EF4-FFF2-40B4-BE49-F238E27FC236}">
                <a16:creationId xmlns:a16="http://schemas.microsoft.com/office/drawing/2014/main" id="{AF1DF090-3FF4-4B0F-A0A9-D804961EC109}"/>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a:t>
            </a:r>
            <a:br>
              <a:rPr lang="en-US" altLang="en-US" sz="3200" b="1">
                <a:solidFill>
                  <a:srgbClr val="CC0000"/>
                </a:solidFill>
              </a:rPr>
            </a:br>
            <a:r>
              <a:rPr lang="en-US" altLang="en-US" sz="2000" b="1">
                <a:solidFill>
                  <a:srgbClr val="333399"/>
                </a:solidFill>
                <a:latin typeface="Arial" panose="020B0604020202020204" pitchFamily="34" charset="0"/>
              </a:rPr>
              <a:t>Sources of Threats </a:t>
            </a:r>
          </a:p>
        </p:txBody>
      </p:sp>
      <p:graphicFrame>
        <p:nvGraphicFramePr>
          <p:cNvPr id="671850" name="Group 1130">
            <a:extLst>
              <a:ext uri="{FF2B5EF4-FFF2-40B4-BE49-F238E27FC236}">
                <a16:creationId xmlns:a16="http://schemas.microsoft.com/office/drawing/2014/main" id="{934DECE8-9349-4FEA-B2FA-8EA7E0AAB828}"/>
              </a:ext>
            </a:extLst>
          </p:cNvPr>
          <p:cNvGraphicFramePr>
            <a:graphicFrameLocks noGrp="1"/>
          </p:cNvGraphicFramePr>
          <p:nvPr>
            <p:extLst>
              <p:ext uri="{D42A27DB-BD31-4B8C-83A1-F6EECF244321}">
                <p14:modId xmlns:p14="http://schemas.microsoft.com/office/powerpoint/2010/main" val="3453867143"/>
              </p:ext>
            </p:extLst>
          </p:nvPr>
        </p:nvGraphicFramePr>
        <p:xfrm>
          <a:off x="609600" y="1524000"/>
          <a:ext cx="7620000" cy="4887913"/>
        </p:xfrm>
        <a:graphic>
          <a:graphicData uri="http://schemas.openxmlformats.org/drawingml/2006/table">
            <a:tbl>
              <a:tblPr/>
              <a:tblGrid>
                <a:gridCol w="3886200">
                  <a:extLst>
                    <a:ext uri="{9D8B030D-6E8A-4147-A177-3AD203B41FA5}">
                      <a16:colId xmlns:a16="http://schemas.microsoft.com/office/drawing/2014/main" val="1080798858"/>
                    </a:ext>
                  </a:extLst>
                </a:gridCol>
                <a:gridCol w="3733800">
                  <a:extLst>
                    <a:ext uri="{9D8B030D-6E8A-4147-A177-3AD203B41FA5}">
                      <a16:colId xmlns:a16="http://schemas.microsoft.com/office/drawing/2014/main" val="3196688635"/>
                    </a:ext>
                  </a:extLst>
                </a:gridCol>
              </a:tblGrid>
              <a:tr h="44132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Source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Garamond" panose="02020404030301010803" pitchFamily="18" charset="0"/>
                        </a:rPr>
                        <a:t>Examples of Reasons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1141668"/>
                  </a:ext>
                </a:extLst>
              </a:tr>
              <a:tr h="57943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External Hackers with Malicious Intent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Espionage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Intent to cause damage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Terrorism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5494694"/>
                  </a:ext>
                </a:extLst>
              </a:tr>
              <a:tr h="57943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External Hackers Seeking Thrill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Popularity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9918683"/>
                  </a:ext>
                </a:extLst>
              </a:tr>
              <a:tr h="58102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Insiders with Malicious Intent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Anger at company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Competition with co-worker(s)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0421669"/>
                  </a:ext>
                </a:extLst>
              </a:tr>
              <a:tr h="56197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Accidental Deletion of Files and Data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User errors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3212880"/>
                  </a:ext>
                </a:extLst>
              </a:tr>
              <a:tr h="579438">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Environmental Damage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Floods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Earthquakes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a:ln>
                            <a:noFill/>
                          </a:ln>
                          <a:solidFill>
                            <a:schemeClr val="tx1"/>
                          </a:solidFill>
                          <a:effectLst/>
                          <a:latin typeface="Garamond" panose="02020404030301010803" pitchFamily="18" charset="0"/>
                        </a:rPr>
                        <a:t> Fires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7610273"/>
                  </a:ext>
                </a:extLst>
              </a:tr>
              <a:tr h="56197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Equipment and Hardware Failure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Garamond" panose="02020404030301010803" pitchFamily="18" charset="0"/>
                        </a:rPr>
                        <a:t> Hard disk crashes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9613844"/>
                  </a:ext>
                </a:extLst>
              </a:tr>
            </a:tbl>
          </a:graphicData>
        </a:graphic>
      </p:graphicFrame>
    </p:spTree>
    <p:extLst>
      <p:ext uri="{BB962C8B-B14F-4D97-AF65-F5344CB8AC3E}">
        <p14:creationId xmlns:p14="http://schemas.microsoft.com/office/powerpoint/2010/main" val="243692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5FF2-DDEC-4126-95D9-98FECC601D06}"/>
              </a:ext>
            </a:extLst>
          </p:cNvPr>
          <p:cNvSpPr>
            <a:spLocks noGrp="1"/>
          </p:cNvSpPr>
          <p:nvPr>
            <p:ph type="title"/>
          </p:nvPr>
        </p:nvSpPr>
        <p:spPr/>
        <p:txBody>
          <a:bodyPr/>
          <a:lstStyle/>
          <a:p>
            <a:r>
              <a:rPr lang="en-US" dirty="0"/>
              <a:t>RISK TYPES</a:t>
            </a:r>
          </a:p>
        </p:txBody>
      </p:sp>
      <p:sp>
        <p:nvSpPr>
          <p:cNvPr id="5" name="Content Placeholder 4">
            <a:extLst>
              <a:ext uri="{FF2B5EF4-FFF2-40B4-BE49-F238E27FC236}">
                <a16:creationId xmlns:a16="http://schemas.microsoft.com/office/drawing/2014/main" id="{7FA674C7-7444-4B58-9DDA-707C53A8EA0A}"/>
              </a:ext>
            </a:extLst>
          </p:cNvPr>
          <p:cNvSpPr>
            <a:spLocks noGrp="1"/>
          </p:cNvSpPr>
          <p:nvPr>
            <p:ph idx="1"/>
          </p:nvPr>
        </p:nvSpPr>
        <p:spPr/>
        <p:txBody>
          <a:bodyPr/>
          <a:lstStyle/>
          <a:p>
            <a:pPr marL="533400" indent="-533400" eaLnBrk="1" hangingPunct="1">
              <a:lnSpc>
                <a:spcPct val="90000"/>
              </a:lnSpc>
            </a:pPr>
            <a:r>
              <a:rPr lang="en-US" altLang="en-US" sz="2800" dirty="0"/>
              <a:t>What types of risk exist?</a:t>
            </a:r>
          </a:p>
          <a:p>
            <a:pPr marL="914400" lvl="1" indent="-457200" eaLnBrk="1" hangingPunct="1">
              <a:lnSpc>
                <a:spcPct val="90000"/>
              </a:lnSpc>
            </a:pPr>
            <a:r>
              <a:rPr lang="en-US" altLang="en-US" sz="2400" dirty="0"/>
              <a:t>Physical Asset Risks</a:t>
            </a:r>
          </a:p>
          <a:p>
            <a:pPr marL="914400" lvl="1" indent="-457200" eaLnBrk="1" hangingPunct="1">
              <a:lnSpc>
                <a:spcPct val="90000"/>
              </a:lnSpc>
            </a:pPr>
            <a:r>
              <a:rPr lang="en-US" altLang="en-US" sz="2400" dirty="0"/>
              <a:t>Mission Risks</a:t>
            </a:r>
          </a:p>
          <a:p>
            <a:pPr marL="914400" lvl="1" indent="-457200" eaLnBrk="1" hangingPunct="1">
              <a:lnSpc>
                <a:spcPct val="90000"/>
              </a:lnSpc>
            </a:pPr>
            <a:r>
              <a:rPr lang="en-US" altLang="en-US" sz="2400" dirty="0"/>
              <a:t>Security Risks</a:t>
            </a:r>
          </a:p>
          <a:p>
            <a:endParaRPr lang="en-US" dirty="0"/>
          </a:p>
        </p:txBody>
      </p:sp>
    </p:spTree>
    <p:extLst>
      <p:ext uri="{BB962C8B-B14F-4D97-AF65-F5344CB8AC3E}">
        <p14:creationId xmlns:p14="http://schemas.microsoft.com/office/powerpoint/2010/main" val="211354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a:extLst>
              <a:ext uri="{FF2B5EF4-FFF2-40B4-BE49-F238E27FC236}">
                <a16:creationId xmlns:a16="http://schemas.microsoft.com/office/drawing/2014/main" id="{875E6861-6432-47A8-BDA2-839E8974F88F}"/>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3C489BD4-4EEC-4030-AB31-1CF0E8196982}" type="slidenum">
              <a:rPr lang="en-US" altLang="en-US" sz="1000" smtClean="0">
                <a:solidFill>
                  <a:srgbClr val="660066"/>
                </a:solidFill>
              </a:rPr>
              <a:pPr/>
              <a:t>17</a:t>
            </a:fld>
            <a:endParaRPr lang="en-US" altLang="en-US" sz="1000">
              <a:solidFill>
                <a:srgbClr val="660066"/>
              </a:solidFill>
            </a:endParaRPr>
          </a:p>
        </p:txBody>
      </p:sp>
      <p:sp>
        <p:nvSpPr>
          <p:cNvPr id="54276" name="Rectangle 1026">
            <a:extLst>
              <a:ext uri="{FF2B5EF4-FFF2-40B4-BE49-F238E27FC236}">
                <a16:creationId xmlns:a16="http://schemas.microsoft.com/office/drawing/2014/main" id="{911118EF-DDF1-4DAE-9080-CF65397BAA59}"/>
              </a:ext>
            </a:extLst>
          </p:cNvPr>
          <p:cNvSpPr>
            <a:spLocks noGrp="1" noChangeArrowheads="1"/>
          </p:cNvSpPr>
          <p:nvPr>
            <p:ph type="body" idx="1"/>
          </p:nvPr>
        </p:nvSpPr>
        <p:spPr>
          <a:xfrm>
            <a:off x="685800" y="1676400"/>
            <a:ext cx="8077200" cy="4953000"/>
          </a:xfrm>
        </p:spPr>
        <p:txBody>
          <a:bodyPr/>
          <a:lstStyle/>
          <a:p>
            <a:pPr eaLnBrk="1" hangingPunct="1"/>
            <a:r>
              <a:rPr lang="en-US" altLang="en-US" sz="2400" dirty="0"/>
              <a:t>Risk is the probability that a specific </a:t>
            </a:r>
            <a:r>
              <a:rPr lang="en-US" altLang="en-US" sz="2400" i="1" dirty="0"/>
              <a:t>threat</a:t>
            </a:r>
            <a:r>
              <a:rPr lang="en-US" altLang="en-US" sz="2400" dirty="0"/>
              <a:t> will successfully exploit a </a:t>
            </a:r>
            <a:r>
              <a:rPr lang="en-US" altLang="en-US" sz="2400" i="1" dirty="0"/>
              <a:t>vulnerability</a:t>
            </a:r>
            <a:r>
              <a:rPr lang="en-US" altLang="en-US" sz="2400" dirty="0"/>
              <a:t> causing a </a:t>
            </a:r>
            <a:r>
              <a:rPr lang="en-US" altLang="en-US" sz="2400" i="1" dirty="0"/>
              <a:t>loss</a:t>
            </a:r>
            <a:r>
              <a:rPr lang="en-US" altLang="en-US" sz="2400" dirty="0"/>
              <a:t>.</a:t>
            </a:r>
            <a:endParaRPr lang="en-US" altLang="en-US" sz="2800" dirty="0"/>
          </a:p>
          <a:p>
            <a:pPr eaLnBrk="1" hangingPunct="1"/>
            <a:r>
              <a:rPr lang="en-US" altLang="en-US" sz="2400" dirty="0"/>
              <a:t>Risks of an organization are evaluated by three distinguishing characteristics:</a:t>
            </a:r>
          </a:p>
          <a:p>
            <a:pPr lvl="1" eaLnBrk="1" hangingPunct="1"/>
            <a:r>
              <a:rPr lang="en-US" altLang="en-US" sz="2000" dirty="0"/>
              <a:t>loss associated with an event, e.g., disclosure of confidential data, lost time, and lost revenues.</a:t>
            </a:r>
          </a:p>
          <a:p>
            <a:pPr lvl="1" eaLnBrk="1" hangingPunct="1"/>
            <a:r>
              <a:rPr lang="en-US" altLang="en-US" sz="2000" dirty="0"/>
              <a:t>likelihood that event will occur, i.e. probability of event occurrence </a:t>
            </a:r>
          </a:p>
          <a:p>
            <a:pPr lvl="1" eaLnBrk="1" hangingPunct="1"/>
            <a:r>
              <a:rPr lang="en-US" altLang="en-US" sz="2000" dirty="0"/>
              <a:t>Degree that risk outcome can be influenced, i.e. controls that will influence the event </a:t>
            </a:r>
          </a:p>
          <a:p>
            <a:pPr eaLnBrk="1" hangingPunct="1"/>
            <a:r>
              <a:rPr lang="en-US" altLang="en-US" sz="2400" dirty="0"/>
              <a:t>Various forms of threats exist</a:t>
            </a:r>
          </a:p>
          <a:p>
            <a:pPr eaLnBrk="1" hangingPunct="1"/>
            <a:r>
              <a:rPr lang="en-US" altLang="en-US" sz="2400" dirty="0"/>
              <a:t>Different stakeholders have various perception of risk</a:t>
            </a:r>
          </a:p>
          <a:p>
            <a:pPr eaLnBrk="1" hangingPunct="1"/>
            <a:r>
              <a:rPr lang="en-US" altLang="en-US" sz="2400" dirty="0"/>
              <a:t>Several sources of threats exist simultaneously</a:t>
            </a:r>
            <a:r>
              <a:rPr lang="en-US" altLang="en-US" sz="2800" dirty="0"/>
              <a:t> </a:t>
            </a:r>
          </a:p>
        </p:txBody>
      </p:sp>
      <p:sp>
        <p:nvSpPr>
          <p:cNvPr id="54277" name="Rectangle 1027">
            <a:extLst>
              <a:ext uri="{FF2B5EF4-FFF2-40B4-BE49-F238E27FC236}">
                <a16:creationId xmlns:a16="http://schemas.microsoft.com/office/drawing/2014/main" id="{8C9BF122-4CAB-4C62-8130-A66C19539076}"/>
              </a:ext>
            </a:extLst>
          </p:cNvPr>
          <p:cNvSpPr>
            <a:spLocks noChangeArrowheads="1"/>
          </p:cNvSpPr>
          <p:nvPr/>
        </p:nvSpPr>
        <p:spPr bwMode="auto">
          <a:xfrm>
            <a:off x="6858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a:t>
            </a:r>
            <a:br>
              <a:rPr lang="en-US" altLang="en-US" sz="3200" b="1" dirty="0">
                <a:solidFill>
                  <a:srgbClr val="CC0000"/>
                </a:solidFill>
              </a:rPr>
            </a:br>
            <a:r>
              <a:rPr lang="en-US" altLang="en-US" sz="2000" b="1" dirty="0">
                <a:solidFill>
                  <a:srgbClr val="333399"/>
                </a:solidFill>
                <a:latin typeface="Arial" panose="020B0604020202020204" pitchFamily="34" charset="0"/>
              </a:rPr>
              <a:t>Risk</a:t>
            </a:r>
          </a:p>
        </p:txBody>
      </p:sp>
    </p:spTree>
    <p:extLst>
      <p:ext uri="{BB962C8B-B14F-4D97-AF65-F5344CB8AC3E}">
        <p14:creationId xmlns:p14="http://schemas.microsoft.com/office/powerpoint/2010/main" val="149814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4">
            <a:extLst>
              <a:ext uri="{FF2B5EF4-FFF2-40B4-BE49-F238E27FC236}">
                <a16:creationId xmlns:a16="http://schemas.microsoft.com/office/drawing/2014/main" id="{6BD82836-C6E8-4537-9118-2A25BE85BF4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A016F1CA-F304-4406-AF75-4ACF15A10929}" type="slidenum">
              <a:rPr lang="en-US" altLang="en-US" sz="1000" smtClean="0">
                <a:solidFill>
                  <a:srgbClr val="660066"/>
                </a:solidFill>
              </a:rPr>
              <a:pPr/>
              <a:t>18</a:t>
            </a:fld>
            <a:endParaRPr lang="en-US" altLang="en-US" sz="1000">
              <a:solidFill>
                <a:srgbClr val="660066"/>
              </a:solidFill>
            </a:endParaRPr>
          </a:p>
        </p:txBody>
      </p:sp>
      <p:sp>
        <p:nvSpPr>
          <p:cNvPr id="55300" name="Rectangle 2">
            <a:extLst>
              <a:ext uri="{FF2B5EF4-FFF2-40B4-BE49-F238E27FC236}">
                <a16:creationId xmlns:a16="http://schemas.microsoft.com/office/drawing/2014/main" id="{6349AEFF-34A0-4A23-A310-7278269E9B72}"/>
              </a:ext>
            </a:extLst>
          </p:cNvPr>
          <p:cNvSpPr>
            <a:spLocks noGrp="1" noChangeArrowheads="1"/>
          </p:cNvSpPr>
          <p:nvPr>
            <p:ph type="body" idx="1"/>
          </p:nvPr>
        </p:nvSpPr>
        <p:spPr>
          <a:xfrm>
            <a:off x="533400" y="1981200"/>
            <a:ext cx="8153400" cy="4495800"/>
          </a:xfrm>
        </p:spPr>
        <p:txBody>
          <a:bodyPr/>
          <a:lstStyle/>
          <a:p>
            <a:pPr eaLnBrk="1" hangingPunct="1"/>
            <a:r>
              <a:rPr lang="en-US" altLang="en-US" dirty="0"/>
              <a:t>Physical Asset Risks</a:t>
            </a:r>
          </a:p>
          <a:p>
            <a:pPr lvl="1" eaLnBrk="1" hangingPunct="1"/>
            <a:r>
              <a:rPr lang="en-US" altLang="en-US" dirty="0"/>
              <a:t>Relating to items with physical and tangible items that have an associated financial value</a:t>
            </a:r>
            <a:endParaRPr lang="en-US" altLang="en-US" sz="800" dirty="0"/>
          </a:p>
        </p:txBody>
      </p:sp>
      <p:sp>
        <p:nvSpPr>
          <p:cNvPr id="55301" name="Rectangle 3">
            <a:extLst>
              <a:ext uri="{FF2B5EF4-FFF2-40B4-BE49-F238E27FC236}">
                <a16:creationId xmlns:a16="http://schemas.microsoft.com/office/drawing/2014/main" id="{92B2ACC5-1A34-4AD7-A911-E3F4004B9B69}"/>
              </a:ext>
            </a:extLst>
          </p:cNvPr>
          <p:cNvSpPr>
            <a:spLocks noChangeArrowheads="1"/>
          </p:cNvSpPr>
          <p:nvPr/>
        </p:nvSpPr>
        <p:spPr bwMode="auto">
          <a:xfrm>
            <a:off x="6096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a:t>
            </a:r>
            <a:br>
              <a:rPr lang="en-US" altLang="en-US" sz="3200" b="1">
                <a:solidFill>
                  <a:srgbClr val="CC0000"/>
                </a:solidFill>
              </a:rPr>
            </a:br>
            <a:r>
              <a:rPr lang="en-US" altLang="en-US" sz="2000" b="1">
                <a:solidFill>
                  <a:srgbClr val="333399"/>
                </a:solidFill>
                <a:latin typeface="Arial" panose="020B0604020202020204" pitchFamily="34" charset="0"/>
              </a:rPr>
              <a:t>Physical Asset Risks </a:t>
            </a:r>
          </a:p>
        </p:txBody>
      </p:sp>
    </p:spTree>
    <p:extLst>
      <p:ext uri="{BB962C8B-B14F-4D97-AF65-F5344CB8AC3E}">
        <p14:creationId xmlns:p14="http://schemas.microsoft.com/office/powerpoint/2010/main" val="412644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a:extLst>
              <a:ext uri="{FF2B5EF4-FFF2-40B4-BE49-F238E27FC236}">
                <a16:creationId xmlns:a16="http://schemas.microsoft.com/office/drawing/2014/main" id="{E351D179-A5A0-4532-B625-356D8C5D7708}"/>
              </a:ext>
            </a:extLst>
          </p:cNvPr>
          <p:cNvSpPr>
            <a:spLocks noGrp="1"/>
          </p:cNvSpPr>
          <p:nvPr>
            <p:ph type="dt" sz="quarter" idx="10"/>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zh-CN" sz="1000">
              <a:latin typeface="Times New Roman" panose="02020603050405020304" pitchFamily="18" charset="0"/>
            </a:endParaRPr>
          </a:p>
          <a:p>
            <a:r>
              <a:rPr lang="en-US" altLang="zh-CN" sz="1000">
                <a:latin typeface="Times New Roman" panose="02020603050405020304" pitchFamily="18" charset="0"/>
              </a:rPr>
              <a:t>Sanjay Goel, School of Business/Center for Information Forensics and Assurance</a:t>
            </a:r>
          </a:p>
          <a:p>
            <a:r>
              <a:rPr lang="en-US" altLang="zh-CN" sz="1000">
                <a:latin typeface="Times New Roman" panose="02020603050405020304" pitchFamily="18" charset="0"/>
              </a:rPr>
              <a:t>University at Albany Proprietary Information</a:t>
            </a:r>
          </a:p>
        </p:txBody>
      </p:sp>
      <p:sp>
        <p:nvSpPr>
          <p:cNvPr id="56323" name="Slide Number Placeholder 4">
            <a:extLst>
              <a:ext uri="{FF2B5EF4-FFF2-40B4-BE49-F238E27FC236}">
                <a16:creationId xmlns:a16="http://schemas.microsoft.com/office/drawing/2014/main" id="{2905A925-E736-46FE-B266-35B04EB4C3F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03977AC9-6CF3-4C37-A5F8-17D4DED6B96C}" type="slidenum">
              <a:rPr lang="en-US" altLang="en-US" sz="1000" smtClean="0">
                <a:solidFill>
                  <a:srgbClr val="660066"/>
                </a:solidFill>
              </a:rPr>
              <a:pPr/>
              <a:t>19</a:t>
            </a:fld>
            <a:endParaRPr lang="en-US" altLang="en-US" sz="1000">
              <a:solidFill>
                <a:srgbClr val="660066"/>
              </a:solidFill>
            </a:endParaRPr>
          </a:p>
        </p:txBody>
      </p:sp>
      <p:sp>
        <p:nvSpPr>
          <p:cNvPr id="56324" name="Rectangle 2">
            <a:extLst>
              <a:ext uri="{FF2B5EF4-FFF2-40B4-BE49-F238E27FC236}">
                <a16:creationId xmlns:a16="http://schemas.microsoft.com/office/drawing/2014/main" id="{DD66995C-FCB8-4278-8943-AFCD66A3E2F6}"/>
              </a:ext>
            </a:extLst>
          </p:cNvPr>
          <p:cNvSpPr>
            <a:spLocks noGrp="1" noChangeArrowheads="1"/>
          </p:cNvSpPr>
          <p:nvPr>
            <p:ph type="body" idx="1"/>
          </p:nvPr>
        </p:nvSpPr>
        <p:spPr>
          <a:xfrm>
            <a:off x="533400" y="1860550"/>
            <a:ext cx="8153400" cy="4495800"/>
          </a:xfrm>
        </p:spPr>
        <p:txBody>
          <a:bodyPr/>
          <a:lstStyle/>
          <a:p>
            <a:pPr eaLnBrk="1" hangingPunct="1"/>
            <a:r>
              <a:rPr lang="en-US" altLang="en-US" dirty="0"/>
              <a:t>Mission Risks</a:t>
            </a:r>
          </a:p>
          <a:p>
            <a:pPr lvl="1" eaLnBrk="1" hangingPunct="1"/>
            <a:r>
              <a:rPr lang="en-US" altLang="en-US" dirty="0"/>
              <a:t>Relating to functions, jobs or tasks that need to be performed</a:t>
            </a:r>
            <a:endParaRPr lang="en-US" altLang="en-US" sz="800" dirty="0"/>
          </a:p>
        </p:txBody>
      </p:sp>
      <p:sp>
        <p:nvSpPr>
          <p:cNvPr id="56325" name="Rectangle 3">
            <a:extLst>
              <a:ext uri="{FF2B5EF4-FFF2-40B4-BE49-F238E27FC236}">
                <a16:creationId xmlns:a16="http://schemas.microsoft.com/office/drawing/2014/main" id="{6BE67FAE-37BD-438B-AF91-95423ADB66CB}"/>
              </a:ext>
            </a:extLst>
          </p:cNvPr>
          <p:cNvSpPr>
            <a:spLocks noChangeArrowheads="1"/>
          </p:cNvSpPr>
          <p:nvPr/>
        </p:nvSpPr>
        <p:spPr bwMode="auto">
          <a:xfrm>
            <a:off x="609600" y="7175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a:t>
            </a:r>
            <a:br>
              <a:rPr lang="en-US" altLang="en-US" sz="3200" b="1">
                <a:solidFill>
                  <a:srgbClr val="CC0000"/>
                </a:solidFill>
              </a:rPr>
            </a:br>
            <a:r>
              <a:rPr lang="en-US" altLang="en-US" sz="2000" b="1">
                <a:solidFill>
                  <a:srgbClr val="333399"/>
                </a:solidFill>
                <a:latin typeface="Arial" panose="020B0604020202020204" pitchFamily="34" charset="0"/>
              </a:rPr>
              <a:t>Mission Risks </a:t>
            </a:r>
          </a:p>
        </p:txBody>
      </p:sp>
    </p:spTree>
    <p:extLst>
      <p:ext uri="{BB962C8B-B14F-4D97-AF65-F5344CB8AC3E}">
        <p14:creationId xmlns:p14="http://schemas.microsoft.com/office/powerpoint/2010/main" val="357595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4">
            <a:extLst>
              <a:ext uri="{FF2B5EF4-FFF2-40B4-BE49-F238E27FC236}">
                <a16:creationId xmlns:a16="http://schemas.microsoft.com/office/drawing/2014/main" id="{8B8BFC8E-5779-4B6E-A786-6FC349EA7288}"/>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4977D70-1FE3-458B-AD74-0D9DBF55F6A2}" type="slidenum">
              <a:rPr lang="en-US" altLang="en-US" sz="1000" smtClean="0">
                <a:solidFill>
                  <a:srgbClr val="660066"/>
                </a:solidFill>
              </a:rPr>
              <a:pPr/>
              <a:t>2</a:t>
            </a:fld>
            <a:endParaRPr lang="en-US" altLang="en-US" sz="1000">
              <a:solidFill>
                <a:srgbClr val="660066"/>
              </a:solidFill>
            </a:endParaRPr>
          </a:p>
        </p:txBody>
      </p:sp>
      <p:sp>
        <p:nvSpPr>
          <p:cNvPr id="43012" name="Rectangle 1026">
            <a:extLst>
              <a:ext uri="{FF2B5EF4-FFF2-40B4-BE49-F238E27FC236}">
                <a16:creationId xmlns:a16="http://schemas.microsoft.com/office/drawing/2014/main" id="{5A057F10-8E8B-4C5F-A5FE-5AACFB790B4D}"/>
              </a:ext>
            </a:extLst>
          </p:cNvPr>
          <p:cNvSpPr>
            <a:spLocks noGrp="1" noChangeArrowheads="1"/>
          </p:cNvSpPr>
          <p:nvPr>
            <p:ph type="body" idx="1"/>
          </p:nvPr>
        </p:nvSpPr>
        <p:spPr>
          <a:xfrm>
            <a:off x="657981" y="1631950"/>
            <a:ext cx="8001000" cy="4724400"/>
          </a:xfrm>
        </p:spPr>
        <p:txBody>
          <a:bodyPr/>
          <a:lstStyle/>
          <a:p>
            <a:pPr marL="533400" indent="-533400" eaLnBrk="1" hangingPunct="1">
              <a:lnSpc>
                <a:spcPct val="90000"/>
              </a:lnSpc>
            </a:pPr>
            <a:r>
              <a:rPr lang="en-US" altLang="en-US" sz="2800" dirty="0"/>
              <a:t>What is risk analysis?</a:t>
            </a:r>
          </a:p>
          <a:p>
            <a:pPr marL="533400" indent="-533400" eaLnBrk="1" hangingPunct="1">
              <a:lnSpc>
                <a:spcPct val="90000"/>
              </a:lnSpc>
            </a:pPr>
            <a:r>
              <a:rPr lang="en-US" altLang="en-US" sz="2800" dirty="0"/>
              <a:t>What terms are needed in risk analysis?</a:t>
            </a:r>
          </a:p>
          <a:p>
            <a:pPr marL="533400" indent="-533400" eaLnBrk="1" hangingPunct="1">
              <a:lnSpc>
                <a:spcPct val="90000"/>
              </a:lnSpc>
            </a:pPr>
            <a:r>
              <a:rPr lang="en-US" altLang="en-US" sz="2800" dirty="0"/>
              <a:t>What are assets?</a:t>
            </a:r>
          </a:p>
          <a:p>
            <a:pPr marL="533400" indent="-533400" eaLnBrk="1" hangingPunct="1">
              <a:lnSpc>
                <a:spcPct val="90000"/>
              </a:lnSpc>
            </a:pPr>
            <a:r>
              <a:rPr lang="en-US" altLang="en-US" sz="2800" dirty="0"/>
              <a:t>What are vulnerabilities?</a:t>
            </a:r>
          </a:p>
          <a:p>
            <a:pPr marL="533400" indent="-533400" eaLnBrk="1" hangingPunct="1">
              <a:lnSpc>
                <a:spcPct val="90000"/>
              </a:lnSpc>
            </a:pPr>
            <a:r>
              <a:rPr lang="en-US" altLang="en-US" sz="2800" dirty="0"/>
              <a:t>What are threats?</a:t>
            </a:r>
          </a:p>
          <a:p>
            <a:pPr marL="533400" indent="-533400" eaLnBrk="1" hangingPunct="1">
              <a:lnSpc>
                <a:spcPct val="90000"/>
              </a:lnSpc>
            </a:pPr>
            <a:r>
              <a:rPr lang="en-US" altLang="en-US" sz="2800" dirty="0"/>
              <a:t>What types of risk exist?</a:t>
            </a:r>
          </a:p>
          <a:p>
            <a:pPr marL="914400" lvl="1" indent="-457200" eaLnBrk="1" hangingPunct="1">
              <a:lnSpc>
                <a:spcPct val="90000"/>
              </a:lnSpc>
            </a:pPr>
            <a:r>
              <a:rPr lang="en-US" altLang="en-US" sz="2400" dirty="0"/>
              <a:t>Security Risk</a:t>
            </a:r>
          </a:p>
          <a:p>
            <a:pPr marL="914400" lvl="1" indent="-457200" eaLnBrk="1" hangingPunct="1">
              <a:lnSpc>
                <a:spcPct val="90000"/>
              </a:lnSpc>
            </a:pPr>
            <a:r>
              <a:rPr lang="en-US" altLang="en-US" sz="2400" dirty="0"/>
              <a:t>Physical Asset Risks</a:t>
            </a:r>
          </a:p>
          <a:p>
            <a:pPr marL="914400" lvl="1" indent="-457200" eaLnBrk="1" hangingPunct="1">
              <a:lnSpc>
                <a:spcPct val="90000"/>
              </a:lnSpc>
            </a:pPr>
            <a:r>
              <a:rPr lang="en-US" altLang="en-US" sz="2400" dirty="0"/>
              <a:t>Mission Risks</a:t>
            </a:r>
          </a:p>
          <a:p>
            <a:pPr marL="914400" lvl="1" indent="-457200" eaLnBrk="1" hangingPunct="1">
              <a:lnSpc>
                <a:spcPct val="90000"/>
              </a:lnSpc>
            </a:pPr>
            <a:r>
              <a:rPr lang="en-US" altLang="en-US" sz="2400" dirty="0"/>
              <a:t>Security Risks</a:t>
            </a:r>
          </a:p>
          <a:p>
            <a:pPr marL="914400" lvl="1" indent="-457200" eaLnBrk="1" hangingPunct="1">
              <a:lnSpc>
                <a:spcPct val="90000"/>
              </a:lnSpc>
            </a:pPr>
            <a:endParaRPr lang="en-US" altLang="en-US" sz="2400" dirty="0"/>
          </a:p>
        </p:txBody>
      </p:sp>
      <p:sp>
        <p:nvSpPr>
          <p:cNvPr id="43013" name="Rectangle 1027">
            <a:extLst>
              <a:ext uri="{FF2B5EF4-FFF2-40B4-BE49-F238E27FC236}">
                <a16:creationId xmlns:a16="http://schemas.microsoft.com/office/drawing/2014/main" id="{21316730-AA01-4A0A-A84E-554F4BE5843A}"/>
              </a:ext>
            </a:extLst>
          </p:cNvPr>
          <p:cNvSpPr>
            <a:spLocks noChangeArrowheads="1"/>
          </p:cNvSpPr>
          <p:nvPr/>
        </p:nvSpPr>
        <p:spPr bwMode="auto">
          <a:xfrm>
            <a:off x="656771"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a:solidFill>
                  <a:srgbClr val="333399"/>
                </a:solidFill>
                <a:latin typeface="Arial" panose="020B0604020202020204" pitchFamily="34" charset="0"/>
              </a:rPr>
              <a:t>Outline</a:t>
            </a:r>
          </a:p>
        </p:txBody>
      </p:sp>
    </p:spTree>
    <p:extLst>
      <p:ext uri="{BB962C8B-B14F-4D97-AF65-F5344CB8AC3E}">
        <p14:creationId xmlns:p14="http://schemas.microsoft.com/office/powerpoint/2010/main" val="44318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a:extLst>
              <a:ext uri="{FF2B5EF4-FFF2-40B4-BE49-F238E27FC236}">
                <a16:creationId xmlns:a16="http://schemas.microsoft.com/office/drawing/2014/main" id="{AFCDDDC1-8433-452B-AC94-900CF75AECF2}"/>
              </a:ext>
            </a:extLst>
          </p:cNvPr>
          <p:cNvSpPr>
            <a:spLocks noGrp="1"/>
          </p:cNvSpPr>
          <p:nvPr>
            <p:ph type="dt" sz="quarter" idx="10"/>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zh-CN" sz="1000">
              <a:latin typeface="Times New Roman" panose="02020603050405020304" pitchFamily="18" charset="0"/>
            </a:endParaRPr>
          </a:p>
          <a:p>
            <a:r>
              <a:rPr lang="en-US" altLang="zh-CN" sz="1000">
                <a:latin typeface="Times New Roman" panose="02020603050405020304" pitchFamily="18" charset="0"/>
              </a:rPr>
              <a:t>Sanjay Goel, School of Business/Center for Information Forensics and Assurance</a:t>
            </a:r>
          </a:p>
          <a:p>
            <a:r>
              <a:rPr lang="en-US" altLang="zh-CN" sz="1000">
                <a:latin typeface="Times New Roman" panose="02020603050405020304" pitchFamily="18" charset="0"/>
              </a:rPr>
              <a:t>University at Albany Proprietary Information</a:t>
            </a:r>
          </a:p>
        </p:txBody>
      </p:sp>
      <p:sp>
        <p:nvSpPr>
          <p:cNvPr id="57347" name="Slide Number Placeholder 4">
            <a:extLst>
              <a:ext uri="{FF2B5EF4-FFF2-40B4-BE49-F238E27FC236}">
                <a16:creationId xmlns:a16="http://schemas.microsoft.com/office/drawing/2014/main" id="{5549AC26-4022-42EE-93D7-552523E80BE6}"/>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9F4CE86C-269C-4BC0-A08E-7F64A1814EA9}" type="slidenum">
              <a:rPr lang="en-US" altLang="en-US" sz="1000" smtClean="0">
                <a:solidFill>
                  <a:srgbClr val="660066"/>
                </a:solidFill>
              </a:rPr>
              <a:pPr/>
              <a:t>20</a:t>
            </a:fld>
            <a:endParaRPr lang="en-US" altLang="en-US" sz="1000">
              <a:solidFill>
                <a:srgbClr val="660066"/>
              </a:solidFill>
            </a:endParaRPr>
          </a:p>
        </p:txBody>
      </p:sp>
      <p:sp>
        <p:nvSpPr>
          <p:cNvPr id="57348" name="Rectangle 2">
            <a:extLst>
              <a:ext uri="{FF2B5EF4-FFF2-40B4-BE49-F238E27FC236}">
                <a16:creationId xmlns:a16="http://schemas.microsoft.com/office/drawing/2014/main" id="{ABC84078-DB40-44EE-A416-9D69727AE3D5}"/>
              </a:ext>
            </a:extLst>
          </p:cNvPr>
          <p:cNvSpPr>
            <a:spLocks noGrp="1" noChangeArrowheads="1"/>
          </p:cNvSpPr>
          <p:nvPr>
            <p:ph type="body" idx="1"/>
          </p:nvPr>
        </p:nvSpPr>
        <p:spPr>
          <a:xfrm>
            <a:off x="609600" y="1870226"/>
            <a:ext cx="8153400" cy="4495800"/>
          </a:xfrm>
        </p:spPr>
        <p:txBody>
          <a:bodyPr/>
          <a:lstStyle/>
          <a:p>
            <a:pPr eaLnBrk="1" hangingPunct="1"/>
            <a:r>
              <a:rPr lang="en-US" altLang="en-US" dirty="0"/>
              <a:t>Security Risks</a:t>
            </a:r>
          </a:p>
          <a:p>
            <a:pPr lvl="1" eaLnBrk="1" hangingPunct="1"/>
            <a:r>
              <a:rPr lang="en-US" altLang="en-US" dirty="0"/>
              <a:t>Integrates with both asset and mission risks</a:t>
            </a:r>
          </a:p>
        </p:txBody>
      </p:sp>
      <p:sp>
        <p:nvSpPr>
          <p:cNvPr id="57349" name="Rectangle 3">
            <a:extLst>
              <a:ext uri="{FF2B5EF4-FFF2-40B4-BE49-F238E27FC236}">
                <a16:creationId xmlns:a16="http://schemas.microsoft.com/office/drawing/2014/main" id="{8475355A-0CBE-484E-BB66-0033E92713B6}"/>
              </a:ext>
            </a:extLst>
          </p:cNvPr>
          <p:cNvSpPr>
            <a:spLocks noChangeArrowheads="1"/>
          </p:cNvSpPr>
          <p:nvPr/>
        </p:nvSpPr>
        <p:spPr bwMode="auto">
          <a:xfrm>
            <a:off x="685800" y="72722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Analysis </a:t>
            </a:r>
            <a:br>
              <a:rPr lang="en-US" altLang="en-US" sz="3200" b="1">
                <a:solidFill>
                  <a:srgbClr val="CC0000"/>
                </a:solidFill>
              </a:rPr>
            </a:br>
            <a:r>
              <a:rPr lang="en-US" altLang="en-US" sz="2000" b="1">
                <a:solidFill>
                  <a:srgbClr val="333399"/>
                </a:solidFill>
                <a:latin typeface="Arial" panose="020B0604020202020204" pitchFamily="34" charset="0"/>
              </a:rPr>
              <a:t>Security Risks </a:t>
            </a:r>
          </a:p>
        </p:txBody>
      </p:sp>
    </p:spTree>
    <p:extLst>
      <p:ext uri="{BB962C8B-B14F-4D97-AF65-F5344CB8AC3E}">
        <p14:creationId xmlns:p14="http://schemas.microsoft.com/office/powerpoint/2010/main" val="46222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4">
            <a:extLst>
              <a:ext uri="{FF2B5EF4-FFF2-40B4-BE49-F238E27FC236}">
                <a16:creationId xmlns:a16="http://schemas.microsoft.com/office/drawing/2014/main" id="{F1F6AE1D-28E6-4B2C-AF7A-8922500EF08D}"/>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04D102EC-DEB2-4E0E-98A7-B89CF4776F22}" type="slidenum">
              <a:rPr lang="en-US" altLang="en-US" sz="1000" smtClean="0">
                <a:solidFill>
                  <a:srgbClr val="660066"/>
                </a:solidFill>
              </a:rPr>
              <a:pPr/>
              <a:t>21</a:t>
            </a:fld>
            <a:endParaRPr lang="en-US" altLang="en-US" sz="1000">
              <a:solidFill>
                <a:srgbClr val="660066"/>
              </a:solidFill>
            </a:endParaRPr>
          </a:p>
        </p:txBody>
      </p:sp>
      <p:sp>
        <p:nvSpPr>
          <p:cNvPr id="25604" name="Rectangle 3">
            <a:extLst>
              <a:ext uri="{FF2B5EF4-FFF2-40B4-BE49-F238E27FC236}">
                <a16:creationId xmlns:a16="http://schemas.microsoft.com/office/drawing/2014/main" id="{F9AD170A-A9A4-4CD0-BE6C-534533539327}"/>
              </a:ext>
            </a:extLst>
          </p:cNvPr>
          <p:cNvSpPr>
            <a:spLocks noChangeArrowheads="1"/>
          </p:cNvSpPr>
          <p:nvPr/>
        </p:nvSpPr>
        <p:spPr bwMode="auto">
          <a:xfrm>
            <a:off x="7620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Difference</a:t>
            </a:r>
            <a:br>
              <a:rPr lang="en-US" altLang="en-US" sz="3200" b="1" dirty="0">
                <a:solidFill>
                  <a:srgbClr val="CC0000"/>
                </a:solidFill>
              </a:rPr>
            </a:br>
            <a:r>
              <a:rPr lang="en-US" altLang="en-US" sz="2000" b="1" dirty="0">
                <a:solidFill>
                  <a:srgbClr val="333399"/>
                </a:solidFill>
                <a:latin typeface="Arial" panose="020B0604020202020204" pitchFamily="34" charset="0"/>
              </a:rPr>
              <a:t>Risk Assessment vs. Risk Analysis vs. Risk Audit</a:t>
            </a:r>
          </a:p>
        </p:txBody>
      </p:sp>
      <p:graphicFrame>
        <p:nvGraphicFramePr>
          <p:cNvPr id="546989" name="Group 173">
            <a:extLst>
              <a:ext uri="{FF2B5EF4-FFF2-40B4-BE49-F238E27FC236}">
                <a16:creationId xmlns:a16="http://schemas.microsoft.com/office/drawing/2014/main" id="{E6DD7F7E-F5CC-4421-AF65-D1A1313757FD}"/>
              </a:ext>
            </a:extLst>
          </p:cNvPr>
          <p:cNvGraphicFramePr>
            <a:graphicFrameLocks noGrp="1"/>
          </p:cNvGraphicFramePr>
          <p:nvPr>
            <p:extLst/>
          </p:nvPr>
        </p:nvGraphicFramePr>
        <p:xfrm>
          <a:off x="762000" y="1828800"/>
          <a:ext cx="7620000" cy="4294494"/>
        </p:xfrm>
        <a:graphic>
          <a:graphicData uri="http://schemas.openxmlformats.org/drawingml/2006/table">
            <a:tbl>
              <a:tblPr/>
              <a:tblGrid>
                <a:gridCol w="1676400">
                  <a:extLst>
                    <a:ext uri="{9D8B030D-6E8A-4147-A177-3AD203B41FA5}">
                      <a16:colId xmlns:a16="http://schemas.microsoft.com/office/drawing/2014/main" val="3182622365"/>
                    </a:ext>
                  </a:extLst>
                </a:gridCol>
                <a:gridCol w="1981200">
                  <a:extLst>
                    <a:ext uri="{9D8B030D-6E8A-4147-A177-3AD203B41FA5}">
                      <a16:colId xmlns:a16="http://schemas.microsoft.com/office/drawing/2014/main" val="193393459"/>
                    </a:ext>
                  </a:extLst>
                </a:gridCol>
                <a:gridCol w="1981200">
                  <a:extLst>
                    <a:ext uri="{9D8B030D-6E8A-4147-A177-3AD203B41FA5}">
                      <a16:colId xmlns:a16="http://schemas.microsoft.com/office/drawing/2014/main" val="635749813"/>
                    </a:ext>
                  </a:extLst>
                </a:gridCol>
                <a:gridCol w="1981200">
                  <a:extLst>
                    <a:ext uri="{9D8B030D-6E8A-4147-A177-3AD203B41FA5}">
                      <a16:colId xmlns:a16="http://schemas.microsoft.com/office/drawing/2014/main" val="2592756103"/>
                    </a:ext>
                  </a:extLst>
                </a:gridCol>
              </a:tblGrid>
              <a:tr h="51808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Garamond" panose="02020404030301010803"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Garamond" panose="02020404030301010803" pitchFamily="18" charset="0"/>
                        </a:rPr>
                        <a:t>Assessment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bg1"/>
                          </a:solidFill>
                          <a:effectLst/>
                          <a:latin typeface="Garamond" panose="02020404030301010803" pitchFamily="18" charset="0"/>
                        </a:rPr>
                        <a:t>Analysis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bg1"/>
                          </a:solidFill>
                          <a:effectLst/>
                          <a:latin typeface="Garamond" panose="02020404030301010803" pitchFamily="18" charset="0"/>
                        </a:rPr>
                        <a:t>Audit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4279446099"/>
                  </a:ext>
                </a:extLst>
              </a:tr>
              <a:tr h="91426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Objective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Baseline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Determine Exposure and Potential Loss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Measure against a Standard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7646784"/>
                  </a:ext>
                </a:extLst>
              </a:tr>
              <a:tr h="67776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Method</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Various (including use of tools)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Various (including tools)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Audit Program/ Checklist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071884"/>
                  </a:ext>
                </a:extLst>
              </a:tr>
              <a:tr h="914265">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Deliverables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Gaps and Recommendations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Identification of Assets, Threats &amp; Vulnerabilities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Audit Report</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47501"/>
                  </a:ext>
                </a:extLst>
              </a:tr>
              <a:tr h="592050">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Performed by: </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Internal or External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Internal or External</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Auditors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2445262"/>
                  </a:ext>
                </a:extLst>
              </a:tr>
              <a:tr h="677763">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Garamond" panose="02020404030301010803" pitchFamily="18" charset="0"/>
                        </a:rPr>
                        <a:t>Value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Focused Improvement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Garamond" panose="02020404030301010803" pitchFamily="18" charset="0"/>
                        </a:rPr>
                        <a:t>Preparation for Assessment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Garamond" panose="02020404030301010803" pitchFamily="18" charset="0"/>
                        </a:defRPr>
                      </a:lvl1pPr>
                      <a:lvl2pPr>
                        <a:spcBef>
                          <a:spcPct val="20000"/>
                        </a:spcBef>
                        <a:defRPr sz="2400">
                          <a:solidFill>
                            <a:schemeClr val="tx1"/>
                          </a:solidFill>
                          <a:latin typeface="Garamond" panose="02020404030301010803" pitchFamily="18" charset="0"/>
                        </a:defRPr>
                      </a:lvl2pPr>
                      <a:lvl3pPr>
                        <a:spcBef>
                          <a:spcPct val="20000"/>
                        </a:spcBef>
                        <a:defRPr sz="2000">
                          <a:solidFill>
                            <a:schemeClr val="tx1"/>
                          </a:solidFill>
                          <a:latin typeface="Garamond" panose="02020404030301010803" pitchFamily="18" charset="0"/>
                        </a:defRPr>
                      </a:lvl3pPr>
                      <a:lvl4pPr>
                        <a:spcBef>
                          <a:spcPct val="20000"/>
                        </a:spcBef>
                        <a:defRPr>
                          <a:solidFill>
                            <a:schemeClr val="tx1"/>
                          </a:solidFill>
                          <a:latin typeface="Garamond" panose="02020404030301010803" pitchFamily="18" charset="0"/>
                        </a:defRPr>
                      </a:lvl4pPr>
                      <a:lvl5pPr>
                        <a:spcBef>
                          <a:spcPct val="20000"/>
                        </a:spcBef>
                        <a:defRPr>
                          <a:solidFill>
                            <a:schemeClr val="tx1"/>
                          </a:solidFill>
                          <a:latin typeface="Garamond" panose="02020404030301010803" pitchFamily="18" charset="0"/>
                        </a:defRPr>
                      </a:lvl5pPr>
                      <a:lvl6pPr fontAlgn="base">
                        <a:spcBef>
                          <a:spcPct val="20000"/>
                        </a:spcBef>
                        <a:spcAft>
                          <a:spcPct val="0"/>
                        </a:spcAft>
                        <a:defRPr>
                          <a:solidFill>
                            <a:schemeClr val="tx1"/>
                          </a:solidFill>
                          <a:latin typeface="Garamond" panose="02020404030301010803" pitchFamily="18" charset="0"/>
                        </a:defRPr>
                      </a:lvl6pPr>
                      <a:lvl7pPr fontAlgn="base">
                        <a:spcBef>
                          <a:spcPct val="20000"/>
                        </a:spcBef>
                        <a:spcAft>
                          <a:spcPct val="0"/>
                        </a:spcAft>
                        <a:defRPr>
                          <a:solidFill>
                            <a:schemeClr val="tx1"/>
                          </a:solidFill>
                          <a:latin typeface="Garamond" panose="02020404030301010803" pitchFamily="18" charset="0"/>
                        </a:defRPr>
                      </a:lvl7pPr>
                      <a:lvl8pPr fontAlgn="base">
                        <a:spcBef>
                          <a:spcPct val="20000"/>
                        </a:spcBef>
                        <a:spcAft>
                          <a:spcPct val="0"/>
                        </a:spcAft>
                        <a:defRPr>
                          <a:solidFill>
                            <a:schemeClr val="tx1"/>
                          </a:solidFill>
                          <a:latin typeface="Garamond" panose="02020404030301010803" pitchFamily="18" charset="0"/>
                        </a:defRPr>
                      </a:lvl8pPr>
                      <a:lvl9pPr fontAlgn="base">
                        <a:spcBef>
                          <a:spcPct val="20000"/>
                        </a:spcBef>
                        <a:spcAft>
                          <a:spcPct val="0"/>
                        </a:spcAft>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Garamond" panose="02020404030301010803" pitchFamily="18" charset="0"/>
                        </a:rPr>
                        <a:t>Compliance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3742636"/>
                  </a:ext>
                </a:extLst>
              </a:tr>
            </a:tbl>
          </a:graphicData>
        </a:graphic>
      </p:graphicFrame>
    </p:spTree>
    <p:extLst>
      <p:ext uri="{BB962C8B-B14F-4D97-AF65-F5344CB8AC3E}">
        <p14:creationId xmlns:p14="http://schemas.microsoft.com/office/powerpoint/2010/main" val="260297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547B-F9D7-4B60-AAD3-BD8C61BC65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11F11A-9C84-4C0F-BF8D-EE02130EAD64}"/>
              </a:ext>
            </a:extLst>
          </p:cNvPr>
          <p:cNvSpPr>
            <a:spLocks noGrp="1"/>
          </p:cNvSpPr>
          <p:nvPr>
            <p:ph idx="1"/>
          </p:nvPr>
        </p:nvSpPr>
        <p:spPr/>
        <p:txBody>
          <a:bodyPr/>
          <a:lstStyle/>
          <a:p>
            <a:r>
              <a:rPr lang="en-US" dirty="0"/>
              <a:t>EXERCISE</a:t>
            </a:r>
          </a:p>
        </p:txBody>
      </p:sp>
    </p:spTree>
    <p:extLst>
      <p:ext uri="{BB962C8B-B14F-4D97-AF65-F5344CB8AC3E}">
        <p14:creationId xmlns:p14="http://schemas.microsoft.com/office/powerpoint/2010/main" val="21761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5">
            <a:extLst>
              <a:ext uri="{FF2B5EF4-FFF2-40B4-BE49-F238E27FC236}">
                <a16:creationId xmlns:a16="http://schemas.microsoft.com/office/drawing/2014/main" id="{EB72A7FB-1C74-42D2-8F06-B7BB67A73B27}"/>
              </a:ext>
            </a:extLst>
          </p:cNvPr>
          <p:cNvSpPr>
            <a:spLocks noGrp="1"/>
          </p:cNvSpPr>
          <p:nvPr>
            <p:ph type="dt" sz="half" idx="10"/>
          </p:nvPr>
        </p:nvSpPr>
        <p:spPr/>
        <p:txBody>
          <a:bodyPr/>
          <a:lstStyle/>
          <a:p>
            <a:r>
              <a:rPr lang="en-GB" altLang="en-US"/>
              <a:t>2010</a:t>
            </a:r>
          </a:p>
        </p:txBody>
      </p:sp>
      <p:sp>
        <p:nvSpPr>
          <p:cNvPr id="69" name="Footer Placeholder 6">
            <a:extLst>
              <a:ext uri="{FF2B5EF4-FFF2-40B4-BE49-F238E27FC236}">
                <a16:creationId xmlns:a16="http://schemas.microsoft.com/office/drawing/2014/main" id="{3E2AE5FA-9218-4B8C-A469-2DFA668E8F3A}"/>
              </a:ext>
            </a:extLst>
          </p:cNvPr>
          <p:cNvSpPr>
            <a:spLocks noGrp="1"/>
          </p:cNvSpPr>
          <p:nvPr>
            <p:ph type="ftr" sz="quarter" idx="11"/>
          </p:nvPr>
        </p:nvSpPr>
        <p:spPr/>
        <p:txBody>
          <a:bodyPr/>
          <a:lstStyle/>
          <a:p>
            <a:r>
              <a:rPr lang="en-GB" altLang="en-US"/>
              <a:t>Exercise 1</a:t>
            </a:r>
          </a:p>
        </p:txBody>
      </p:sp>
      <p:grpSp>
        <p:nvGrpSpPr>
          <p:cNvPr id="221191" name="Group 7">
            <a:extLst>
              <a:ext uri="{FF2B5EF4-FFF2-40B4-BE49-F238E27FC236}">
                <a16:creationId xmlns:a16="http://schemas.microsoft.com/office/drawing/2014/main" id="{7FE8DFFE-C7AA-4C2C-BA23-E024F8D1F62B}"/>
              </a:ext>
            </a:extLst>
          </p:cNvPr>
          <p:cNvGrpSpPr>
            <a:grpSpLocks noChangeAspect="1"/>
          </p:cNvGrpSpPr>
          <p:nvPr/>
        </p:nvGrpSpPr>
        <p:grpSpPr bwMode="auto">
          <a:xfrm>
            <a:off x="1258888" y="2205038"/>
            <a:ext cx="6191250" cy="3632200"/>
            <a:chOff x="2355" y="1350"/>
            <a:chExt cx="7200" cy="4320"/>
          </a:xfrm>
        </p:grpSpPr>
        <p:sp>
          <p:nvSpPr>
            <p:cNvPr id="221192" name="AutoShape 8">
              <a:extLst>
                <a:ext uri="{FF2B5EF4-FFF2-40B4-BE49-F238E27FC236}">
                  <a16:creationId xmlns:a16="http://schemas.microsoft.com/office/drawing/2014/main" id="{43B3E85D-0D74-4BA4-BE10-CD884E026BE7}"/>
                </a:ext>
              </a:extLst>
            </p:cNvPr>
            <p:cNvSpPr>
              <a:spLocks noChangeAspect="1" noChangeArrowheads="1"/>
            </p:cNvSpPr>
            <p:nvPr/>
          </p:nvSpPr>
          <p:spPr bwMode="auto">
            <a:xfrm>
              <a:off x="2355" y="135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1193" name="Line 9">
              <a:extLst>
                <a:ext uri="{FF2B5EF4-FFF2-40B4-BE49-F238E27FC236}">
                  <a16:creationId xmlns:a16="http://schemas.microsoft.com/office/drawing/2014/main" id="{EF24E94B-A197-49AB-94A4-5646BA86F035}"/>
                </a:ext>
              </a:extLst>
            </p:cNvPr>
            <p:cNvSpPr>
              <a:spLocks noChangeShapeType="1"/>
            </p:cNvSpPr>
            <p:nvPr/>
          </p:nvSpPr>
          <p:spPr bwMode="auto">
            <a:xfrm>
              <a:off x="3451" y="2630"/>
              <a:ext cx="3756"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4" name="Line 10">
              <a:extLst>
                <a:ext uri="{FF2B5EF4-FFF2-40B4-BE49-F238E27FC236}">
                  <a16:creationId xmlns:a16="http://schemas.microsoft.com/office/drawing/2014/main" id="{EC6AC4AC-A450-4F54-A883-7CABA9836D46}"/>
                </a:ext>
              </a:extLst>
            </p:cNvPr>
            <p:cNvSpPr>
              <a:spLocks noChangeShapeType="1"/>
            </p:cNvSpPr>
            <p:nvPr/>
          </p:nvSpPr>
          <p:spPr bwMode="auto">
            <a:xfrm>
              <a:off x="3451" y="3590"/>
              <a:ext cx="3756"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5" name="Line 11">
              <a:extLst>
                <a:ext uri="{FF2B5EF4-FFF2-40B4-BE49-F238E27FC236}">
                  <a16:creationId xmlns:a16="http://schemas.microsoft.com/office/drawing/2014/main" id="{273B66CA-860E-4ADB-BC39-AFF79EFADFE1}"/>
                </a:ext>
              </a:extLst>
            </p:cNvPr>
            <p:cNvSpPr>
              <a:spLocks noChangeShapeType="1"/>
            </p:cNvSpPr>
            <p:nvPr/>
          </p:nvSpPr>
          <p:spPr bwMode="auto">
            <a:xfrm>
              <a:off x="7207" y="1670"/>
              <a:ext cx="1" cy="9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6" name="Line 12">
              <a:extLst>
                <a:ext uri="{FF2B5EF4-FFF2-40B4-BE49-F238E27FC236}">
                  <a16:creationId xmlns:a16="http://schemas.microsoft.com/office/drawing/2014/main" id="{C0B18DB5-DC5B-4771-AB23-F4FBAE887BEC}"/>
                </a:ext>
              </a:extLst>
            </p:cNvPr>
            <p:cNvSpPr>
              <a:spLocks noChangeShapeType="1"/>
            </p:cNvSpPr>
            <p:nvPr/>
          </p:nvSpPr>
          <p:spPr bwMode="auto">
            <a:xfrm>
              <a:off x="7677" y="1670"/>
              <a:ext cx="1"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7" name="Line 13">
              <a:extLst>
                <a:ext uri="{FF2B5EF4-FFF2-40B4-BE49-F238E27FC236}">
                  <a16:creationId xmlns:a16="http://schemas.microsoft.com/office/drawing/2014/main" id="{C41B7DC9-ECE5-4FC7-A47F-E7000F0EE7A5}"/>
                </a:ext>
              </a:extLst>
            </p:cNvPr>
            <p:cNvSpPr>
              <a:spLocks noChangeShapeType="1"/>
            </p:cNvSpPr>
            <p:nvPr/>
          </p:nvSpPr>
          <p:spPr bwMode="auto">
            <a:xfrm>
              <a:off x="7677" y="2630"/>
              <a:ext cx="9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8" name="Line 14">
              <a:extLst>
                <a:ext uri="{FF2B5EF4-FFF2-40B4-BE49-F238E27FC236}">
                  <a16:creationId xmlns:a16="http://schemas.microsoft.com/office/drawing/2014/main" id="{B8426BCB-BD82-477E-95AE-E20239376EA6}"/>
                </a:ext>
              </a:extLst>
            </p:cNvPr>
            <p:cNvSpPr>
              <a:spLocks noChangeShapeType="1"/>
            </p:cNvSpPr>
            <p:nvPr/>
          </p:nvSpPr>
          <p:spPr bwMode="auto">
            <a:xfrm>
              <a:off x="7677" y="3590"/>
              <a:ext cx="9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199" name="Line 15">
              <a:extLst>
                <a:ext uri="{FF2B5EF4-FFF2-40B4-BE49-F238E27FC236}">
                  <a16:creationId xmlns:a16="http://schemas.microsoft.com/office/drawing/2014/main" id="{D812B84C-6924-42B1-9C8A-C92246FCFFCF}"/>
                </a:ext>
              </a:extLst>
            </p:cNvPr>
            <p:cNvSpPr>
              <a:spLocks noChangeShapeType="1"/>
            </p:cNvSpPr>
            <p:nvPr/>
          </p:nvSpPr>
          <p:spPr bwMode="auto">
            <a:xfrm>
              <a:off x="7677" y="3590"/>
              <a:ext cx="1"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0" name="Line 16">
              <a:extLst>
                <a:ext uri="{FF2B5EF4-FFF2-40B4-BE49-F238E27FC236}">
                  <a16:creationId xmlns:a16="http://schemas.microsoft.com/office/drawing/2014/main" id="{7DB73C2D-8F2C-40C0-8D47-ADADBDAA8CD9}"/>
                </a:ext>
              </a:extLst>
            </p:cNvPr>
            <p:cNvSpPr>
              <a:spLocks noChangeShapeType="1"/>
            </p:cNvSpPr>
            <p:nvPr/>
          </p:nvSpPr>
          <p:spPr bwMode="auto">
            <a:xfrm>
              <a:off x="7207" y="3590"/>
              <a:ext cx="0" cy="9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1" name="Line 17">
              <a:extLst>
                <a:ext uri="{FF2B5EF4-FFF2-40B4-BE49-F238E27FC236}">
                  <a16:creationId xmlns:a16="http://schemas.microsoft.com/office/drawing/2014/main" id="{B4F284BB-23F3-4F66-BCC7-25C9D002C17A}"/>
                </a:ext>
              </a:extLst>
            </p:cNvPr>
            <p:cNvSpPr>
              <a:spLocks noChangeShapeType="1"/>
            </p:cNvSpPr>
            <p:nvPr/>
          </p:nvSpPr>
          <p:spPr bwMode="auto">
            <a:xfrm>
              <a:off x="3451" y="3110"/>
              <a:ext cx="3756"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1202" name="Line 18">
              <a:extLst>
                <a:ext uri="{FF2B5EF4-FFF2-40B4-BE49-F238E27FC236}">
                  <a16:creationId xmlns:a16="http://schemas.microsoft.com/office/drawing/2014/main" id="{EE109916-37DB-41B3-9C9D-70B2DD2E8CCD}"/>
                </a:ext>
              </a:extLst>
            </p:cNvPr>
            <p:cNvSpPr>
              <a:spLocks noChangeShapeType="1"/>
            </p:cNvSpPr>
            <p:nvPr/>
          </p:nvSpPr>
          <p:spPr bwMode="auto">
            <a:xfrm>
              <a:off x="6581" y="215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3" name="Line 19">
              <a:extLst>
                <a:ext uri="{FF2B5EF4-FFF2-40B4-BE49-F238E27FC236}">
                  <a16:creationId xmlns:a16="http://schemas.microsoft.com/office/drawing/2014/main" id="{26000977-AA79-474A-9C16-88EEABD733B9}"/>
                </a:ext>
              </a:extLst>
            </p:cNvPr>
            <p:cNvSpPr>
              <a:spLocks noChangeShapeType="1"/>
            </p:cNvSpPr>
            <p:nvPr/>
          </p:nvSpPr>
          <p:spPr bwMode="auto">
            <a:xfrm>
              <a:off x="6112" y="215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4" name="Line 20">
              <a:extLst>
                <a:ext uri="{FF2B5EF4-FFF2-40B4-BE49-F238E27FC236}">
                  <a16:creationId xmlns:a16="http://schemas.microsoft.com/office/drawing/2014/main" id="{391019C1-1676-4372-B10A-A6E8E9FCA772}"/>
                </a:ext>
              </a:extLst>
            </p:cNvPr>
            <p:cNvSpPr>
              <a:spLocks noChangeShapeType="1"/>
            </p:cNvSpPr>
            <p:nvPr/>
          </p:nvSpPr>
          <p:spPr bwMode="auto">
            <a:xfrm>
              <a:off x="6112" y="215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5" name="Line 21">
              <a:extLst>
                <a:ext uri="{FF2B5EF4-FFF2-40B4-BE49-F238E27FC236}">
                  <a16:creationId xmlns:a16="http://schemas.microsoft.com/office/drawing/2014/main" id="{8A0293B3-B60D-4298-946D-9D7D441A45B6}"/>
                </a:ext>
              </a:extLst>
            </p:cNvPr>
            <p:cNvSpPr>
              <a:spLocks noChangeShapeType="1"/>
            </p:cNvSpPr>
            <p:nvPr/>
          </p:nvSpPr>
          <p:spPr bwMode="auto">
            <a:xfrm>
              <a:off x="6112" y="231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6" name="Line 22">
              <a:extLst>
                <a:ext uri="{FF2B5EF4-FFF2-40B4-BE49-F238E27FC236}">
                  <a16:creationId xmlns:a16="http://schemas.microsoft.com/office/drawing/2014/main" id="{0BA5103B-65EC-4322-84E3-4086E42A7301}"/>
                </a:ext>
              </a:extLst>
            </p:cNvPr>
            <p:cNvSpPr>
              <a:spLocks noChangeShapeType="1"/>
            </p:cNvSpPr>
            <p:nvPr/>
          </p:nvSpPr>
          <p:spPr bwMode="auto">
            <a:xfrm>
              <a:off x="6112" y="247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07" name="Line 23">
              <a:extLst>
                <a:ext uri="{FF2B5EF4-FFF2-40B4-BE49-F238E27FC236}">
                  <a16:creationId xmlns:a16="http://schemas.microsoft.com/office/drawing/2014/main" id="{B1E83BEF-0F10-49C3-9FBC-C4853377B23B}"/>
                </a:ext>
              </a:extLst>
            </p:cNvPr>
            <p:cNvSpPr>
              <a:spLocks noChangeShapeType="1"/>
            </p:cNvSpPr>
            <p:nvPr/>
          </p:nvSpPr>
          <p:spPr bwMode="auto">
            <a:xfrm>
              <a:off x="6112" y="2630"/>
              <a:ext cx="0" cy="96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1208" name="Line 24">
              <a:extLst>
                <a:ext uri="{FF2B5EF4-FFF2-40B4-BE49-F238E27FC236}">
                  <a16:creationId xmlns:a16="http://schemas.microsoft.com/office/drawing/2014/main" id="{7E04055A-23B2-4717-BE02-69C02AEFB481}"/>
                </a:ext>
              </a:extLst>
            </p:cNvPr>
            <p:cNvSpPr>
              <a:spLocks noChangeShapeType="1"/>
            </p:cNvSpPr>
            <p:nvPr/>
          </p:nvSpPr>
          <p:spPr bwMode="auto">
            <a:xfrm>
              <a:off x="6581" y="2630"/>
              <a:ext cx="0" cy="96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1209" name="Line 25">
              <a:extLst>
                <a:ext uri="{FF2B5EF4-FFF2-40B4-BE49-F238E27FC236}">
                  <a16:creationId xmlns:a16="http://schemas.microsoft.com/office/drawing/2014/main" id="{5AAED915-E53C-41B8-B413-44D229A1DB04}"/>
                </a:ext>
              </a:extLst>
            </p:cNvPr>
            <p:cNvSpPr>
              <a:spLocks noChangeShapeType="1"/>
            </p:cNvSpPr>
            <p:nvPr/>
          </p:nvSpPr>
          <p:spPr bwMode="auto">
            <a:xfrm>
              <a:off x="6112" y="359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0" name="Line 26">
              <a:extLst>
                <a:ext uri="{FF2B5EF4-FFF2-40B4-BE49-F238E27FC236}">
                  <a16:creationId xmlns:a16="http://schemas.microsoft.com/office/drawing/2014/main" id="{509D60D5-5D98-404C-B3B3-64BE2053ACA7}"/>
                </a:ext>
              </a:extLst>
            </p:cNvPr>
            <p:cNvSpPr>
              <a:spLocks noChangeShapeType="1"/>
            </p:cNvSpPr>
            <p:nvPr/>
          </p:nvSpPr>
          <p:spPr bwMode="auto">
            <a:xfrm>
              <a:off x="6581" y="359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1" name="Line 27">
              <a:extLst>
                <a:ext uri="{FF2B5EF4-FFF2-40B4-BE49-F238E27FC236}">
                  <a16:creationId xmlns:a16="http://schemas.microsoft.com/office/drawing/2014/main" id="{36A4C476-9995-4A4F-BC20-9E8256732715}"/>
                </a:ext>
              </a:extLst>
            </p:cNvPr>
            <p:cNvSpPr>
              <a:spLocks noChangeShapeType="1"/>
            </p:cNvSpPr>
            <p:nvPr/>
          </p:nvSpPr>
          <p:spPr bwMode="auto">
            <a:xfrm>
              <a:off x="6112" y="407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2" name="Line 28">
              <a:extLst>
                <a:ext uri="{FF2B5EF4-FFF2-40B4-BE49-F238E27FC236}">
                  <a16:creationId xmlns:a16="http://schemas.microsoft.com/office/drawing/2014/main" id="{ACB9DF77-3FA7-4DEF-9483-7F68DAFB14F1}"/>
                </a:ext>
              </a:extLst>
            </p:cNvPr>
            <p:cNvSpPr>
              <a:spLocks noChangeShapeType="1"/>
            </p:cNvSpPr>
            <p:nvPr/>
          </p:nvSpPr>
          <p:spPr bwMode="auto">
            <a:xfrm>
              <a:off x="6112" y="391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3" name="Line 29">
              <a:extLst>
                <a:ext uri="{FF2B5EF4-FFF2-40B4-BE49-F238E27FC236}">
                  <a16:creationId xmlns:a16="http://schemas.microsoft.com/office/drawing/2014/main" id="{DFD0371D-0FAF-41C3-B9E4-9DA84A5F2E84}"/>
                </a:ext>
              </a:extLst>
            </p:cNvPr>
            <p:cNvSpPr>
              <a:spLocks noChangeShapeType="1"/>
            </p:cNvSpPr>
            <p:nvPr/>
          </p:nvSpPr>
          <p:spPr bwMode="auto">
            <a:xfrm>
              <a:off x="6112" y="375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4" name="Line 30">
              <a:extLst>
                <a:ext uri="{FF2B5EF4-FFF2-40B4-BE49-F238E27FC236}">
                  <a16:creationId xmlns:a16="http://schemas.microsoft.com/office/drawing/2014/main" id="{8D083BEF-5700-4046-8842-6DF3334A9D8A}"/>
                </a:ext>
              </a:extLst>
            </p:cNvPr>
            <p:cNvSpPr>
              <a:spLocks noChangeShapeType="1"/>
            </p:cNvSpPr>
            <p:nvPr/>
          </p:nvSpPr>
          <p:spPr bwMode="auto">
            <a:xfrm>
              <a:off x="4233" y="2630"/>
              <a:ext cx="1" cy="9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5" name="Line 31">
              <a:extLst>
                <a:ext uri="{FF2B5EF4-FFF2-40B4-BE49-F238E27FC236}">
                  <a16:creationId xmlns:a16="http://schemas.microsoft.com/office/drawing/2014/main" id="{F11B4BF2-C078-4083-9181-2F5977D17C18}"/>
                </a:ext>
              </a:extLst>
            </p:cNvPr>
            <p:cNvSpPr>
              <a:spLocks noChangeShapeType="1"/>
            </p:cNvSpPr>
            <p:nvPr/>
          </p:nvSpPr>
          <p:spPr bwMode="auto">
            <a:xfrm flipV="1">
              <a:off x="4546" y="2630"/>
              <a:ext cx="1" cy="9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16" name="Arc 32">
              <a:extLst>
                <a:ext uri="{FF2B5EF4-FFF2-40B4-BE49-F238E27FC236}">
                  <a16:creationId xmlns:a16="http://schemas.microsoft.com/office/drawing/2014/main" id="{CA6CDD44-8291-4283-B64C-7C8D4BC60CE3}"/>
                </a:ext>
              </a:extLst>
            </p:cNvPr>
            <p:cNvSpPr>
              <a:spLocks/>
            </p:cNvSpPr>
            <p:nvPr/>
          </p:nvSpPr>
          <p:spPr bwMode="auto">
            <a:xfrm>
              <a:off x="3920" y="1990"/>
              <a:ext cx="313"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17" name="Arc 33">
              <a:extLst>
                <a:ext uri="{FF2B5EF4-FFF2-40B4-BE49-F238E27FC236}">
                  <a16:creationId xmlns:a16="http://schemas.microsoft.com/office/drawing/2014/main" id="{55034D3A-E936-4ACB-B7F8-D40CB5749AC8}"/>
                </a:ext>
              </a:extLst>
            </p:cNvPr>
            <p:cNvSpPr>
              <a:spLocks/>
            </p:cNvSpPr>
            <p:nvPr/>
          </p:nvSpPr>
          <p:spPr bwMode="auto">
            <a:xfrm>
              <a:off x="4233" y="1990"/>
              <a:ext cx="313"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18" name="Arc 34">
              <a:extLst>
                <a:ext uri="{FF2B5EF4-FFF2-40B4-BE49-F238E27FC236}">
                  <a16:creationId xmlns:a16="http://schemas.microsoft.com/office/drawing/2014/main" id="{75C9D429-885C-4507-A627-41E5EFEA54C0}"/>
                </a:ext>
              </a:extLst>
            </p:cNvPr>
            <p:cNvSpPr>
              <a:spLocks/>
            </p:cNvSpPr>
            <p:nvPr/>
          </p:nvSpPr>
          <p:spPr bwMode="auto">
            <a:xfrm rot="16200000">
              <a:off x="3366" y="2075"/>
              <a:ext cx="640" cy="4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19" name="Arc 35">
              <a:extLst>
                <a:ext uri="{FF2B5EF4-FFF2-40B4-BE49-F238E27FC236}">
                  <a16:creationId xmlns:a16="http://schemas.microsoft.com/office/drawing/2014/main" id="{2C50E6DC-6873-4203-8CAB-D460FA69724F}"/>
                </a:ext>
              </a:extLst>
            </p:cNvPr>
            <p:cNvSpPr>
              <a:spLocks/>
            </p:cNvSpPr>
            <p:nvPr/>
          </p:nvSpPr>
          <p:spPr bwMode="auto">
            <a:xfrm rot="16200000">
              <a:off x="3679" y="2075"/>
              <a:ext cx="640" cy="4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0" name="Arc 36">
              <a:extLst>
                <a:ext uri="{FF2B5EF4-FFF2-40B4-BE49-F238E27FC236}">
                  <a16:creationId xmlns:a16="http://schemas.microsoft.com/office/drawing/2014/main" id="{FB87EB81-821C-4018-BBA2-04BCC75950F0}"/>
                </a:ext>
              </a:extLst>
            </p:cNvPr>
            <p:cNvSpPr>
              <a:spLocks/>
            </p:cNvSpPr>
            <p:nvPr/>
          </p:nvSpPr>
          <p:spPr bwMode="auto">
            <a:xfrm rot="5400000">
              <a:off x="4070" y="3753"/>
              <a:ext cx="640" cy="3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1" name="Arc 37">
              <a:extLst>
                <a:ext uri="{FF2B5EF4-FFF2-40B4-BE49-F238E27FC236}">
                  <a16:creationId xmlns:a16="http://schemas.microsoft.com/office/drawing/2014/main" id="{71A7904B-79AD-4403-83B6-A5CDDD656D87}"/>
                </a:ext>
              </a:extLst>
            </p:cNvPr>
            <p:cNvSpPr>
              <a:spLocks/>
            </p:cNvSpPr>
            <p:nvPr/>
          </p:nvSpPr>
          <p:spPr bwMode="auto">
            <a:xfrm rot="5400000">
              <a:off x="3757" y="3753"/>
              <a:ext cx="640" cy="3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2" name="Arc 38">
              <a:extLst>
                <a:ext uri="{FF2B5EF4-FFF2-40B4-BE49-F238E27FC236}">
                  <a16:creationId xmlns:a16="http://schemas.microsoft.com/office/drawing/2014/main" id="{09C4053A-DCFC-45E5-AD5C-0157D3299ED4}"/>
                </a:ext>
              </a:extLst>
            </p:cNvPr>
            <p:cNvSpPr>
              <a:spLocks/>
            </p:cNvSpPr>
            <p:nvPr/>
          </p:nvSpPr>
          <p:spPr bwMode="auto">
            <a:xfrm rot="10800000">
              <a:off x="3451" y="3590"/>
              <a:ext cx="469"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3" name="Arc 39">
              <a:extLst>
                <a:ext uri="{FF2B5EF4-FFF2-40B4-BE49-F238E27FC236}">
                  <a16:creationId xmlns:a16="http://schemas.microsoft.com/office/drawing/2014/main" id="{5F93C17A-98EA-47CC-8E65-5BE61DB81CA7}"/>
                </a:ext>
              </a:extLst>
            </p:cNvPr>
            <p:cNvSpPr>
              <a:spLocks/>
            </p:cNvSpPr>
            <p:nvPr/>
          </p:nvSpPr>
          <p:spPr bwMode="auto">
            <a:xfrm rot="10800000">
              <a:off x="3764" y="3590"/>
              <a:ext cx="469"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224" name="Line 40">
              <a:extLst>
                <a:ext uri="{FF2B5EF4-FFF2-40B4-BE49-F238E27FC236}">
                  <a16:creationId xmlns:a16="http://schemas.microsoft.com/office/drawing/2014/main" id="{C576451F-BC18-4162-BA27-59576A33D73F}"/>
                </a:ext>
              </a:extLst>
            </p:cNvPr>
            <p:cNvSpPr>
              <a:spLocks noChangeShapeType="1"/>
            </p:cNvSpPr>
            <p:nvPr/>
          </p:nvSpPr>
          <p:spPr bwMode="auto">
            <a:xfrm>
              <a:off x="3451" y="37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25" name="Line 41">
              <a:extLst>
                <a:ext uri="{FF2B5EF4-FFF2-40B4-BE49-F238E27FC236}">
                  <a16:creationId xmlns:a16="http://schemas.microsoft.com/office/drawing/2014/main" id="{A1CC1387-C09D-4AC4-B4D1-55B036E61F5D}"/>
                </a:ext>
              </a:extLst>
            </p:cNvPr>
            <p:cNvSpPr>
              <a:spLocks noChangeShapeType="1"/>
            </p:cNvSpPr>
            <p:nvPr/>
          </p:nvSpPr>
          <p:spPr bwMode="auto">
            <a:xfrm>
              <a:off x="3607" y="391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26" name="Line 42">
              <a:extLst>
                <a:ext uri="{FF2B5EF4-FFF2-40B4-BE49-F238E27FC236}">
                  <a16:creationId xmlns:a16="http://schemas.microsoft.com/office/drawing/2014/main" id="{F21155DC-A97F-4AEF-8307-1DCC289F6D0C}"/>
                </a:ext>
              </a:extLst>
            </p:cNvPr>
            <p:cNvSpPr>
              <a:spLocks noChangeShapeType="1"/>
            </p:cNvSpPr>
            <p:nvPr/>
          </p:nvSpPr>
          <p:spPr bwMode="auto">
            <a:xfrm>
              <a:off x="3607" y="40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27" name="Line 43">
              <a:extLst>
                <a:ext uri="{FF2B5EF4-FFF2-40B4-BE49-F238E27FC236}">
                  <a16:creationId xmlns:a16="http://schemas.microsoft.com/office/drawing/2014/main" id="{B1DB68F1-2C93-459F-BF8B-2EF1A1ED8634}"/>
                </a:ext>
              </a:extLst>
            </p:cNvPr>
            <p:cNvSpPr>
              <a:spLocks noChangeShapeType="1"/>
            </p:cNvSpPr>
            <p:nvPr/>
          </p:nvSpPr>
          <p:spPr bwMode="auto">
            <a:xfrm>
              <a:off x="4233" y="37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28" name="Line 44">
              <a:extLst>
                <a:ext uri="{FF2B5EF4-FFF2-40B4-BE49-F238E27FC236}">
                  <a16:creationId xmlns:a16="http://schemas.microsoft.com/office/drawing/2014/main" id="{011272A5-1A3E-4C40-A067-BA892565BE40}"/>
                </a:ext>
              </a:extLst>
            </p:cNvPr>
            <p:cNvSpPr>
              <a:spLocks noChangeShapeType="1"/>
            </p:cNvSpPr>
            <p:nvPr/>
          </p:nvSpPr>
          <p:spPr bwMode="auto">
            <a:xfrm>
              <a:off x="4233" y="407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29" name="Line 45">
              <a:extLst>
                <a:ext uri="{FF2B5EF4-FFF2-40B4-BE49-F238E27FC236}">
                  <a16:creationId xmlns:a16="http://schemas.microsoft.com/office/drawing/2014/main" id="{8B72177A-3EA2-41C5-986E-42A2C92E8278}"/>
                </a:ext>
              </a:extLst>
            </p:cNvPr>
            <p:cNvSpPr>
              <a:spLocks noChangeShapeType="1"/>
            </p:cNvSpPr>
            <p:nvPr/>
          </p:nvSpPr>
          <p:spPr bwMode="auto">
            <a:xfrm>
              <a:off x="4233" y="3910"/>
              <a:ext cx="1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0" name="Line 46">
              <a:extLst>
                <a:ext uri="{FF2B5EF4-FFF2-40B4-BE49-F238E27FC236}">
                  <a16:creationId xmlns:a16="http://schemas.microsoft.com/office/drawing/2014/main" id="{7FC50BD4-C428-46DF-A97C-1497714A144E}"/>
                </a:ext>
              </a:extLst>
            </p:cNvPr>
            <p:cNvSpPr>
              <a:spLocks noChangeShapeType="1"/>
            </p:cNvSpPr>
            <p:nvPr/>
          </p:nvSpPr>
          <p:spPr bwMode="auto">
            <a:xfrm>
              <a:off x="3451" y="24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1" name="Line 47">
              <a:extLst>
                <a:ext uri="{FF2B5EF4-FFF2-40B4-BE49-F238E27FC236}">
                  <a16:creationId xmlns:a16="http://schemas.microsoft.com/office/drawing/2014/main" id="{696257A8-FF8B-4CD3-9156-CC3D652A900B}"/>
                </a:ext>
              </a:extLst>
            </p:cNvPr>
            <p:cNvSpPr>
              <a:spLocks noChangeShapeType="1"/>
            </p:cNvSpPr>
            <p:nvPr/>
          </p:nvSpPr>
          <p:spPr bwMode="auto">
            <a:xfrm>
              <a:off x="3607" y="231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2" name="Line 48">
              <a:extLst>
                <a:ext uri="{FF2B5EF4-FFF2-40B4-BE49-F238E27FC236}">
                  <a16:creationId xmlns:a16="http://schemas.microsoft.com/office/drawing/2014/main" id="{253F4918-0ABB-4E6F-8C91-20CDB5B8FCA2}"/>
                </a:ext>
              </a:extLst>
            </p:cNvPr>
            <p:cNvSpPr>
              <a:spLocks noChangeShapeType="1"/>
            </p:cNvSpPr>
            <p:nvPr/>
          </p:nvSpPr>
          <p:spPr bwMode="auto">
            <a:xfrm>
              <a:off x="3607" y="21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3" name="Line 49">
              <a:extLst>
                <a:ext uri="{FF2B5EF4-FFF2-40B4-BE49-F238E27FC236}">
                  <a16:creationId xmlns:a16="http://schemas.microsoft.com/office/drawing/2014/main" id="{5745EA4D-FF37-4F58-BD94-65227FFE4838}"/>
                </a:ext>
              </a:extLst>
            </p:cNvPr>
            <p:cNvSpPr>
              <a:spLocks noChangeShapeType="1"/>
            </p:cNvSpPr>
            <p:nvPr/>
          </p:nvSpPr>
          <p:spPr bwMode="auto">
            <a:xfrm>
              <a:off x="4233" y="24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4" name="Line 50">
              <a:extLst>
                <a:ext uri="{FF2B5EF4-FFF2-40B4-BE49-F238E27FC236}">
                  <a16:creationId xmlns:a16="http://schemas.microsoft.com/office/drawing/2014/main" id="{D6B79E33-196A-4C86-9E66-6D56F5331359}"/>
                </a:ext>
              </a:extLst>
            </p:cNvPr>
            <p:cNvSpPr>
              <a:spLocks noChangeShapeType="1"/>
            </p:cNvSpPr>
            <p:nvPr/>
          </p:nvSpPr>
          <p:spPr bwMode="auto">
            <a:xfrm>
              <a:off x="4077" y="21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5" name="Line 51">
              <a:extLst>
                <a:ext uri="{FF2B5EF4-FFF2-40B4-BE49-F238E27FC236}">
                  <a16:creationId xmlns:a16="http://schemas.microsoft.com/office/drawing/2014/main" id="{5530EEF8-7F94-4A94-B2B2-765500127C5C}"/>
                </a:ext>
              </a:extLst>
            </p:cNvPr>
            <p:cNvSpPr>
              <a:spLocks noChangeShapeType="1"/>
            </p:cNvSpPr>
            <p:nvPr/>
          </p:nvSpPr>
          <p:spPr bwMode="auto">
            <a:xfrm>
              <a:off x="4233" y="2310"/>
              <a:ext cx="1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236" name="AutoShape 52">
              <a:extLst>
                <a:ext uri="{FF2B5EF4-FFF2-40B4-BE49-F238E27FC236}">
                  <a16:creationId xmlns:a16="http://schemas.microsoft.com/office/drawing/2014/main" id="{4C7F1A0C-2E83-4FBC-98A3-10B5D192C48B}"/>
                </a:ext>
              </a:extLst>
            </p:cNvPr>
            <p:cNvSpPr>
              <a:spLocks noChangeArrowheads="1"/>
            </p:cNvSpPr>
            <p:nvPr/>
          </p:nvSpPr>
          <p:spPr bwMode="auto">
            <a:xfrm>
              <a:off x="5329" y="2790"/>
              <a:ext cx="313" cy="160"/>
            </a:xfrm>
            <a:prstGeom prst="roundRect">
              <a:avLst>
                <a:gd name="adj" fmla="val 16667"/>
              </a:avLst>
            </a:prstGeom>
            <a:solidFill>
              <a:srgbClr val="0000FF"/>
            </a:solidFill>
            <a:ln w="9525">
              <a:solidFill>
                <a:srgbClr val="000000"/>
              </a:solidFill>
              <a:round/>
              <a:headEnd/>
              <a:tailEnd/>
            </a:ln>
          </p:spPr>
          <p:txBody>
            <a:bodyPr/>
            <a:lstStyle/>
            <a:p>
              <a:endParaRPr lang="en-US"/>
            </a:p>
          </p:txBody>
        </p:sp>
        <p:sp>
          <p:nvSpPr>
            <p:cNvPr id="221237" name="AutoShape 53">
              <a:extLst>
                <a:ext uri="{FF2B5EF4-FFF2-40B4-BE49-F238E27FC236}">
                  <a16:creationId xmlns:a16="http://schemas.microsoft.com/office/drawing/2014/main" id="{35DBB25F-9D31-43EB-B639-722025F24F05}"/>
                </a:ext>
              </a:extLst>
            </p:cNvPr>
            <p:cNvSpPr>
              <a:spLocks noChangeArrowheads="1"/>
            </p:cNvSpPr>
            <p:nvPr/>
          </p:nvSpPr>
          <p:spPr bwMode="auto">
            <a:xfrm>
              <a:off x="6112" y="2790"/>
              <a:ext cx="313" cy="160"/>
            </a:xfrm>
            <a:prstGeom prst="roundRect">
              <a:avLst>
                <a:gd name="adj" fmla="val 16667"/>
              </a:avLst>
            </a:prstGeom>
            <a:solidFill>
              <a:srgbClr val="FF0000"/>
            </a:solidFill>
            <a:ln w="9525">
              <a:solidFill>
                <a:srgbClr val="000000"/>
              </a:solidFill>
              <a:round/>
              <a:headEnd/>
              <a:tailEnd/>
            </a:ln>
          </p:spPr>
          <p:txBody>
            <a:bodyPr/>
            <a:lstStyle/>
            <a:p>
              <a:endParaRPr lang="en-US"/>
            </a:p>
          </p:txBody>
        </p:sp>
        <p:sp>
          <p:nvSpPr>
            <p:cNvPr id="221238" name="AutoShape 54">
              <a:extLst>
                <a:ext uri="{FF2B5EF4-FFF2-40B4-BE49-F238E27FC236}">
                  <a16:creationId xmlns:a16="http://schemas.microsoft.com/office/drawing/2014/main" id="{0A9AAAD1-646F-43AD-BDAC-22E49912AADC}"/>
                </a:ext>
              </a:extLst>
            </p:cNvPr>
            <p:cNvSpPr>
              <a:spLocks noChangeArrowheads="1"/>
            </p:cNvSpPr>
            <p:nvPr/>
          </p:nvSpPr>
          <p:spPr bwMode="auto">
            <a:xfrm>
              <a:off x="7833" y="3270"/>
              <a:ext cx="313" cy="160"/>
            </a:xfrm>
            <a:prstGeom prst="roundRect">
              <a:avLst>
                <a:gd name="adj" fmla="val 16667"/>
              </a:avLst>
            </a:prstGeom>
            <a:solidFill>
              <a:srgbClr val="008000"/>
            </a:solidFill>
            <a:ln w="9525">
              <a:solidFill>
                <a:srgbClr val="000000"/>
              </a:solidFill>
              <a:round/>
              <a:headEnd/>
              <a:tailEnd/>
            </a:ln>
          </p:spPr>
          <p:txBody>
            <a:bodyPr/>
            <a:lstStyle/>
            <a:p>
              <a:endParaRPr lang="en-US"/>
            </a:p>
          </p:txBody>
        </p:sp>
        <p:sp>
          <p:nvSpPr>
            <p:cNvPr id="221239" name="AutoShape 55">
              <a:extLst>
                <a:ext uri="{FF2B5EF4-FFF2-40B4-BE49-F238E27FC236}">
                  <a16:creationId xmlns:a16="http://schemas.microsoft.com/office/drawing/2014/main" id="{D72AF3FC-1325-45C6-906B-6997C1AEF21C}"/>
                </a:ext>
              </a:extLst>
            </p:cNvPr>
            <p:cNvSpPr>
              <a:spLocks noChangeArrowheads="1"/>
            </p:cNvSpPr>
            <p:nvPr/>
          </p:nvSpPr>
          <p:spPr bwMode="auto">
            <a:xfrm>
              <a:off x="8459" y="3110"/>
              <a:ext cx="313" cy="160"/>
            </a:xfrm>
            <a:prstGeom prst="roundRect">
              <a:avLst>
                <a:gd name="adj" fmla="val 16667"/>
              </a:avLst>
            </a:prstGeom>
            <a:solidFill>
              <a:srgbClr val="0000FF"/>
            </a:solidFill>
            <a:ln w="9525">
              <a:solidFill>
                <a:srgbClr val="000000"/>
              </a:solidFill>
              <a:round/>
              <a:headEnd/>
              <a:tailEnd/>
            </a:ln>
          </p:spPr>
          <p:txBody>
            <a:bodyPr/>
            <a:lstStyle/>
            <a:p>
              <a:endParaRPr lang="en-US"/>
            </a:p>
          </p:txBody>
        </p:sp>
        <p:sp>
          <p:nvSpPr>
            <p:cNvPr id="221240" name="AutoShape 56">
              <a:extLst>
                <a:ext uri="{FF2B5EF4-FFF2-40B4-BE49-F238E27FC236}">
                  <a16:creationId xmlns:a16="http://schemas.microsoft.com/office/drawing/2014/main" id="{3F5708EB-F48A-440C-B569-A98475090713}"/>
                </a:ext>
              </a:extLst>
            </p:cNvPr>
            <p:cNvSpPr>
              <a:spLocks noChangeArrowheads="1"/>
            </p:cNvSpPr>
            <p:nvPr/>
          </p:nvSpPr>
          <p:spPr bwMode="auto">
            <a:xfrm>
              <a:off x="3920" y="3270"/>
              <a:ext cx="313" cy="160"/>
            </a:xfrm>
            <a:prstGeom prst="roundRect">
              <a:avLst>
                <a:gd name="adj" fmla="val 16667"/>
              </a:avLst>
            </a:prstGeom>
            <a:solidFill>
              <a:srgbClr val="969696"/>
            </a:solidFill>
            <a:ln w="9525">
              <a:solidFill>
                <a:srgbClr val="000000"/>
              </a:solidFill>
              <a:round/>
              <a:headEnd/>
              <a:tailEnd/>
            </a:ln>
          </p:spPr>
          <p:txBody>
            <a:bodyPr/>
            <a:lstStyle/>
            <a:p>
              <a:endParaRPr lang="en-US"/>
            </a:p>
          </p:txBody>
        </p:sp>
        <p:sp>
          <p:nvSpPr>
            <p:cNvPr id="221241" name="AutoShape 57">
              <a:extLst>
                <a:ext uri="{FF2B5EF4-FFF2-40B4-BE49-F238E27FC236}">
                  <a16:creationId xmlns:a16="http://schemas.microsoft.com/office/drawing/2014/main" id="{C2CBBE85-6F34-4FFE-958C-C898E55F2F5D}"/>
                </a:ext>
              </a:extLst>
            </p:cNvPr>
            <p:cNvSpPr>
              <a:spLocks noChangeArrowheads="1"/>
            </p:cNvSpPr>
            <p:nvPr/>
          </p:nvSpPr>
          <p:spPr bwMode="auto">
            <a:xfrm>
              <a:off x="3607" y="2790"/>
              <a:ext cx="313" cy="160"/>
            </a:xfrm>
            <a:prstGeom prst="roundRect">
              <a:avLst>
                <a:gd name="adj" fmla="val 16667"/>
              </a:avLst>
            </a:prstGeom>
            <a:solidFill>
              <a:srgbClr val="FFFF00"/>
            </a:solidFill>
            <a:ln w="9525">
              <a:solidFill>
                <a:srgbClr val="000000"/>
              </a:solidFill>
              <a:round/>
              <a:headEnd/>
              <a:tailEnd/>
            </a:ln>
          </p:spPr>
          <p:txBody>
            <a:bodyPr/>
            <a:lstStyle/>
            <a:p>
              <a:endParaRPr lang="en-US"/>
            </a:p>
          </p:txBody>
        </p:sp>
        <p:sp>
          <p:nvSpPr>
            <p:cNvPr id="221242" name="AutoShape 58">
              <a:extLst>
                <a:ext uri="{FF2B5EF4-FFF2-40B4-BE49-F238E27FC236}">
                  <a16:creationId xmlns:a16="http://schemas.microsoft.com/office/drawing/2014/main" id="{3A437EBB-DCC4-4812-A093-0F246FC8C5A3}"/>
                </a:ext>
              </a:extLst>
            </p:cNvPr>
            <p:cNvSpPr>
              <a:spLocks noChangeArrowheads="1"/>
            </p:cNvSpPr>
            <p:nvPr/>
          </p:nvSpPr>
          <p:spPr bwMode="auto">
            <a:xfrm rot="5400000">
              <a:off x="7204" y="3751"/>
              <a:ext cx="320" cy="157"/>
            </a:xfrm>
            <a:prstGeom prst="roundRect">
              <a:avLst>
                <a:gd name="adj" fmla="val 16667"/>
              </a:avLst>
            </a:prstGeom>
            <a:solidFill>
              <a:srgbClr val="003300"/>
            </a:solidFill>
            <a:ln w="9525">
              <a:solidFill>
                <a:srgbClr val="000000"/>
              </a:solidFill>
              <a:round/>
              <a:headEnd/>
              <a:tailEnd/>
            </a:ln>
          </p:spPr>
          <p:txBody>
            <a:bodyPr/>
            <a:lstStyle/>
            <a:p>
              <a:endParaRPr lang="en-US"/>
            </a:p>
          </p:txBody>
        </p:sp>
        <p:sp>
          <p:nvSpPr>
            <p:cNvPr id="221243" name="AutoShape 59">
              <a:extLst>
                <a:ext uri="{FF2B5EF4-FFF2-40B4-BE49-F238E27FC236}">
                  <a16:creationId xmlns:a16="http://schemas.microsoft.com/office/drawing/2014/main" id="{B9094462-CB9A-4BBF-A74E-5B4732490C72}"/>
                </a:ext>
              </a:extLst>
            </p:cNvPr>
            <p:cNvSpPr>
              <a:spLocks noChangeArrowheads="1"/>
            </p:cNvSpPr>
            <p:nvPr/>
          </p:nvSpPr>
          <p:spPr bwMode="auto">
            <a:xfrm rot="16200000">
              <a:off x="7360" y="2312"/>
              <a:ext cx="320" cy="156"/>
            </a:xfrm>
            <a:prstGeom prst="roundRect">
              <a:avLst>
                <a:gd name="adj" fmla="val 16667"/>
              </a:avLst>
            </a:prstGeom>
            <a:solidFill>
              <a:srgbClr val="0000FF"/>
            </a:solidFill>
            <a:ln w="9525">
              <a:solidFill>
                <a:srgbClr val="000000"/>
              </a:solidFill>
              <a:round/>
              <a:headEnd/>
              <a:tailEnd/>
            </a:ln>
          </p:spPr>
          <p:txBody>
            <a:bodyPr/>
            <a:lstStyle/>
            <a:p>
              <a:endParaRPr lang="en-US"/>
            </a:p>
          </p:txBody>
        </p:sp>
      </p:grpSp>
      <p:pic>
        <p:nvPicPr>
          <p:cNvPr id="221246" name="Picture 62" descr="4xz1i3fg[1]">
            <a:extLst>
              <a:ext uri="{FF2B5EF4-FFF2-40B4-BE49-F238E27FC236}">
                <a16:creationId xmlns:a16="http://schemas.microsoft.com/office/drawing/2014/main" id="{C38CDCC1-A0BD-4B9B-951B-BCF771E7B0A8}"/>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2565400"/>
            <a:ext cx="674688" cy="6699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257" name="Picture 73" descr="nid2q3qb[1]">
            <a:extLst>
              <a:ext uri="{FF2B5EF4-FFF2-40B4-BE49-F238E27FC236}">
                <a16:creationId xmlns:a16="http://schemas.microsoft.com/office/drawing/2014/main" id="{A10E9F34-2623-41F5-BD7E-5794685D00E4}"/>
              </a:ext>
            </a:extLst>
          </p:cNvP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420938"/>
            <a:ext cx="428625" cy="752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59" name="Line 75">
            <a:extLst>
              <a:ext uri="{FF2B5EF4-FFF2-40B4-BE49-F238E27FC236}">
                <a16:creationId xmlns:a16="http://schemas.microsoft.com/office/drawing/2014/main" id="{02BB59BC-7DE2-41D4-AD91-3294D153480C}"/>
              </a:ext>
            </a:extLst>
          </p:cNvPr>
          <p:cNvSpPr>
            <a:spLocks noChangeShapeType="1"/>
          </p:cNvSpPr>
          <p:nvPr/>
        </p:nvSpPr>
        <p:spPr bwMode="auto">
          <a:xfrm>
            <a:off x="5435600" y="4076700"/>
            <a:ext cx="215900" cy="0"/>
          </a:xfrm>
          <a:prstGeom prst="line">
            <a:avLst/>
          </a:prstGeom>
          <a:noFill/>
          <a:ln w="12700">
            <a:solidFill>
              <a:schemeClr val="tx1"/>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60" name="Line 76">
            <a:extLst>
              <a:ext uri="{FF2B5EF4-FFF2-40B4-BE49-F238E27FC236}">
                <a16:creationId xmlns:a16="http://schemas.microsoft.com/office/drawing/2014/main" id="{F823673F-EC0E-43EE-82CC-D0D951ADB986}"/>
              </a:ext>
            </a:extLst>
          </p:cNvPr>
          <p:cNvSpPr>
            <a:spLocks noChangeShapeType="1"/>
          </p:cNvSpPr>
          <p:nvPr/>
        </p:nvSpPr>
        <p:spPr bwMode="auto">
          <a:xfrm>
            <a:off x="5580063" y="3284538"/>
            <a:ext cx="215900" cy="0"/>
          </a:xfrm>
          <a:prstGeom prst="line">
            <a:avLst/>
          </a:prstGeom>
          <a:noFill/>
          <a:ln w="12700">
            <a:solidFill>
              <a:schemeClr val="tx1"/>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61" name="Text Box 77">
            <a:extLst>
              <a:ext uri="{FF2B5EF4-FFF2-40B4-BE49-F238E27FC236}">
                <a16:creationId xmlns:a16="http://schemas.microsoft.com/office/drawing/2014/main" id="{A1B024A8-5158-40DC-AD23-F05C2C977E03}"/>
              </a:ext>
            </a:extLst>
          </p:cNvPr>
          <p:cNvSpPr txBox="1">
            <a:spLocks noChangeArrowheads="1"/>
          </p:cNvSpPr>
          <p:nvPr/>
        </p:nvSpPr>
        <p:spPr bwMode="auto">
          <a:xfrm>
            <a:off x="1042988" y="1557338"/>
            <a:ext cx="640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a:solidFill>
                  <a:schemeClr val="tx1"/>
                </a:solidFill>
                <a:effectLst>
                  <a:outerShdw blurRad="38100" dist="38100" dir="2700000" algn="tl">
                    <a:srgbClr val="C0C0C0"/>
                  </a:outerShdw>
                </a:effectLst>
              </a:rPr>
              <a:t>Crossing the road</a:t>
            </a:r>
          </a:p>
        </p:txBody>
      </p:sp>
      <p:sp>
        <p:nvSpPr>
          <p:cNvPr id="221262" name="Text Box 78">
            <a:extLst>
              <a:ext uri="{FF2B5EF4-FFF2-40B4-BE49-F238E27FC236}">
                <a16:creationId xmlns:a16="http://schemas.microsoft.com/office/drawing/2014/main" id="{0B44848E-4796-4AC1-9388-AC5C975F89E6}"/>
              </a:ext>
            </a:extLst>
          </p:cNvPr>
          <p:cNvSpPr txBox="1">
            <a:spLocks noChangeArrowheads="1"/>
          </p:cNvSpPr>
          <p:nvPr/>
        </p:nvSpPr>
        <p:spPr bwMode="auto">
          <a:xfrm>
            <a:off x="1187450" y="4797425"/>
            <a:ext cx="604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400">
                <a:solidFill>
                  <a:schemeClr val="tx1"/>
                </a:solidFill>
                <a:effectLst>
                  <a:outerShdw blurRad="38100" dist="38100" dir="2700000" algn="tl">
                    <a:srgbClr val="C0C0C0"/>
                  </a:outerShdw>
                </a:effectLst>
              </a:rPr>
              <a:t>Footbridge	Underpass    		Traffic lights</a:t>
            </a:r>
          </a:p>
        </p:txBody>
      </p:sp>
      <p:sp>
        <p:nvSpPr>
          <p:cNvPr id="221264" name="Line 80">
            <a:extLst>
              <a:ext uri="{FF2B5EF4-FFF2-40B4-BE49-F238E27FC236}">
                <a16:creationId xmlns:a16="http://schemas.microsoft.com/office/drawing/2014/main" id="{342DC411-FD2A-4D02-8A4A-412A29587749}"/>
              </a:ext>
            </a:extLst>
          </p:cNvPr>
          <p:cNvSpPr>
            <a:spLocks noChangeShapeType="1"/>
          </p:cNvSpPr>
          <p:nvPr/>
        </p:nvSpPr>
        <p:spPr bwMode="auto">
          <a:xfrm flipV="1">
            <a:off x="1763713" y="4292600"/>
            <a:ext cx="576262" cy="5048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65" name="Line 81">
            <a:extLst>
              <a:ext uri="{FF2B5EF4-FFF2-40B4-BE49-F238E27FC236}">
                <a16:creationId xmlns:a16="http://schemas.microsoft.com/office/drawing/2014/main" id="{EB4E6806-5E17-4823-8C3D-C8E165F1B506}"/>
              </a:ext>
            </a:extLst>
          </p:cNvPr>
          <p:cNvSpPr>
            <a:spLocks noChangeShapeType="1"/>
          </p:cNvSpPr>
          <p:nvPr/>
        </p:nvSpPr>
        <p:spPr bwMode="auto">
          <a:xfrm flipV="1">
            <a:off x="3851275" y="4292600"/>
            <a:ext cx="576263" cy="5048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1267" name="Picture 83" descr="m2rhqa2h[1]">
            <a:extLst>
              <a:ext uri="{FF2B5EF4-FFF2-40B4-BE49-F238E27FC236}">
                <a16:creationId xmlns:a16="http://schemas.microsoft.com/office/drawing/2014/main" id="{B3136B9A-4713-42D0-9721-A962307ECAD3}"/>
              </a:ext>
            </a:extLst>
          </p:cNvPr>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4437063"/>
            <a:ext cx="550863"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273" name="Line 89">
            <a:extLst>
              <a:ext uri="{FF2B5EF4-FFF2-40B4-BE49-F238E27FC236}">
                <a16:creationId xmlns:a16="http://schemas.microsoft.com/office/drawing/2014/main" id="{C38058A6-16F0-467C-875F-DC9BA5EC8883}"/>
              </a:ext>
            </a:extLst>
          </p:cNvPr>
          <p:cNvSpPr>
            <a:spLocks noChangeShapeType="1"/>
          </p:cNvSpPr>
          <p:nvPr/>
        </p:nvSpPr>
        <p:spPr bwMode="auto">
          <a:xfrm flipH="1" flipV="1">
            <a:off x="6156325" y="3213100"/>
            <a:ext cx="360363" cy="13684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74" name="Line 90">
            <a:extLst>
              <a:ext uri="{FF2B5EF4-FFF2-40B4-BE49-F238E27FC236}">
                <a16:creationId xmlns:a16="http://schemas.microsoft.com/office/drawing/2014/main" id="{A58BB606-AE98-48DC-AC1A-ACB64AA12D6E}"/>
              </a:ext>
            </a:extLst>
          </p:cNvPr>
          <p:cNvSpPr>
            <a:spLocks noChangeShapeType="1"/>
          </p:cNvSpPr>
          <p:nvPr/>
        </p:nvSpPr>
        <p:spPr bwMode="auto">
          <a:xfrm flipH="1" flipV="1">
            <a:off x="5435600" y="3068638"/>
            <a:ext cx="1008063" cy="1512887"/>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75" name="Text Box 91">
            <a:extLst>
              <a:ext uri="{FF2B5EF4-FFF2-40B4-BE49-F238E27FC236}">
                <a16:creationId xmlns:a16="http://schemas.microsoft.com/office/drawing/2014/main" id="{A9D0216C-9A70-4913-823C-9767AF02D2DF}"/>
              </a:ext>
            </a:extLst>
          </p:cNvPr>
          <p:cNvSpPr txBox="1">
            <a:spLocks noChangeArrowheads="1"/>
          </p:cNvSpPr>
          <p:nvPr/>
        </p:nvSpPr>
        <p:spPr bwMode="auto">
          <a:xfrm>
            <a:off x="5003800" y="4149725"/>
            <a:ext cx="360363" cy="422275"/>
          </a:xfrm>
          <a:prstGeom prst="rect">
            <a:avLst/>
          </a:prstGeom>
          <a:noFill/>
          <a:ln w="25400">
            <a:solidFill>
              <a:srgbClr val="0000FF"/>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0000FF"/>
                </a:solidFill>
                <a:effectLst>
                  <a:outerShdw blurRad="38100" dist="38100" dir="2700000" algn="tl">
                    <a:srgbClr val="C0C0C0"/>
                  </a:outerShdw>
                </a:effectLst>
              </a:rPr>
              <a:t>A</a:t>
            </a:r>
          </a:p>
        </p:txBody>
      </p:sp>
      <p:sp>
        <p:nvSpPr>
          <p:cNvPr id="221276" name="Text Box 92">
            <a:extLst>
              <a:ext uri="{FF2B5EF4-FFF2-40B4-BE49-F238E27FC236}">
                <a16:creationId xmlns:a16="http://schemas.microsoft.com/office/drawing/2014/main" id="{F2C61B4F-7A9E-4F95-942C-4A28754E5081}"/>
              </a:ext>
            </a:extLst>
          </p:cNvPr>
          <p:cNvSpPr txBox="1">
            <a:spLocks noChangeArrowheads="1"/>
          </p:cNvSpPr>
          <p:nvPr/>
        </p:nvSpPr>
        <p:spPr bwMode="auto">
          <a:xfrm>
            <a:off x="5003800" y="2852738"/>
            <a:ext cx="360363" cy="422275"/>
          </a:xfrm>
          <a:prstGeom prst="rect">
            <a:avLst/>
          </a:prstGeom>
          <a:noFill/>
          <a:ln w="25400">
            <a:solidFill>
              <a:srgbClr val="0000FF"/>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a:solidFill>
                  <a:srgbClr val="0000FF"/>
                </a:solidFill>
                <a:effectLst>
                  <a:outerShdw blurRad="38100" dist="38100" dir="2700000" algn="tl">
                    <a:srgbClr val="C0C0C0"/>
                  </a:outerShdw>
                </a:effectLst>
              </a:rPr>
              <a:t>B</a:t>
            </a:r>
          </a:p>
        </p:txBody>
      </p:sp>
    </p:spTree>
    <p:extLst>
      <p:ext uri="{BB962C8B-B14F-4D97-AF65-F5344CB8AC3E}">
        <p14:creationId xmlns:p14="http://schemas.microsoft.com/office/powerpoint/2010/main" val="2257291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DEA3CE3-E6BB-455A-B584-7FA33BD9CE3D}"/>
              </a:ext>
            </a:extLst>
          </p:cNvPr>
          <p:cNvSpPr>
            <a:spLocks noGrp="1"/>
          </p:cNvSpPr>
          <p:nvPr>
            <p:ph type="dt" sz="half" idx="10"/>
          </p:nvPr>
        </p:nvSpPr>
        <p:spPr/>
        <p:txBody>
          <a:bodyPr/>
          <a:lstStyle/>
          <a:p>
            <a:r>
              <a:rPr lang="en-GB" altLang="en-US"/>
              <a:t>2010</a:t>
            </a:r>
          </a:p>
        </p:txBody>
      </p:sp>
      <p:sp>
        <p:nvSpPr>
          <p:cNvPr id="6" name="Footer Placeholder 4">
            <a:extLst>
              <a:ext uri="{FF2B5EF4-FFF2-40B4-BE49-F238E27FC236}">
                <a16:creationId xmlns:a16="http://schemas.microsoft.com/office/drawing/2014/main" id="{A7539ECE-6DC8-4ED5-917B-E4EBACEE0B60}"/>
              </a:ext>
            </a:extLst>
          </p:cNvPr>
          <p:cNvSpPr>
            <a:spLocks noGrp="1"/>
          </p:cNvSpPr>
          <p:nvPr>
            <p:ph type="ftr" sz="quarter" idx="11"/>
          </p:nvPr>
        </p:nvSpPr>
        <p:spPr/>
        <p:txBody>
          <a:bodyPr/>
          <a:lstStyle/>
          <a:p>
            <a:r>
              <a:rPr lang="en-GB" altLang="en-US"/>
              <a:t>Exercise 1</a:t>
            </a:r>
          </a:p>
        </p:txBody>
      </p:sp>
      <p:sp>
        <p:nvSpPr>
          <p:cNvPr id="222215" name="Text Box 7">
            <a:extLst>
              <a:ext uri="{FF2B5EF4-FFF2-40B4-BE49-F238E27FC236}">
                <a16:creationId xmlns:a16="http://schemas.microsoft.com/office/drawing/2014/main" id="{95881EC3-65F9-4085-B41B-7ECDC93C67EC}"/>
              </a:ext>
            </a:extLst>
          </p:cNvPr>
          <p:cNvSpPr txBox="1">
            <a:spLocks noChangeArrowheads="1"/>
          </p:cNvSpPr>
          <p:nvPr/>
        </p:nvSpPr>
        <p:spPr bwMode="auto">
          <a:xfrm>
            <a:off x="1042988" y="1700213"/>
            <a:ext cx="5616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800">
                <a:solidFill>
                  <a:schemeClr val="tx1"/>
                </a:solidFill>
                <a:effectLst>
                  <a:outerShdw blurRad="38100" dist="38100" dir="2700000" algn="tl">
                    <a:srgbClr val="C0C0C0"/>
                  </a:outerShdw>
                </a:effectLst>
              </a:rPr>
              <a:t>Summary of risk factors</a:t>
            </a:r>
          </a:p>
        </p:txBody>
      </p:sp>
      <p:sp>
        <p:nvSpPr>
          <p:cNvPr id="222216" name="Text Box 8">
            <a:extLst>
              <a:ext uri="{FF2B5EF4-FFF2-40B4-BE49-F238E27FC236}">
                <a16:creationId xmlns:a16="http://schemas.microsoft.com/office/drawing/2014/main" id="{C362A79B-F734-4CE3-AB86-6E2117079BEC}"/>
              </a:ext>
            </a:extLst>
          </p:cNvPr>
          <p:cNvSpPr txBox="1">
            <a:spLocks noChangeArrowheads="1"/>
          </p:cNvSpPr>
          <p:nvPr/>
        </p:nvSpPr>
        <p:spPr bwMode="auto">
          <a:xfrm>
            <a:off x="1042988" y="2492375"/>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solidFill>
                <a:schemeClr val="tx1"/>
              </a:solidFill>
              <a:effectLst>
                <a:outerShdw blurRad="38100" dist="38100" dir="2700000" algn="tl">
                  <a:srgbClr val="C0C0C0"/>
                </a:outerShdw>
              </a:effectLst>
            </a:endParaRPr>
          </a:p>
        </p:txBody>
      </p:sp>
      <p:sp>
        <p:nvSpPr>
          <p:cNvPr id="222217" name="Text Box 9">
            <a:extLst>
              <a:ext uri="{FF2B5EF4-FFF2-40B4-BE49-F238E27FC236}">
                <a16:creationId xmlns:a16="http://schemas.microsoft.com/office/drawing/2014/main" id="{918CB4B9-C2E2-47A7-BDC1-3CEEFAF4568A}"/>
              </a:ext>
            </a:extLst>
          </p:cNvPr>
          <p:cNvSpPr txBox="1">
            <a:spLocks noChangeArrowheads="1"/>
          </p:cNvSpPr>
          <p:nvPr/>
        </p:nvSpPr>
        <p:spPr bwMode="auto">
          <a:xfrm>
            <a:off x="1331913" y="2708275"/>
            <a:ext cx="5832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lgn="l">
              <a:defRPr sz="2400">
                <a:solidFill>
                  <a:schemeClr val="tx1"/>
                </a:solidFill>
                <a:latin typeface="Times" panose="02020603050405020304" pitchFamily="18" charset="0"/>
              </a:defRPr>
            </a:lvl1pPr>
            <a:lvl2pPr marL="623888"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Physical attributes of pedestrians</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Speed of crossing road</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Daylight/night</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Threat of attack in underpass</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Distance to footbridge</a:t>
            </a:r>
          </a:p>
        </p:txBody>
      </p:sp>
    </p:spTree>
    <p:extLst>
      <p:ext uri="{BB962C8B-B14F-4D97-AF65-F5344CB8AC3E}">
        <p14:creationId xmlns:p14="http://schemas.microsoft.com/office/powerpoint/2010/main" val="332862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0870C56-10B4-45EB-9A42-CCFCC80E1263}"/>
              </a:ext>
            </a:extLst>
          </p:cNvPr>
          <p:cNvSpPr>
            <a:spLocks noGrp="1"/>
          </p:cNvSpPr>
          <p:nvPr>
            <p:ph type="dt" sz="half" idx="10"/>
          </p:nvPr>
        </p:nvSpPr>
        <p:spPr/>
        <p:txBody>
          <a:bodyPr/>
          <a:lstStyle/>
          <a:p>
            <a:r>
              <a:rPr lang="en-GB" altLang="en-US"/>
              <a:t>2010</a:t>
            </a:r>
          </a:p>
        </p:txBody>
      </p:sp>
      <p:sp>
        <p:nvSpPr>
          <p:cNvPr id="6" name="Footer Placeholder 4">
            <a:extLst>
              <a:ext uri="{FF2B5EF4-FFF2-40B4-BE49-F238E27FC236}">
                <a16:creationId xmlns:a16="http://schemas.microsoft.com/office/drawing/2014/main" id="{1D1F0A6B-0266-4C5C-9A7D-B322A8A09CF8}"/>
              </a:ext>
            </a:extLst>
          </p:cNvPr>
          <p:cNvSpPr>
            <a:spLocks noGrp="1"/>
          </p:cNvSpPr>
          <p:nvPr>
            <p:ph type="ftr" sz="quarter" idx="11"/>
          </p:nvPr>
        </p:nvSpPr>
        <p:spPr/>
        <p:txBody>
          <a:bodyPr/>
          <a:lstStyle/>
          <a:p>
            <a:r>
              <a:rPr lang="en-GB" altLang="en-US"/>
              <a:t>Exercise 1</a:t>
            </a:r>
          </a:p>
        </p:txBody>
      </p:sp>
      <p:sp>
        <p:nvSpPr>
          <p:cNvPr id="240642" name="Text Box 2">
            <a:extLst>
              <a:ext uri="{FF2B5EF4-FFF2-40B4-BE49-F238E27FC236}">
                <a16:creationId xmlns:a16="http://schemas.microsoft.com/office/drawing/2014/main" id="{CB03A92C-E63F-4851-89C8-F34FEB6B8DC7}"/>
              </a:ext>
            </a:extLst>
          </p:cNvPr>
          <p:cNvSpPr txBox="1">
            <a:spLocks noChangeArrowheads="1"/>
          </p:cNvSpPr>
          <p:nvPr/>
        </p:nvSpPr>
        <p:spPr bwMode="auto">
          <a:xfrm>
            <a:off x="900113" y="1844675"/>
            <a:ext cx="561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2800">
                <a:solidFill>
                  <a:schemeClr val="tx1"/>
                </a:solidFill>
                <a:effectLst>
                  <a:outerShdw blurRad="38100" dist="38100" dir="2700000" algn="tl">
                    <a:srgbClr val="C0C0C0"/>
                  </a:outerShdw>
                </a:effectLst>
              </a:rPr>
              <a:t>Scenarios</a:t>
            </a:r>
          </a:p>
        </p:txBody>
      </p:sp>
      <p:sp>
        <p:nvSpPr>
          <p:cNvPr id="240643" name="Text Box 3">
            <a:extLst>
              <a:ext uri="{FF2B5EF4-FFF2-40B4-BE49-F238E27FC236}">
                <a16:creationId xmlns:a16="http://schemas.microsoft.com/office/drawing/2014/main" id="{72498D98-D6B8-49D3-8AA3-E6D643F10BCB}"/>
              </a:ext>
            </a:extLst>
          </p:cNvPr>
          <p:cNvSpPr txBox="1">
            <a:spLocks noChangeArrowheads="1"/>
          </p:cNvSpPr>
          <p:nvPr/>
        </p:nvSpPr>
        <p:spPr bwMode="auto">
          <a:xfrm>
            <a:off x="1042988" y="2492375"/>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a:solidFill>
                <a:schemeClr val="tx1"/>
              </a:solidFill>
              <a:effectLst>
                <a:outerShdw blurRad="38100" dist="38100" dir="2700000" algn="tl">
                  <a:srgbClr val="C0C0C0"/>
                </a:outerShdw>
              </a:effectLst>
            </a:endParaRPr>
          </a:p>
        </p:txBody>
      </p:sp>
      <p:sp>
        <p:nvSpPr>
          <p:cNvPr id="240644" name="Text Box 4">
            <a:extLst>
              <a:ext uri="{FF2B5EF4-FFF2-40B4-BE49-F238E27FC236}">
                <a16:creationId xmlns:a16="http://schemas.microsoft.com/office/drawing/2014/main" id="{42428E35-4510-4CEA-8082-248B35A4E4F6}"/>
              </a:ext>
            </a:extLst>
          </p:cNvPr>
          <p:cNvSpPr txBox="1">
            <a:spLocks noChangeArrowheads="1"/>
          </p:cNvSpPr>
          <p:nvPr/>
        </p:nvSpPr>
        <p:spPr bwMode="auto">
          <a:xfrm>
            <a:off x="900113" y="2708275"/>
            <a:ext cx="72009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algn="l">
              <a:defRPr sz="2400">
                <a:solidFill>
                  <a:schemeClr val="tx1"/>
                </a:solidFill>
                <a:latin typeface="Times" panose="02020603050405020304" pitchFamily="18" charset="0"/>
              </a:defRPr>
            </a:lvl1pPr>
            <a:lvl2pPr marL="623888" algn="l">
              <a:defRPr sz="2400">
                <a:solidFill>
                  <a:schemeClr val="tx1"/>
                </a:solidFill>
                <a:latin typeface="Times" panose="02020603050405020304" pitchFamily="18" charset="0"/>
              </a:defRPr>
            </a:lvl2pPr>
            <a:lvl3pPr algn="l">
              <a:defRPr sz="2400">
                <a:solidFill>
                  <a:schemeClr val="tx1"/>
                </a:solidFill>
                <a:latin typeface="Times" panose="02020603050405020304" pitchFamily="18" charset="0"/>
              </a:defRPr>
            </a:lvl3pPr>
            <a:lvl4pPr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Elderly persons crossing in dry conditions (day)</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Male adult crossing in dry conditions (night)</a:t>
            </a:r>
          </a:p>
          <a:p>
            <a:pPr>
              <a:spcBef>
                <a:spcPct val="50000"/>
              </a:spcBef>
              <a:buFontTx/>
              <a:buChar char="•"/>
            </a:pPr>
            <a:r>
              <a:rPr lang="en-GB" altLang="en-US">
                <a:effectLst>
                  <a:outerShdw blurRad="38100" dist="38100" dir="2700000" algn="tl">
                    <a:srgbClr val="C0C0C0"/>
                  </a:outerShdw>
                </a:effectLst>
                <a:latin typeface="Verdana" panose="020B0604030504040204" pitchFamily="34" charset="0"/>
              </a:rPr>
              <a:t>Parent/child with pushchair crossing in rain (day)</a:t>
            </a:r>
          </a:p>
        </p:txBody>
      </p:sp>
    </p:spTree>
    <p:extLst>
      <p:ext uri="{BB962C8B-B14F-4D97-AF65-F5344CB8AC3E}">
        <p14:creationId xmlns:p14="http://schemas.microsoft.com/office/powerpoint/2010/main" val="3915877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Date Placeholder 3">
            <a:extLst>
              <a:ext uri="{FF2B5EF4-FFF2-40B4-BE49-F238E27FC236}">
                <a16:creationId xmlns:a16="http://schemas.microsoft.com/office/drawing/2014/main" id="{77FF18A2-89CC-4A7A-A89E-5C2BE6DD0C4D}"/>
              </a:ext>
            </a:extLst>
          </p:cNvPr>
          <p:cNvSpPr>
            <a:spLocks noGrp="1"/>
          </p:cNvSpPr>
          <p:nvPr>
            <p:ph type="dt" sz="half" idx="10"/>
          </p:nvPr>
        </p:nvSpPr>
        <p:spPr/>
        <p:txBody>
          <a:bodyPr/>
          <a:lstStyle/>
          <a:p>
            <a:r>
              <a:rPr lang="en-GB" altLang="en-US"/>
              <a:t>2010</a:t>
            </a:r>
          </a:p>
        </p:txBody>
      </p:sp>
      <p:sp>
        <p:nvSpPr>
          <p:cNvPr id="67" name="Footer Placeholder 4">
            <a:extLst>
              <a:ext uri="{FF2B5EF4-FFF2-40B4-BE49-F238E27FC236}">
                <a16:creationId xmlns:a16="http://schemas.microsoft.com/office/drawing/2014/main" id="{CDA0D26F-09BC-4C59-9A72-0400D0739D57}"/>
              </a:ext>
            </a:extLst>
          </p:cNvPr>
          <p:cNvSpPr>
            <a:spLocks noGrp="1"/>
          </p:cNvSpPr>
          <p:nvPr>
            <p:ph type="ftr" sz="quarter" idx="11"/>
          </p:nvPr>
        </p:nvSpPr>
        <p:spPr/>
        <p:txBody>
          <a:bodyPr/>
          <a:lstStyle/>
          <a:p>
            <a:r>
              <a:rPr lang="en-GB" altLang="en-US"/>
              <a:t>Exercise 1</a:t>
            </a:r>
          </a:p>
        </p:txBody>
      </p:sp>
      <p:grpSp>
        <p:nvGrpSpPr>
          <p:cNvPr id="236548" name="Group 4">
            <a:extLst>
              <a:ext uri="{FF2B5EF4-FFF2-40B4-BE49-F238E27FC236}">
                <a16:creationId xmlns:a16="http://schemas.microsoft.com/office/drawing/2014/main" id="{4BDB0A5D-2316-433A-A61C-A4412872E804}"/>
              </a:ext>
            </a:extLst>
          </p:cNvPr>
          <p:cNvGrpSpPr>
            <a:grpSpLocks noChangeAspect="1"/>
          </p:cNvGrpSpPr>
          <p:nvPr/>
        </p:nvGrpSpPr>
        <p:grpSpPr bwMode="auto">
          <a:xfrm>
            <a:off x="1403350" y="2132013"/>
            <a:ext cx="6191250" cy="3632200"/>
            <a:chOff x="2355" y="1350"/>
            <a:chExt cx="7200" cy="4320"/>
          </a:xfrm>
        </p:grpSpPr>
        <p:sp>
          <p:nvSpPr>
            <p:cNvPr id="236549" name="AutoShape 5">
              <a:extLst>
                <a:ext uri="{FF2B5EF4-FFF2-40B4-BE49-F238E27FC236}">
                  <a16:creationId xmlns:a16="http://schemas.microsoft.com/office/drawing/2014/main" id="{73751E31-156F-4F25-91A1-1FEFA0E0B3C6}"/>
                </a:ext>
              </a:extLst>
            </p:cNvPr>
            <p:cNvSpPr>
              <a:spLocks noChangeAspect="1" noChangeArrowheads="1"/>
            </p:cNvSpPr>
            <p:nvPr/>
          </p:nvSpPr>
          <p:spPr bwMode="auto">
            <a:xfrm>
              <a:off x="2355" y="135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50" name="Line 6">
              <a:extLst>
                <a:ext uri="{FF2B5EF4-FFF2-40B4-BE49-F238E27FC236}">
                  <a16:creationId xmlns:a16="http://schemas.microsoft.com/office/drawing/2014/main" id="{22F8E241-7104-40BF-9837-F265AD10F9BE}"/>
                </a:ext>
              </a:extLst>
            </p:cNvPr>
            <p:cNvSpPr>
              <a:spLocks noChangeShapeType="1"/>
            </p:cNvSpPr>
            <p:nvPr/>
          </p:nvSpPr>
          <p:spPr bwMode="auto">
            <a:xfrm>
              <a:off x="3451" y="2630"/>
              <a:ext cx="3756"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1" name="Line 7">
              <a:extLst>
                <a:ext uri="{FF2B5EF4-FFF2-40B4-BE49-F238E27FC236}">
                  <a16:creationId xmlns:a16="http://schemas.microsoft.com/office/drawing/2014/main" id="{B889EF33-CB28-412D-A98A-258497E1F090}"/>
                </a:ext>
              </a:extLst>
            </p:cNvPr>
            <p:cNvSpPr>
              <a:spLocks noChangeShapeType="1"/>
            </p:cNvSpPr>
            <p:nvPr/>
          </p:nvSpPr>
          <p:spPr bwMode="auto">
            <a:xfrm>
              <a:off x="3451" y="3590"/>
              <a:ext cx="3756"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2" name="Line 8">
              <a:extLst>
                <a:ext uri="{FF2B5EF4-FFF2-40B4-BE49-F238E27FC236}">
                  <a16:creationId xmlns:a16="http://schemas.microsoft.com/office/drawing/2014/main" id="{C58026A6-4C09-4664-AB46-E6DA71064590}"/>
                </a:ext>
              </a:extLst>
            </p:cNvPr>
            <p:cNvSpPr>
              <a:spLocks noChangeShapeType="1"/>
            </p:cNvSpPr>
            <p:nvPr/>
          </p:nvSpPr>
          <p:spPr bwMode="auto">
            <a:xfrm>
              <a:off x="7207" y="1670"/>
              <a:ext cx="1" cy="9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3" name="Line 9">
              <a:extLst>
                <a:ext uri="{FF2B5EF4-FFF2-40B4-BE49-F238E27FC236}">
                  <a16:creationId xmlns:a16="http://schemas.microsoft.com/office/drawing/2014/main" id="{11DFD8B6-5C1A-4495-A1F6-6B9675BB10EB}"/>
                </a:ext>
              </a:extLst>
            </p:cNvPr>
            <p:cNvSpPr>
              <a:spLocks noChangeShapeType="1"/>
            </p:cNvSpPr>
            <p:nvPr/>
          </p:nvSpPr>
          <p:spPr bwMode="auto">
            <a:xfrm>
              <a:off x="7677" y="1670"/>
              <a:ext cx="1"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4" name="Line 10">
              <a:extLst>
                <a:ext uri="{FF2B5EF4-FFF2-40B4-BE49-F238E27FC236}">
                  <a16:creationId xmlns:a16="http://schemas.microsoft.com/office/drawing/2014/main" id="{07C7E026-13BE-46E2-9003-C4B4CCF07429}"/>
                </a:ext>
              </a:extLst>
            </p:cNvPr>
            <p:cNvSpPr>
              <a:spLocks noChangeShapeType="1"/>
            </p:cNvSpPr>
            <p:nvPr/>
          </p:nvSpPr>
          <p:spPr bwMode="auto">
            <a:xfrm>
              <a:off x="7677" y="2630"/>
              <a:ext cx="9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5" name="Line 11">
              <a:extLst>
                <a:ext uri="{FF2B5EF4-FFF2-40B4-BE49-F238E27FC236}">
                  <a16:creationId xmlns:a16="http://schemas.microsoft.com/office/drawing/2014/main" id="{66757C1A-FD37-405E-A899-C356673BD2E1}"/>
                </a:ext>
              </a:extLst>
            </p:cNvPr>
            <p:cNvSpPr>
              <a:spLocks noChangeShapeType="1"/>
            </p:cNvSpPr>
            <p:nvPr/>
          </p:nvSpPr>
          <p:spPr bwMode="auto">
            <a:xfrm>
              <a:off x="7677" y="3590"/>
              <a:ext cx="93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6" name="Line 12">
              <a:extLst>
                <a:ext uri="{FF2B5EF4-FFF2-40B4-BE49-F238E27FC236}">
                  <a16:creationId xmlns:a16="http://schemas.microsoft.com/office/drawing/2014/main" id="{D15BE284-BE22-46A4-8CB9-02ED6DA5D829}"/>
                </a:ext>
              </a:extLst>
            </p:cNvPr>
            <p:cNvSpPr>
              <a:spLocks noChangeShapeType="1"/>
            </p:cNvSpPr>
            <p:nvPr/>
          </p:nvSpPr>
          <p:spPr bwMode="auto">
            <a:xfrm>
              <a:off x="7677" y="3590"/>
              <a:ext cx="1" cy="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7" name="Line 13">
              <a:extLst>
                <a:ext uri="{FF2B5EF4-FFF2-40B4-BE49-F238E27FC236}">
                  <a16:creationId xmlns:a16="http://schemas.microsoft.com/office/drawing/2014/main" id="{2158C23F-0C53-41A1-82FE-8476C10B6F91}"/>
                </a:ext>
              </a:extLst>
            </p:cNvPr>
            <p:cNvSpPr>
              <a:spLocks noChangeShapeType="1"/>
            </p:cNvSpPr>
            <p:nvPr/>
          </p:nvSpPr>
          <p:spPr bwMode="auto">
            <a:xfrm>
              <a:off x="7207" y="3590"/>
              <a:ext cx="0" cy="96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8" name="Line 14">
              <a:extLst>
                <a:ext uri="{FF2B5EF4-FFF2-40B4-BE49-F238E27FC236}">
                  <a16:creationId xmlns:a16="http://schemas.microsoft.com/office/drawing/2014/main" id="{775A18D4-627F-464A-BD94-857527C7975F}"/>
                </a:ext>
              </a:extLst>
            </p:cNvPr>
            <p:cNvSpPr>
              <a:spLocks noChangeShapeType="1"/>
            </p:cNvSpPr>
            <p:nvPr/>
          </p:nvSpPr>
          <p:spPr bwMode="auto">
            <a:xfrm>
              <a:off x="3451" y="3110"/>
              <a:ext cx="3756" cy="0"/>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6559" name="Line 15">
              <a:extLst>
                <a:ext uri="{FF2B5EF4-FFF2-40B4-BE49-F238E27FC236}">
                  <a16:creationId xmlns:a16="http://schemas.microsoft.com/office/drawing/2014/main" id="{1FBBA935-E746-4A8D-83F5-2FD25BB0E231}"/>
                </a:ext>
              </a:extLst>
            </p:cNvPr>
            <p:cNvSpPr>
              <a:spLocks noChangeShapeType="1"/>
            </p:cNvSpPr>
            <p:nvPr/>
          </p:nvSpPr>
          <p:spPr bwMode="auto">
            <a:xfrm>
              <a:off x="6581" y="215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0" name="Line 16">
              <a:extLst>
                <a:ext uri="{FF2B5EF4-FFF2-40B4-BE49-F238E27FC236}">
                  <a16:creationId xmlns:a16="http://schemas.microsoft.com/office/drawing/2014/main" id="{D7E1516B-3E95-438A-A339-301D25D8F701}"/>
                </a:ext>
              </a:extLst>
            </p:cNvPr>
            <p:cNvSpPr>
              <a:spLocks noChangeShapeType="1"/>
            </p:cNvSpPr>
            <p:nvPr/>
          </p:nvSpPr>
          <p:spPr bwMode="auto">
            <a:xfrm>
              <a:off x="6112" y="215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1" name="Line 17">
              <a:extLst>
                <a:ext uri="{FF2B5EF4-FFF2-40B4-BE49-F238E27FC236}">
                  <a16:creationId xmlns:a16="http://schemas.microsoft.com/office/drawing/2014/main" id="{4D0BD501-AB90-43E0-9CEA-56532784CFE3}"/>
                </a:ext>
              </a:extLst>
            </p:cNvPr>
            <p:cNvSpPr>
              <a:spLocks noChangeShapeType="1"/>
            </p:cNvSpPr>
            <p:nvPr/>
          </p:nvSpPr>
          <p:spPr bwMode="auto">
            <a:xfrm>
              <a:off x="6112" y="215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2" name="Line 18">
              <a:extLst>
                <a:ext uri="{FF2B5EF4-FFF2-40B4-BE49-F238E27FC236}">
                  <a16:creationId xmlns:a16="http://schemas.microsoft.com/office/drawing/2014/main" id="{8944DA9B-CD73-460A-9F91-12A507427D5E}"/>
                </a:ext>
              </a:extLst>
            </p:cNvPr>
            <p:cNvSpPr>
              <a:spLocks noChangeShapeType="1"/>
            </p:cNvSpPr>
            <p:nvPr/>
          </p:nvSpPr>
          <p:spPr bwMode="auto">
            <a:xfrm>
              <a:off x="6112" y="231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3" name="Line 19">
              <a:extLst>
                <a:ext uri="{FF2B5EF4-FFF2-40B4-BE49-F238E27FC236}">
                  <a16:creationId xmlns:a16="http://schemas.microsoft.com/office/drawing/2014/main" id="{730AE4BB-C5AF-4474-831B-2583AEC7983B}"/>
                </a:ext>
              </a:extLst>
            </p:cNvPr>
            <p:cNvSpPr>
              <a:spLocks noChangeShapeType="1"/>
            </p:cNvSpPr>
            <p:nvPr/>
          </p:nvSpPr>
          <p:spPr bwMode="auto">
            <a:xfrm>
              <a:off x="6112" y="247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4" name="Line 20">
              <a:extLst>
                <a:ext uri="{FF2B5EF4-FFF2-40B4-BE49-F238E27FC236}">
                  <a16:creationId xmlns:a16="http://schemas.microsoft.com/office/drawing/2014/main" id="{6E090C61-5A4C-41E9-B62E-3516314D9FDC}"/>
                </a:ext>
              </a:extLst>
            </p:cNvPr>
            <p:cNvSpPr>
              <a:spLocks noChangeShapeType="1"/>
            </p:cNvSpPr>
            <p:nvPr/>
          </p:nvSpPr>
          <p:spPr bwMode="auto">
            <a:xfrm>
              <a:off x="6112" y="2630"/>
              <a:ext cx="0" cy="96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6565" name="Line 21">
              <a:extLst>
                <a:ext uri="{FF2B5EF4-FFF2-40B4-BE49-F238E27FC236}">
                  <a16:creationId xmlns:a16="http://schemas.microsoft.com/office/drawing/2014/main" id="{F4366E79-EABD-4F5D-87D6-4FD1571164E1}"/>
                </a:ext>
              </a:extLst>
            </p:cNvPr>
            <p:cNvSpPr>
              <a:spLocks noChangeShapeType="1"/>
            </p:cNvSpPr>
            <p:nvPr/>
          </p:nvSpPr>
          <p:spPr bwMode="auto">
            <a:xfrm>
              <a:off x="6581" y="2630"/>
              <a:ext cx="0" cy="96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6566" name="Line 22">
              <a:extLst>
                <a:ext uri="{FF2B5EF4-FFF2-40B4-BE49-F238E27FC236}">
                  <a16:creationId xmlns:a16="http://schemas.microsoft.com/office/drawing/2014/main" id="{099275AE-17E1-43E6-AA86-240807CF6360}"/>
                </a:ext>
              </a:extLst>
            </p:cNvPr>
            <p:cNvSpPr>
              <a:spLocks noChangeShapeType="1"/>
            </p:cNvSpPr>
            <p:nvPr/>
          </p:nvSpPr>
          <p:spPr bwMode="auto">
            <a:xfrm>
              <a:off x="6112" y="359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7" name="Line 23">
              <a:extLst>
                <a:ext uri="{FF2B5EF4-FFF2-40B4-BE49-F238E27FC236}">
                  <a16:creationId xmlns:a16="http://schemas.microsoft.com/office/drawing/2014/main" id="{88632E51-86E1-41C7-9228-673BF62A7C2F}"/>
                </a:ext>
              </a:extLst>
            </p:cNvPr>
            <p:cNvSpPr>
              <a:spLocks noChangeShapeType="1"/>
            </p:cNvSpPr>
            <p:nvPr/>
          </p:nvSpPr>
          <p:spPr bwMode="auto">
            <a:xfrm>
              <a:off x="6581" y="3590"/>
              <a:ext cx="0" cy="4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8" name="Line 24">
              <a:extLst>
                <a:ext uri="{FF2B5EF4-FFF2-40B4-BE49-F238E27FC236}">
                  <a16:creationId xmlns:a16="http://schemas.microsoft.com/office/drawing/2014/main" id="{953C5F7B-05DD-44E0-8ECF-C83499F58DE6}"/>
                </a:ext>
              </a:extLst>
            </p:cNvPr>
            <p:cNvSpPr>
              <a:spLocks noChangeShapeType="1"/>
            </p:cNvSpPr>
            <p:nvPr/>
          </p:nvSpPr>
          <p:spPr bwMode="auto">
            <a:xfrm>
              <a:off x="6112" y="407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9" name="Line 25">
              <a:extLst>
                <a:ext uri="{FF2B5EF4-FFF2-40B4-BE49-F238E27FC236}">
                  <a16:creationId xmlns:a16="http://schemas.microsoft.com/office/drawing/2014/main" id="{D091E930-F3D4-4035-88EF-D5BD563B048F}"/>
                </a:ext>
              </a:extLst>
            </p:cNvPr>
            <p:cNvSpPr>
              <a:spLocks noChangeShapeType="1"/>
            </p:cNvSpPr>
            <p:nvPr/>
          </p:nvSpPr>
          <p:spPr bwMode="auto">
            <a:xfrm>
              <a:off x="6112" y="391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0" name="Line 26">
              <a:extLst>
                <a:ext uri="{FF2B5EF4-FFF2-40B4-BE49-F238E27FC236}">
                  <a16:creationId xmlns:a16="http://schemas.microsoft.com/office/drawing/2014/main" id="{FE79A18A-24C0-46CF-AB7D-0393806F58A1}"/>
                </a:ext>
              </a:extLst>
            </p:cNvPr>
            <p:cNvSpPr>
              <a:spLocks noChangeShapeType="1"/>
            </p:cNvSpPr>
            <p:nvPr/>
          </p:nvSpPr>
          <p:spPr bwMode="auto">
            <a:xfrm>
              <a:off x="6112" y="3750"/>
              <a:ext cx="469"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1" name="Line 27">
              <a:extLst>
                <a:ext uri="{FF2B5EF4-FFF2-40B4-BE49-F238E27FC236}">
                  <a16:creationId xmlns:a16="http://schemas.microsoft.com/office/drawing/2014/main" id="{4CBDD6C0-D6A1-4DCB-B4A7-944F9697FD79}"/>
                </a:ext>
              </a:extLst>
            </p:cNvPr>
            <p:cNvSpPr>
              <a:spLocks noChangeShapeType="1"/>
            </p:cNvSpPr>
            <p:nvPr/>
          </p:nvSpPr>
          <p:spPr bwMode="auto">
            <a:xfrm>
              <a:off x="4233" y="2630"/>
              <a:ext cx="1" cy="9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2" name="Line 28">
              <a:extLst>
                <a:ext uri="{FF2B5EF4-FFF2-40B4-BE49-F238E27FC236}">
                  <a16:creationId xmlns:a16="http://schemas.microsoft.com/office/drawing/2014/main" id="{F505B50C-6420-450E-A027-D06820FF5083}"/>
                </a:ext>
              </a:extLst>
            </p:cNvPr>
            <p:cNvSpPr>
              <a:spLocks noChangeShapeType="1"/>
            </p:cNvSpPr>
            <p:nvPr/>
          </p:nvSpPr>
          <p:spPr bwMode="auto">
            <a:xfrm flipV="1">
              <a:off x="4546" y="2630"/>
              <a:ext cx="1" cy="9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3" name="Arc 29">
              <a:extLst>
                <a:ext uri="{FF2B5EF4-FFF2-40B4-BE49-F238E27FC236}">
                  <a16:creationId xmlns:a16="http://schemas.microsoft.com/office/drawing/2014/main" id="{BAA112E1-6706-4C32-ABF9-50CC16CD9401}"/>
                </a:ext>
              </a:extLst>
            </p:cNvPr>
            <p:cNvSpPr>
              <a:spLocks/>
            </p:cNvSpPr>
            <p:nvPr/>
          </p:nvSpPr>
          <p:spPr bwMode="auto">
            <a:xfrm>
              <a:off x="3920" y="1990"/>
              <a:ext cx="313"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4" name="Arc 30">
              <a:extLst>
                <a:ext uri="{FF2B5EF4-FFF2-40B4-BE49-F238E27FC236}">
                  <a16:creationId xmlns:a16="http://schemas.microsoft.com/office/drawing/2014/main" id="{06FAAE33-94D3-4BB0-BEDE-53B236BEB0AB}"/>
                </a:ext>
              </a:extLst>
            </p:cNvPr>
            <p:cNvSpPr>
              <a:spLocks/>
            </p:cNvSpPr>
            <p:nvPr/>
          </p:nvSpPr>
          <p:spPr bwMode="auto">
            <a:xfrm>
              <a:off x="4233" y="1990"/>
              <a:ext cx="313"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5" name="Arc 31">
              <a:extLst>
                <a:ext uri="{FF2B5EF4-FFF2-40B4-BE49-F238E27FC236}">
                  <a16:creationId xmlns:a16="http://schemas.microsoft.com/office/drawing/2014/main" id="{371C939C-D6CA-441E-97D9-C627589708F3}"/>
                </a:ext>
              </a:extLst>
            </p:cNvPr>
            <p:cNvSpPr>
              <a:spLocks/>
            </p:cNvSpPr>
            <p:nvPr/>
          </p:nvSpPr>
          <p:spPr bwMode="auto">
            <a:xfrm rot="16200000">
              <a:off x="3366" y="2075"/>
              <a:ext cx="640" cy="4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6" name="Arc 32">
              <a:extLst>
                <a:ext uri="{FF2B5EF4-FFF2-40B4-BE49-F238E27FC236}">
                  <a16:creationId xmlns:a16="http://schemas.microsoft.com/office/drawing/2014/main" id="{C18E9F5A-D338-49ED-96BE-189278421FAB}"/>
                </a:ext>
              </a:extLst>
            </p:cNvPr>
            <p:cNvSpPr>
              <a:spLocks/>
            </p:cNvSpPr>
            <p:nvPr/>
          </p:nvSpPr>
          <p:spPr bwMode="auto">
            <a:xfrm rot="16200000">
              <a:off x="3679" y="2075"/>
              <a:ext cx="640" cy="46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7" name="Arc 33">
              <a:extLst>
                <a:ext uri="{FF2B5EF4-FFF2-40B4-BE49-F238E27FC236}">
                  <a16:creationId xmlns:a16="http://schemas.microsoft.com/office/drawing/2014/main" id="{7100E77B-2A95-4E63-9703-47F5B994F309}"/>
                </a:ext>
              </a:extLst>
            </p:cNvPr>
            <p:cNvSpPr>
              <a:spLocks/>
            </p:cNvSpPr>
            <p:nvPr/>
          </p:nvSpPr>
          <p:spPr bwMode="auto">
            <a:xfrm rot="5400000">
              <a:off x="4070" y="3753"/>
              <a:ext cx="640" cy="3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8" name="Arc 34">
              <a:extLst>
                <a:ext uri="{FF2B5EF4-FFF2-40B4-BE49-F238E27FC236}">
                  <a16:creationId xmlns:a16="http://schemas.microsoft.com/office/drawing/2014/main" id="{579D7243-2A7C-4506-AD68-AF465C46BBD9}"/>
                </a:ext>
              </a:extLst>
            </p:cNvPr>
            <p:cNvSpPr>
              <a:spLocks/>
            </p:cNvSpPr>
            <p:nvPr/>
          </p:nvSpPr>
          <p:spPr bwMode="auto">
            <a:xfrm rot="5400000">
              <a:off x="3757" y="3753"/>
              <a:ext cx="640" cy="3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9" name="Arc 35">
              <a:extLst>
                <a:ext uri="{FF2B5EF4-FFF2-40B4-BE49-F238E27FC236}">
                  <a16:creationId xmlns:a16="http://schemas.microsoft.com/office/drawing/2014/main" id="{A3573EE6-6C7E-48E9-B848-2A763FE388EE}"/>
                </a:ext>
              </a:extLst>
            </p:cNvPr>
            <p:cNvSpPr>
              <a:spLocks/>
            </p:cNvSpPr>
            <p:nvPr/>
          </p:nvSpPr>
          <p:spPr bwMode="auto">
            <a:xfrm rot="10800000">
              <a:off x="3451" y="3590"/>
              <a:ext cx="469"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80" name="Arc 36">
              <a:extLst>
                <a:ext uri="{FF2B5EF4-FFF2-40B4-BE49-F238E27FC236}">
                  <a16:creationId xmlns:a16="http://schemas.microsoft.com/office/drawing/2014/main" id="{AABB4CF6-999A-4277-9875-CA3B9173F346}"/>
                </a:ext>
              </a:extLst>
            </p:cNvPr>
            <p:cNvSpPr>
              <a:spLocks/>
            </p:cNvSpPr>
            <p:nvPr/>
          </p:nvSpPr>
          <p:spPr bwMode="auto">
            <a:xfrm rot="10800000">
              <a:off x="3764" y="3590"/>
              <a:ext cx="469" cy="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81" name="Line 37">
              <a:extLst>
                <a:ext uri="{FF2B5EF4-FFF2-40B4-BE49-F238E27FC236}">
                  <a16:creationId xmlns:a16="http://schemas.microsoft.com/office/drawing/2014/main" id="{CB0CA537-19F9-44FE-B2BC-6D61E7B0982C}"/>
                </a:ext>
              </a:extLst>
            </p:cNvPr>
            <p:cNvSpPr>
              <a:spLocks noChangeShapeType="1"/>
            </p:cNvSpPr>
            <p:nvPr/>
          </p:nvSpPr>
          <p:spPr bwMode="auto">
            <a:xfrm>
              <a:off x="3451" y="37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2" name="Line 38">
              <a:extLst>
                <a:ext uri="{FF2B5EF4-FFF2-40B4-BE49-F238E27FC236}">
                  <a16:creationId xmlns:a16="http://schemas.microsoft.com/office/drawing/2014/main" id="{BC128457-07D1-433D-8952-62F7BDD2E69C}"/>
                </a:ext>
              </a:extLst>
            </p:cNvPr>
            <p:cNvSpPr>
              <a:spLocks noChangeShapeType="1"/>
            </p:cNvSpPr>
            <p:nvPr/>
          </p:nvSpPr>
          <p:spPr bwMode="auto">
            <a:xfrm>
              <a:off x="3607" y="391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3" name="Line 39">
              <a:extLst>
                <a:ext uri="{FF2B5EF4-FFF2-40B4-BE49-F238E27FC236}">
                  <a16:creationId xmlns:a16="http://schemas.microsoft.com/office/drawing/2014/main" id="{EFBA698B-E702-4340-BDAF-9A6AABD9C26E}"/>
                </a:ext>
              </a:extLst>
            </p:cNvPr>
            <p:cNvSpPr>
              <a:spLocks noChangeShapeType="1"/>
            </p:cNvSpPr>
            <p:nvPr/>
          </p:nvSpPr>
          <p:spPr bwMode="auto">
            <a:xfrm>
              <a:off x="3607" y="40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4" name="Line 40">
              <a:extLst>
                <a:ext uri="{FF2B5EF4-FFF2-40B4-BE49-F238E27FC236}">
                  <a16:creationId xmlns:a16="http://schemas.microsoft.com/office/drawing/2014/main" id="{39F3309B-2AC0-4E1F-B922-869F3261FDDF}"/>
                </a:ext>
              </a:extLst>
            </p:cNvPr>
            <p:cNvSpPr>
              <a:spLocks noChangeShapeType="1"/>
            </p:cNvSpPr>
            <p:nvPr/>
          </p:nvSpPr>
          <p:spPr bwMode="auto">
            <a:xfrm>
              <a:off x="4233" y="37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5" name="Line 41">
              <a:extLst>
                <a:ext uri="{FF2B5EF4-FFF2-40B4-BE49-F238E27FC236}">
                  <a16:creationId xmlns:a16="http://schemas.microsoft.com/office/drawing/2014/main" id="{9E2B0DBB-BE39-4DA1-9BAF-D2051579660D}"/>
                </a:ext>
              </a:extLst>
            </p:cNvPr>
            <p:cNvSpPr>
              <a:spLocks noChangeShapeType="1"/>
            </p:cNvSpPr>
            <p:nvPr/>
          </p:nvSpPr>
          <p:spPr bwMode="auto">
            <a:xfrm>
              <a:off x="4233" y="407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6" name="Line 42">
              <a:extLst>
                <a:ext uri="{FF2B5EF4-FFF2-40B4-BE49-F238E27FC236}">
                  <a16:creationId xmlns:a16="http://schemas.microsoft.com/office/drawing/2014/main" id="{1C4552AA-2D6D-462E-95A3-BE4CC958C420}"/>
                </a:ext>
              </a:extLst>
            </p:cNvPr>
            <p:cNvSpPr>
              <a:spLocks noChangeShapeType="1"/>
            </p:cNvSpPr>
            <p:nvPr/>
          </p:nvSpPr>
          <p:spPr bwMode="auto">
            <a:xfrm>
              <a:off x="4233" y="3910"/>
              <a:ext cx="1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7" name="Line 43">
              <a:extLst>
                <a:ext uri="{FF2B5EF4-FFF2-40B4-BE49-F238E27FC236}">
                  <a16:creationId xmlns:a16="http://schemas.microsoft.com/office/drawing/2014/main" id="{93B6EFAE-D9F1-4D6E-90EE-1468F4A26D4B}"/>
                </a:ext>
              </a:extLst>
            </p:cNvPr>
            <p:cNvSpPr>
              <a:spLocks noChangeShapeType="1"/>
            </p:cNvSpPr>
            <p:nvPr/>
          </p:nvSpPr>
          <p:spPr bwMode="auto">
            <a:xfrm>
              <a:off x="3451" y="24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8" name="Line 44">
              <a:extLst>
                <a:ext uri="{FF2B5EF4-FFF2-40B4-BE49-F238E27FC236}">
                  <a16:creationId xmlns:a16="http://schemas.microsoft.com/office/drawing/2014/main" id="{5EC7A264-0FE1-44A2-AC77-4A8D02330FF4}"/>
                </a:ext>
              </a:extLst>
            </p:cNvPr>
            <p:cNvSpPr>
              <a:spLocks noChangeShapeType="1"/>
            </p:cNvSpPr>
            <p:nvPr/>
          </p:nvSpPr>
          <p:spPr bwMode="auto">
            <a:xfrm>
              <a:off x="3607" y="2310"/>
              <a:ext cx="15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9" name="Line 45">
              <a:extLst>
                <a:ext uri="{FF2B5EF4-FFF2-40B4-BE49-F238E27FC236}">
                  <a16:creationId xmlns:a16="http://schemas.microsoft.com/office/drawing/2014/main" id="{6751C33F-2011-47ED-A30B-BE75A4EB9BC1}"/>
                </a:ext>
              </a:extLst>
            </p:cNvPr>
            <p:cNvSpPr>
              <a:spLocks noChangeShapeType="1"/>
            </p:cNvSpPr>
            <p:nvPr/>
          </p:nvSpPr>
          <p:spPr bwMode="auto">
            <a:xfrm>
              <a:off x="3607" y="21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0" name="Line 46">
              <a:extLst>
                <a:ext uri="{FF2B5EF4-FFF2-40B4-BE49-F238E27FC236}">
                  <a16:creationId xmlns:a16="http://schemas.microsoft.com/office/drawing/2014/main" id="{D3882B5A-A317-4C5A-A59F-5A1A8ECA0E27}"/>
                </a:ext>
              </a:extLst>
            </p:cNvPr>
            <p:cNvSpPr>
              <a:spLocks noChangeShapeType="1"/>
            </p:cNvSpPr>
            <p:nvPr/>
          </p:nvSpPr>
          <p:spPr bwMode="auto">
            <a:xfrm>
              <a:off x="4233" y="247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1" name="Line 47">
              <a:extLst>
                <a:ext uri="{FF2B5EF4-FFF2-40B4-BE49-F238E27FC236}">
                  <a16:creationId xmlns:a16="http://schemas.microsoft.com/office/drawing/2014/main" id="{1CA5DCDB-0DA2-4418-998F-9B394F40EFBB}"/>
                </a:ext>
              </a:extLst>
            </p:cNvPr>
            <p:cNvSpPr>
              <a:spLocks noChangeShapeType="1"/>
            </p:cNvSpPr>
            <p:nvPr/>
          </p:nvSpPr>
          <p:spPr bwMode="auto">
            <a:xfrm>
              <a:off x="4077" y="2150"/>
              <a:ext cx="3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2" name="Line 48">
              <a:extLst>
                <a:ext uri="{FF2B5EF4-FFF2-40B4-BE49-F238E27FC236}">
                  <a16:creationId xmlns:a16="http://schemas.microsoft.com/office/drawing/2014/main" id="{3F764AC6-A1F1-40BA-80B0-B5B2B376EA62}"/>
                </a:ext>
              </a:extLst>
            </p:cNvPr>
            <p:cNvSpPr>
              <a:spLocks noChangeShapeType="1"/>
            </p:cNvSpPr>
            <p:nvPr/>
          </p:nvSpPr>
          <p:spPr bwMode="auto">
            <a:xfrm>
              <a:off x="4233" y="2310"/>
              <a:ext cx="15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3" name="AutoShape 49">
              <a:extLst>
                <a:ext uri="{FF2B5EF4-FFF2-40B4-BE49-F238E27FC236}">
                  <a16:creationId xmlns:a16="http://schemas.microsoft.com/office/drawing/2014/main" id="{81CAB915-E8E2-43C2-BCF9-2D1BAD22F420}"/>
                </a:ext>
              </a:extLst>
            </p:cNvPr>
            <p:cNvSpPr>
              <a:spLocks noChangeArrowheads="1"/>
            </p:cNvSpPr>
            <p:nvPr/>
          </p:nvSpPr>
          <p:spPr bwMode="auto">
            <a:xfrm>
              <a:off x="5329" y="2790"/>
              <a:ext cx="313" cy="160"/>
            </a:xfrm>
            <a:prstGeom prst="roundRect">
              <a:avLst>
                <a:gd name="adj" fmla="val 16667"/>
              </a:avLst>
            </a:prstGeom>
            <a:solidFill>
              <a:srgbClr val="0000FF"/>
            </a:solidFill>
            <a:ln w="9525">
              <a:solidFill>
                <a:srgbClr val="000000"/>
              </a:solidFill>
              <a:round/>
              <a:headEnd/>
              <a:tailEnd/>
            </a:ln>
          </p:spPr>
          <p:txBody>
            <a:bodyPr/>
            <a:lstStyle/>
            <a:p>
              <a:endParaRPr lang="en-US"/>
            </a:p>
          </p:txBody>
        </p:sp>
        <p:sp>
          <p:nvSpPr>
            <p:cNvPr id="236594" name="AutoShape 50">
              <a:extLst>
                <a:ext uri="{FF2B5EF4-FFF2-40B4-BE49-F238E27FC236}">
                  <a16:creationId xmlns:a16="http://schemas.microsoft.com/office/drawing/2014/main" id="{2DCA4ACA-7678-48DA-ADD8-3CD1EF23DD3A}"/>
                </a:ext>
              </a:extLst>
            </p:cNvPr>
            <p:cNvSpPr>
              <a:spLocks noChangeArrowheads="1"/>
            </p:cNvSpPr>
            <p:nvPr/>
          </p:nvSpPr>
          <p:spPr bwMode="auto">
            <a:xfrm>
              <a:off x="6112" y="2790"/>
              <a:ext cx="313" cy="160"/>
            </a:xfrm>
            <a:prstGeom prst="roundRect">
              <a:avLst>
                <a:gd name="adj" fmla="val 16667"/>
              </a:avLst>
            </a:prstGeom>
            <a:solidFill>
              <a:srgbClr val="FF0000"/>
            </a:solidFill>
            <a:ln w="9525">
              <a:solidFill>
                <a:srgbClr val="000000"/>
              </a:solidFill>
              <a:round/>
              <a:headEnd/>
              <a:tailEnd/>
            </a:ln>
          </p:spPr>
          <p:txBody>
            <a:bodyPr/>
            <a:lstStyle/>
            <a:p>
              <a:endParaRPr lang="en-US"/>
            </a:p>
          </p:txBody>
        </p:sp>
        <p:sp>
          <p:nvSpPr>
            <p:cNvPr id="236595" name="AutoShape 51">
              <a:extLst>
                <a:ext uri="{FF2B5EF4-FFF2-40B4-BE49-F238E27FC236}">
                  <a16:creationId xmlns:a16="http://schemas.microsoft.com/office/drawing/2014/main" id="{7F7542E8-9947-45A8-B49D-41130F2CC618}"/>
                </a:ext>
              </a:extLst>
            </p:cNvPr>
            <p:cNvSpPr>
              <a:spLocks noChangeArrowheads="1"/>
            </p:cNvSpPr>
            <p:nvPr/>
          </p:nvSpPr>
          <p:spPr bwMode="auto">
            <a:xfrm>
              <a:off x="7833" y="3270"/>
              <a:ext cx="313" cy="160"/>
            </a:xfrm>
            <a:prstGeom prst="roundRect">
              <a:avLst>
                <a:gd name="adj" fmla="val 16667"/>
              </a:avLst>
            </a:prstGeom>
            <a:solidFill>
              <a:srgbClr val="008000"/>
            </a:solidFill>
            <a:ln w="9525">
              <a:solidFill>
                <a:srgbClr val="000000"/>
              </a:solidFill>
              <a:round/>
              <a:headEnd/>
              <a:tailEnd/>
            </a:ln>
          </p:spPr>
          <p:txBody>
            <a:bodyPr/>
            <a:lstStyle/>
            <a:p>
              <a:endParaRPr lang="en-US"/>
            </a:p>
          </p:txBody>
        </p:sp>
        <p:sp>
          <p:nvSpPr>
            <p:cNvPr id="236596" name="AutoShape 52">
              <a:extLst>
                <a:ext uri="{FF2B5EF4-FFF2-40B4-BE49-F238E27FC236}">
                  <a16:creationId xmlns:a16="http://schemas.microsoft.com/office/drawing/2014/main" id="{DC3CF75B-CFAF-4B6C-BA3C-E7AEAB2827F9}"/>
                </a:ext>
              </a:extLst>
            </p:cNvPr>
            <p:cNvSpPr>
              <a:spLocks noChangeArrowheads="1"/>
            </p:cNvSpPr>
            <p:nvPr/>
          </p:nvSpPr>
          <p:spPr bwMode="auto">
            <a:xfrm>
              <a:off x="8459" y="3110"/>
              <a:ext cx="313" cy="160"/>
            </a:xfrm>
            <a:prstGeom prst="roundRect">
              <a:avLst>
                <a:gd name="adj" fmla="val 16667"/>
              </a:avLst>
            </a:prstGeom>
            <a:solidFill>
              <a:srgbClr val="0000FF"/>
            </a:solidFill>
            <a:ln w="9525">
              <a:solidFill>
                <a:srgbClr val="000000"/>
              </a:solidFill>
              <a:round/>
              <a:headEnd/>
              <a:tailEnd/>
            </a:ln>
          </p:spPr>
          <p:txBody>
            <a:bodyPr/>
            <a:lstStyle/>
            <a:p>
              <a:endParaRPr lang="en-US"/>
            </a:p>
          </p:txBody>
        </p:sp>
        <p:sp>
          <p:nvSpPr>
            <p:cNvPr id="236597" name="AutoShape 53">
              <a:extLst>
                <a:ext uri="{FF2B5EF4-FFF2-40B4-BE49-F238E27FC236}">
                  <a16:creationId xmlns:a16="http://schemas.microsoft.com/office/drawing/2014/main" id="{FF569363-100E-402F-8D29-92D57C617553}"/>
                </a:ext>
              </a:extLst>
            </p:cNvPr>
            <p:cNvSpPr>
              <a:spLocks noChangeArrowheads="1"/>
            </p:cNvSpPr>
            <p:nvPr/>
          </p:nvSpPr>
          <p:spPr bwMode="auto">
            <a:xfrm>
              <a:off x="3920" y="3270"/>
              <a:ext cx="313" cy="160"/>
            </a:xfrm>
            <a:prstGeom prst="roundRect">
              <a:avLst>
                <a:gd name="adj" fmla="val 16667"/>
              </a:avLst>
            </a:prstGeom>
            <a:solidFill>
              <a:srgbClr val="969696"/>
            </a:solidFill>
            <a:ln w="9525">
              <a:solidFill>
                <a:srgbClr val="000000"/>
              </a:solidFill>
              <a:round/>
              <a:headEnd/>
              <a:tailEnd/>
            </a:ln>
          </p:spPr>
          <p:txBody>
            <a:bodyPr/>
            <a:lstStyle/>
            <a:p>
              <a:endParaRPr lang="en-US"/>
            </a:p>
          </p:txBody>
        </p:sp>
        <p:sp>
          <p:nvSpPr>
            <p:cNvPr id="236598" name="AutoShape 54">
              <a:extLst>
                <a:ext uri="{FF2B5EF4-FFF2-40B4-BE49-F238E27FC236}">
                  <a16:creationId xmlns:a16="http://schemas.microsoft.com/office/drawing/2014/main" id="{810367DF-F109-4624-8AB0-5A827530538D}"/>
                </a:ext>
              </a:extLst>
            </p:cNvPr>
            <p:cNvSpPr>
              <a:spLocks noChangeArrowheads="1"/>
            </p:cNvSpPr>
            <p:nvPr/>
          </p:nvSpPr>
          <p:spPr bwMode="auto">
            <a:xfrm>
              <a:off x="3607" y="2790"/>
              <a:ext cx="313" cy="160"/>
            </a:xfrm>
            <a:prstGeom prst="roundRect">
              <a:avLst>
                <a:gd name="adj" fmla="val 16667"/>
              </a:avLst>
            </a:prstGeom>
            <a:solidFill>
              <a:srgbClr val="FFFF00"/>
            </a:solidFill>
            <a:ln w="9525">
              <a:solidFill>
                <a:srgbClr val="000000"/>
              </a:solidFill>
              <a:round/>
              <a:headEnd/>
              <a:tailEnd/>
            </a:ln>
          </p:spPr>
          <p:txBody>
            <a:bodyPr/>
            <a:lstStyle/>
            <a:p>
              <a:endParaRPr lang="en-US"/>
            </a:p>
          </p:txBody>
        </p:sp>
        <p:sp>
          <p:nvSpPr>
            <p:cNvPr id="236599" name="AutoShape 55">
              <a:extLst>
                <a:ext uri="{FF2B5EF4-FFF2-40B4-BE49-F238E27FC236}">
                  <a16:creationId xmlns:a16="http://schemas.microsoft.com/office/drawing/2014/main" id="{E20FBBFC-DB06-4D47-B941-9C19DCF65C72}"/>
                </a:ext>
              </a:extLst>
            </p:cNvPr>
            <p:cNvSpPr>
              <a:spLocks noChangeArrowheads="1"/>
            </p:cNvSpPr>
            <p:nvPr/>
          </p:nvSpPr>
          <p:spPr bwMode="auto">
            <a:xfrm rot="5400000">
              <a:off x="7204" y="3751"/>
              <a:ext cx="320" cy="157"/>
            </a:xfrm>
            <a:prstGeom prst="roundRect">
              <a:avLst>
                <a:gd name="adj" fmla="val 16667"/>
              </a:avLst>
            </a:prstGeom>
            <a:solidFill>
              <a:srgbClr val="003300"/>
            </a:solidFill>
            <a:ln w="9525">
              <a:solidFill>
                <a:srgbClr val="000000"/>
              </a:solidFill>
              <a:round/>
              <a:headEnd/>
              <a:tailEnd/>
            </a:ln>
          </p:spPr>
          <p:txBody>
            <a:bodyPr/>
            <a:lstStyle/>
            <a:p>
              <a:endParaRPr lang="en-US"/>
            </a:p>
          </p:txBody>
        </p:sp>
        <p:sp>
          <p:nvSpPr>
            <p:cNvPr id="236600" name="AutoShape 56">
              <a:extLst>
                <a:ext uri="{FF2B5EF4-FFF2-40B4-BE49-F238E27FC236}">
                  <a16:creationId xmlns:a16="http://schemas.microsoft.com/office/drawing/2014/main" id="{8BB347C0-2584-4CBA-8B39-30FF9B0D56D4}"/>
                </a:ext>
              </a:extLst>
            </p:cNvPr>
            <p:cNvSpPr>
              <a:spLocks noChangeArrowheads="1"/>
            </p:cNvSpPr>
            <p:nvPr/>
          </p:nvSpPr>
          <p:spPr bwMode="auto">
            <a:xfrm rot="16200000">
              <a:off x="7360" y="2312"/>
              <a:ext cx="320" cy="156"/>
            </a:xfrm>
            <a:prstGeom prst="roundRect">
              <a:avLst>
                <a:gd name="adj" fmla="val 16667"/>
              </a:avLst>
            </a:prstGeom>
            <a:solidFill>
              <a:srgbClr val="0000FF"/>
            </a:solidFill>
            <a:ln w="9525">
              <a:solidFill>
                <a:srgbClr val="000000"/>
              </a:solidFill>
              <a:round/>
              <a:headEnd/>
              <a:tailEnd/>
            </a:ln>
          </p:spPr>
          <p:txBody>
            <a:bodyPr/>
            <a:lstStyle/>
            <a:p>
              <a:endParaRPr lang="en-US"/>
            </a:p>
          </p:txBody>
        </p:sp>
      </p:grpSp>
      <p:pic>
        <p:nvPicPr>
          <p:cNvPr id="236601" name="Picture 57" descr="4xz1i3fg[1]">
            <a:extLst>
              <a:ext uri="{FF2B5EF4-FFF2-40B4-BE49-F238E27FC236}">
                <a16:creationId xmlns:a16="http://schemas.microsoft.com/office/drawing/2014/main" id="{276229E3-F20D-4D86-982C-BD3706E063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2636838"/>
            <a:ext cx="67468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602" name="Picture 58" descr="nid2q3qb[1]">
            <a:extLst>
              <a:ext uri="{FF2B5EF4-FFF2-40B4-BE49-F238E27FC236}">
                <a16:creationId xmlns:a16="http://schemas.microsoft.com/office/drawing/2014/main" id="{3E22942B-28CB-4E29-AD13-4C6EC0FDE6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2420938"/>
            <a:ext cx="4286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603" name="Line 59">
            <a:extLst>
              <a:ext uri="{FF2B5EF4-FFF2-40B4-BE49-F238E27FC236}">
                <a16:creationId xmlns:a16="http://schemas.microsoft.com/office/drawing/2014/main" id="{F1416E8F-4473-441A-A8B5-5B11D9533CC8}"/>
              </a:ext>
            </a:extLst>
          </p:cNvPr>
          <p:cNvSpPr>
            <a:spLocks noChangeShapeType="1"/>
          </p:cNvSpPr>
          <p:nvPr/>
        </p:nvSpPr>
        <p:spPr bwMode="auto">
          <a:xfrm>
            <a:off x="5580063" y="4005263"/>
            <a:ext cx="215900" cy="0"/>
          </a:xfrm>
          <a:prstGeom prst="line">
            <a:avLst/>
          </a:prstGeom>
          <a:noFill/>
          <a:ln w="12700">
            <a:solidFill>
              <a:schemeClr val="tx1"/>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04" name="Line 60">
            <a:extLst>
              <a:ext uri="{FF2B5EF4-FFF2-40B4-BE49-F238E27FC236}">
                <a16:creationId xmlns:a16="http://schemas.microsoft.com/office/drawing/2014/main" id="{DDBF8175-6542-43D9-93BD-CF00C431F3E8}"/>
              </a:ext>
            </a:extLst>
          </p:cNvPr>
          <p:cNvSpPr>
            <a:spLocks noChangeShapeType="1"/>
          </p:cNvSpPr>
          <p:nvPr/>
        </p:nvSpPr>
        <p:spPr bwMode="auto">
          <a:xfrm>
            <a:off x="5795963" y="3213100"/>
            <a:ext cx="215900" cy="0"/>
          </a:xfrm>
          <a:prstGeom prst="line">
            <a:avLst/>
          </a:prstGeom>
          <a:noFill/>
          <a:ln w="12700">
            <a:solidFill>
              <a:schemeClr val="tx1"/>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05" name="Text Box 61">
            <a:extLst>
              <a:ext uri="{FF2B5EF4-FFF2-40B4-BE49-F238E27FC236}">
                <a16:creationId xmlns:a16="http://schemas.microsoft.com/office/drawing/2014/main" id="{CAFAFA8C-B2FD-412E-B0D3-B72D4185C2BA}"/>
              </a:ext>
            </a:extLst>
          </p:cNvPr>
          <p:cNvSpPr txBox="1">
            <a:spLocks noChangeArrowheads="1"/>
          </p:cNvSpPr>
          <p:nvPr/>
        </p:nvSpPr>
        <p:spPr bwMode="auto">
          <a:xfrm>
            <a:off x="1258888" y="1628775"/>
            <a:ext cx="6408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a:solidFill>
                  <a:schemeClr val="tx1"/>
                </a:solidFill>
                <a:effectLst>
                  <a:outerShdw blurRad="38100" dist="38100" dir="2700000" algn="tl">
                    <a:srgbClr val="C0C0C0"/>
                  </a:outerShdw>
                </a:effectLst>
              </a:rPr>
              <a:t>Crossing the road</a:t>
            </a:r>
          </a:p>
        </p:txBody>
      </p:sp>
      <p:sp>
        <p:nvSpPr>
          <p:cNvPr id="236606" name="Text Box 62">
            <a:extLst>
              <a:ext uri="{FF2B5EF4-FFF2-40B4-BE49-F238E27FC236}">
                <a16:creationId xmlns:a16="http://schemas.microsoft.com/office/drawing/2014/main" id="{8ACDC97C-66B2-41A3-876F-2D5188BF1B00}"/>
              </a:ext>
            </a:extLst>
          </p:cNvPr>
          <p:cNvSpPr txBox="1">
            <a:spLocks noChangeArrowheads="1"/>
          </p:cNvSpPr>
          <p:nvPr/>
        </p:nvSpPr>
        <p:spPr bwMode="auto">
          <a:xfrm>
            <a:off x="1403350" y="5013325"/>
            <a:ext cx="604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400">
                <a:solidFill>
                  <a:schemeClr val="tx1"/>
                </a:solidFill>
                <a:effectLst>
                  <a:outerShdw blurRad="38100" dist="38100" dir="2700000" algn="tl">
                    <a:srgbClr val="C0C0C0"/>
                  </a:outerShdw>
                </a:effectLst>
              </a:rPr>
              <a:t>Footbridge	Underpass    		Traffic lights</a:t>
            </a:r>
          </a:p>
        </p:txBody>
      </p:sp>
      <p:sp>
        <p:nvSpPr>
          <p:cNvPr id="236607" name="Line 63">
            <a:extLst>
              <a:ext uri="{FF2B5EF4-FFF2-40B4-BE49-F238E27FC236}">
                <a16:creationId xmlns:a16="http://schemas.microsoft.com/office/drawing/2014/main" id="{9A1CA0CC-61EF-4B63-9BE2-B6C4BF01926A}"/>
              </a:ext>
            </a:extLst>
          </p:cNvPr>
          <p:cNvSpPr>
            <a:spLocks noChangeShapeType="1"/>
          </p:cNvSpPr>
          <p:nvPr/>
        </p:nvSpPr>
        <p:spPr bwMode="auto">
          <a:xfrm flipV="1">
            <a:off x="1979613" y="4508500"/>
            <a:ext cx="576262" cy="5048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08" name="Line 64">
            <a:extLst>
              <a:ext uri="{FF2B5EF4-FFF2-40B4-BE49-F238E27FC236}">
                <a16:creationId xmlns:a16="http://schemas.microsoft.com/office/drawing/2014/main" id="{8686D22D-80CE-447C-9171-8A29D723C8A8}"/>
              </a:ext>
            </a:extLst>
          </p:cNvPr>
          <p:cNvSpPr>
            <a:spLocks noChangeShapeType="1"/>
          </p:cNvSpPr>
          <p:nvPr/>
        </p:nvSpPr>
        <p:spPr bwMode="auto">
          <a:xfrm flipV="1">
            <a:off x="4067175" y="4508500"/>
            <a:ext cx="576263" cy="5048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6609" name="Picture 65" descr="m2rhqa2h[1]">
            <a:extLst>
              <a:ext uri="{FF2B5EF4-FFF2-40B4-BE49-F238E27FC236}">
                <a16:creationId xmlns:a16="http://schemas.microsoft.com/office/drawing/2014/main" id="{0CD39E11-8402-4B01-AB00-C9B249EF7414}"/>
              </a:ext>
            </a:extLst>
          </p:cNvPr>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652963"/>
            <a:ext cx="550863"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610" name="Line 66">
            <a:extLst>
              <a:ext uri="{FF2B5EF4-FFF2-40B4-BE49-F238E27FC236}">
                <a16:creationId xmlns:a16="http://schemas.microsoft.com/office/drawing/2014/main" id="{1B357AF3-2930-4207-8BA8-AEC3222EFFD5}"/>
              </a:ext>
            </a:extLst>
          </p:cNvPr>
          <p:cNvSpPr>
            <a:spLocks noChangeShapeType="1"/>
          </p:cNvSpPr>
          <p:nvPr/>
        </p:nvSpPr>
        <p:spPr bwMode="auto">
          <a:xfrm flipH="1" flipV="1">
            <a:off x="6372225" y="3429000"/>
            <a:ext cx="360363" cy="1368425"/>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11" name="Line 67">
            <a:extLst>
              <a:ext uri="{FF2B5EF4-FFF2-40B4-BE49-F238E27FC236}">
                <a16:creationId xmlns:a16="http://schemas.microsoft.com/office/drawing/2014/main" id="{35DD20C8-089E-441C-A314-788EDEE90991}"/>
              </a:ext>
            </a:extLst>
          </p:cNvPr>
          <p:cNvSpPr>
            <a:spLocks noChangeShapeType="1"/>
          </p:cNvSpPr>
          <p:nvPr/>
        </p:nvSpPr>
        <p:spPr bwMode="auto">
          <a:xfrm flipH="1" flipV="1">
            <a:off x="5651500" y="3284538"/>
            <a:ext cx="1008063" cy="1512887"/>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66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D396D9ED-EC70-4EF7-A3BA-4F10204FEA6E}"/>
              </a:ext>
            </a:extLst>
          </p:cNvPr>
          <p:cNvSpPr>
            <a:spLocks noGrp="1"/>
          </p:cNvSpPr>
          <p:nvPr>
            <p:ph type="ftr" sz="quarter" idx="11"/>
          </p:nvPr>
        </p:nvSpPr>
        <p:spPr/>
        <p:txBody>
          <a:bodyPr/>
          <a:lstStyle/>
          <a:p>
            <a:r>
              <a:rPr lang="en-GB" altLang="en-US"/>
              <a:t>Tyre Change</a:t>
            </a:r>
          </a:p>
        </p:txBody>
      </p:sp>
      <p:sp>
        <p:nvSpPr>
          <p:cNvPr id="28674" name="Rectangle 2">
            <a:extLst>
              <a:ext uri="{FF2B5EF4-FFF2-40B4-BE49-F238E27FC236}">
                <a16:creationId xmlns:a16="http://schemas.microsoft.com/office/drawing/2014/main" id="{D445DE9F-E37B-4A72-8E3C-F266FD0BA063}"/>
              </a:ext>
            </a:extLst>
          </p:cNvPr>
          <p:cNvSpPr>
            <a:spLocks noGrp="1" noChangeArrowheads="1"/>
          </p:cNvSpPr>
          <p:nvPr>
            <p:ph type="title"/>
          </p:nvPr>
        </p:nvSpPr>
        <p:spPr>
          <a:xfrm>
            <a:off x="250825" y="620713"/>
            <a:ext cx="4752975" cy="647700"/>
          </a:xfrm>
        </p:spPr>
        <p:txBody>
          <a:bodyPr/>
          <a:lstStyle/>
          <a:p>
            <a:r>
              <a:rPr lang="en-GB" altLang="en-US" sz="2800">
                <a:solidFill>
                  <a:srgbClr val="CC0066"/>
                </a:solidFill>
              </a:rPr>
              <a:t>Exercise - Tyre change</a:t>
            </a:r>
          </a:p>
        </p:txBody>
      </p:sp>
      <p:sp>
        <p:nvSpPr>
          <p:cNvPr id="28675" name="Rectangle 3">
            <a:extLst>
              <a:ext uri="{FF2B5EF4-FFF2-40B4-BE49-F238E27FC236}">
                <a16:creationId xmlns:a16="http://schemas.microsoft.com/office/drawing/2014/main" id="{085AFCCE-A3AF-41A0-BD29-8DAD6226CB12}"/>
              </a:ext>
            </a:extLst>
          </p:cNvPr>
          <p:cNvSpPr>
            <a:spLocks noGrp="1" noChangeArrowheads="1"/>
          </p:cNvSpPr>
          <p:nvPr>
            <p:ph type="body" idx="1"/>
          </p:nvPr>
        </p:nvSpPr>
        <p:spPr>
          <a:xfrm>
            <a:off x="468313" y="2205038"/>
            <a:ext cx="8229600" cy="2376487"/>
          </a:xfrm>
        </p:spPr>
        <p:txBody>
          <a:bodyPr/>
          <a:lstStyle/>
          <a:p>
            <a:pPr>
              <a:lnSpc>
                <a:spcPct val="90000"/>
              </a:lnSpc>
            </a:pPr>
            <a:r>
              <a:rPr lang="en-GB" altLang="en-US" sz="2400"/>
              <a:t>Carry out a risk assessment on a tyre change.</a:t>
            </a:r>
          </a:p>
          <a:p>
            <a:pPr>
              <a:lnSpc>
                <a:spcPct val="90000"/>
              </a:lnSpc>
            </a:pPr>
            <a:endParaRPr lang="en-GB" altLang="en-US" sz="2400"/>
          </a:p>
          <a:p>
            <a:pPr>
              <a:lnSpc>
                <a:spcPct val="90000"/>
              </a:lnSpc>
            </a:pPr>
            <a:r>
              <a:rPr lang="en-GB" altLang="en-US" sz="2400"/>
              <a:t>What are the hazards in changing a tyre?</a:t>
            </a:r>
          </a:p>
          <a:p>
            <a:pPr>
              <a:lnSpc>
                <a:spcPct val="90000"/>
              </a:lnSpc>
            </a:pPr>
            <a:endParaRPr lang="en-GB" altLang="en-US" sz="2400"/>
          </a:p>
          <a:p>
            <a:pPr>
              <a:lnSpc>
                <a:spcPct val="90000"/>
              </a:lnSpc>
            </a:pPr>
            <a:r>
              <a:rPr lang="en-GB" altLang="en-US" sz="2400"/>
              <a:t>What controls can you use to reduce the risk?</a:t>
            </a:r>
          </a:p>
          <a:p>
            <a:pPr>
              <a:lnSpc>
                <a:spcPct val="90000"/>
              </a:lnSpc>
            </a:pPr>
            <a:endParaRPr lang="en-GB" altLang="en-US" sz="2400"/>
          </a:p>
        </p:txBody>
      </p:sp>
    </p:spTree>
    <p:extLst>
      <p:ext uri="{BB962C8B-B14F-4D97-AF65-F5344CB8AC3E}">
        <p14:creationId xmlns:p14="http://schemas.microsoft.com/office/powerpoint/2010/main" val="3930990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2" dur="500"/>
                                        <p:tgtEl>
                                          <p:spTgt spid="2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8DD1F9-5394-4E4A-A693-34C1170132DB}"/>
              </a:ext>
            </a:extLst>
          </p:cNvPr>
          <p:cNvSpPr>
            <a:spLocks noGrp="1"/>
          </p:cNvSpPr>
          <p:nvPr>
            <p:ph type="ftr" sz="quarter" idx="11"/>
          </p:nvPr>
        </p:nvSpPr>
        <p:spPr/>
        <p:txBody>
          <a:bodyPr/>
          <a:lstStyle/>
          <a:p>
            <a:r>
              <a:rPr lang="en-GB" altLang="en-US"/>
              <a:t>Tyre Change</a:t>
            </a:r>
          </a:p>
        </p:txBody>
      </p:sp>
      <p:pic>
        <p:nvPicPr>
          <p:cNvPr id="2053" name="Picture 5" descr="http://www.nytimes.com/2007/08/11/world/middleeast/11road.html">
            <a:hlinkClick r:id="rId3"/>
            <a:extLst>
              <a:ext uri="{FF2B5EF4-FFF2-40B4-BE49-F238E27FC236}">
                <a16:creationId xmlns:a16="http://schemas.microsoft.com/office/drawing/2014/main" id="{0970D0EE-49A9-4A8E-B737-0F0832A78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268413"/>
            <a:ext cx="6337300" cy="429577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B4B1EC43-0374-4B05-BB90-2F547F082B67}"/>
              </a:ext>
            </a:extLst>
          </p:cNvPr>
          <p:cNvSpPr txBox="1">
            <a:spLocks noChangeArrowheads="1"/>
          </p:cNvSpPr>
          <p:nvPr/>
        </p:nvSpPr>
        <p:spPr bwMode="auto">
          <a:xfrm>
            <a:off x="1907381" y="612776"/>
            <a:ext cx="4897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dirty="0"/>
              <a:t>What hazards are here?</a:t>
            </a:r>
          </a:p>
        </p:txBody>
      </p:sp>
    </p:spTree>
    <p:extLst>
      <p:ext uri="{BB962C8B-B14F-4D97-AF65-F5344CB8AC3E}">
        <p14:creationId xmlns:p14="http://schemas.microsoft.com/office/powerpoint/2010/main" val="220013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6D66C6-6058-4FA2-97BC-A5ED0C5D0E86}"/>
              </a:ext>
            </a:extLst>
          </p:cNvPr>
          <p:cNvSpPr>
            <a:spLocks noGrp="1"/>
          </p:cNvSpPr>
          <p:nvPr>
            <p:ph type="ftr" sz="quarter" idx="11"/>
          </p:nvPr>
        </p:nvSpPr>
        <p:spPr/>
        <p:txBody>
          <a:bodyPr/>
          <a:lstStyle/>
          <a:p>
            <a:r>
              <a:rPr lang="en-GB" altLang="en-US"/>
              <a:t>Tyre Change</a:t>
            </a:r>
          </a:p>
        </p:txBody>
      </p:sp>
      <p:sp>
        <p:nvSpPr>
          <p:cNvPr id="6146" name="Rectangle 2">
            <a:extLst>
              <a:ext uri="{FF2B5EF4-FFF2-40B4-BE49-F238E27FC236}">
                <a16:creationId xmlns:a16="http://schemas.microsoft.com/office/drawing/2014/main" id="{03B51AB8-1D86-4152-8096-AF42BAD0C323}"/>
              </a:ext>
            </a:extLst>
          </p:cNvPr>
          <p:cNvSpPr>
            <a:spLocks noGrp="1" noChangeArrowheads="1"/>
          </p:cNvSpPr>
          <p:nvPr>
            <p:ph type="title"/>
          </p:nvPr>
        </p:nvSpPr>
        <p:spPr>
          <a:xfrm>
            <a:off x="1116013" y="404813"/>
            <a:ext cx="6419850" cy="561975"/>
          </a:xfrm>
        </p:spPr>
        <p:txBody>
          <a:bodyPr/>
          <a:lstStyle/>
          <a:p>
            <a:r>
              <a:rPr lang="en-GB" altLang="en-US" sz="2800"/>
              <a:t>What about this one?</a:t>
            </a:r>
          </a:p>
        </p:txBody>
      </p:sp>
      <p:pic>
        <p:nvPicPr>
          <p:cNvPr id="6149" name="Picture 5" descr="1303047">
            <a:extLst>
              <a:ext uri="{FF2B5EF4-FFF2-40B4-BE49-F238E27FC236}">
                <a16:creationId xmlns:a16="http://schemas.microsoft.com/office/drawing/2014/main" id="{4D0090C3-1642-44D7-A18B-DF1EAED6F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96975"/>
            <a:ext cx="6983412" cy="433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4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88771FE-6B74-474E-A38C-18F6C1AA38BE}"/>
              </a:ext>
            </a:extLst>
          </p:cNvPr>
          <p:cNvSpPr>
            <a:spLocks noGrp="1" noChangeArrowheads="1"/>
          </p:cNvSpPr>
          <p:nvPr>
            <p:ph type="title"/>
          </p:nvPr>
        </p:nvSpPr>
        <p:spPr/>
        <p:txBody>
          <a:bodyPr/>
          <a:lstStyle/>
          <a:p>
            <a:r>
              <a:rPr lang="en-GB" altLang="en-US"/>
              <a:t>Example: Airport security</a:t>
            </a:r>
          </a:p>
        </p:txBody>
      </p:sp>
      <p:pic>
        <p:nvPicPr>
          <p:cNvPr id="94211" name="Picture 3" descr="C:\sak\Publications\Invited\eAWARE\security500px.jpg">
            <a:extLst>
              <a:ext uri="{FF2B5EF4-FFF2-40B4-BE49-F238E27FC236}">
                <a16:creationId xmlns:a16="http://schemas.microsoft.com/office/drawing/2014/main" id="{88E84E28-BD48-4940-BE1E-A8067BEF6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6880225" cy="51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95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A53E0A3-BC3E-426E-99D1-25C5C7F81C19}"/>
              </a:ext>
            </a:extLst>
          </p:cNvPr>
          <p:cNvSpPr>
            <a:spLocks noGrp="1"/>
          </p:cNvSpPr>
          <p:nvPr>
            <p:ph type="ftr" sz="quarter" idx="11"/>
          </p:nvPr>
        </p:nvSpPr>
        <p:spPr/>
        <p:txBody>
          <a:bodyPr/>
          <a:lstStyle/>
          <a:p>
            <a:r>
              <a:rPr lang="en-GB" altLang="en-US"/>
              <a:t>Tyre Change</a:t>
            </a:r>
          </a:p>
        </p:txBody>
      </p:sp>
      <p:sp>
        <p:nvSpPr>
          <p:cNvPr id="7170" name="Rectangle 2">
            <a:extLst>
              <a:ext uri="{FF2B5EF4-FFF2-40B4-BE49-F238E27FC236}">
                <a16:creationId xmlns:a16="http://schemas.microsoft.com/office/drawing/2014/main" id="{1BB83A99-6E35-4EA4-8440-A5FE61AC1941}"/>
              </a:ext>
            </a:extLst>
          </p:cNvPr>
          <p:cNvSpPr>
            <a:spLocks noGrp="1" noChangeArrowheads="1"/>
          </p:cNvSpPr>
          <p:nvPr>
            <p:ph type="title"/>
          </p:nvPr>
        </p:nvSpPr>
        <p:spPr>
          <a:xfrm>
            <a:off x="755650" y="681038"/>
            <a:ext cx="7200900" cy="706437"/>
          </a:xfrm>
        </p:spPr>
        <p:txBody>
          <a:bodyPr/>
          <a:lstStyle/>
          <a:p>
            <a:r>
              <a:rPr lang="en-GB" altLang="en-US" sz="2800"/>
              <a:t>Would you like to have to make the change here?</a:t>
            </a:r>
          </a:p>
        </p:txBody>
      </p:sp>
      <p:pic>
        <p:nvPicPr>
          <p:cNvPr id="7173" name="Picture 5" descr="73070727">
            <a:extLst>
              <a:ext uri="{FF2B5EF4-FFF2-40B4-BE49-F238E27FC236}">
                <a16:creationId xmlns:a16="http://schemas.microsoft.com/office/drawing/2014/main" id="{1A0E9EA0-9E25-4061-8D43-FF23F7390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617663"/>
            <a:ext cx="4968875" cy="4249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98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1E08438-3978-4940-A23F-BFCA1F855183}"/>
              </a:ext>
            </a:extLst>
          </p:cNvPr>
          <p:cNvSpPr>
            <a:spLocks noGrp="1"/>
          </p:cNvSpPr>
          <p:nvPr>
            <p:ph type="ftr" sz="quarter" idx="11"/>
          </p:nvPr>
        </p:nvSpPr>
        <p:spPr/>
        <p:txBody>
          <a:bodyPr/>
          <a:lstStyle/>
          <a:p>
            <a:r>
              <a:rPr lang="en-GB" altLang="en-US"/>
              <a:t>Tyre Change</a:t>
            </a:r>
          </a:p>
        </p:txBody>
      </p:sp>
      <p:sp>
        <p:nvSpPr>
          <p:cNvPr id="8194" name="Rectangle 2">
            <a:extLst>
              <a:ext uri="{FF2B5EF4-FFF2-40B4-BE49-F238E27FC236}">
                <a16:creationId xmlns:a16="http://schemas.microsoft.com/office/drawing/2014/main" id="{00438F78-0F8C-47FD-BFA0-648CAF8A1557}"/>
              </a:ext>
            </a:extLst>
          </p:cNvPr>
          <p:cNvSpPr>
            <a:spLocks noGrp="1" noChangeArrowheads="1"/>
          </p:cNvSpPr>
          <p:nvPr>
            <p:ph type="title"/>
          </p:nvPr>
        </p:nvSpPr>
        <p:spPr>
          <a:xfrm>
            <a:off x="1403350" y="620713"/>
            <a:ext cx="6275388" cy="509587"/>
          </a:xfrm>
        </p:spPr>
        <p:txBody>
          <a:bodyPr/>
          <a:lstStyle/>
          <a:p>
            <a:r>
              <a:rPr lang="en-GB" altLang="en-US" sz="2800"/>
              <a:t>Can it get worse?</a:t>
            </a:r>
          </a:p>
        </p:txBody>
      </p:sp>
      <p:pic>
        <p:nvPicPr>
          <p:cNvPr id="8197" name="Picture 5" descr="TAI026">
            <a:extLst>
              <a:ext uri="{FF2B5EF4-FFF2-40B4-BE49-F238E27FC236}">
                <a16:creationId xmlns:a16="http://schemas.microsoft.com/office/drawing/2014/main" id="{71643FC9-CC28-45A1-9FBD-6F6024637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632700"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151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1670DBC-6B03-4471-88C5-C421CFF16DA1}"/>
              </a:ext>
            </a:extLst>
          </p:cNvPr>
          <p:cNvSpPr>
            <a:spLocks noGrp="1"/>
          </p:cNvSpPr>
          <p:nvPr>
            <p:ph type="ftr" sz="quarter" idx="11"/>
          </p:nvPr>
        </p:nvSpPr>
        <p:spPr/>
        <p:txBody>
          <a:bodyPr/>
          <a:lstStyle/>
          <a:p>
            <a:r>
              <a:rPr lang="en-GB" altLang="en-US"/>
              <a:t>Tyre Change</a:t>
            </a:r>
          </a:p>
        </p:txBody>
      </p:sp>
      <p:sp>
        <p:nvSpPr>
          <p:cNvPr id="10242" name="Rectangle 2">
            <a:extLst>
              <a:ext uri="{FF2B5EF4-FFF2-40B4-BE49-F238E27FC236}">
                <a16:creationId xmlns:a16="http://schemas.microsoft.com/office/drawing/2014/main" id="{7E7B5C18-CE8F-4AAE-8C61-C5DCFAB703DB}"/>
              </a:ext>
            </a:extLst>
          </p:cNvPr>
          <p:cNvSpPr>
            <a:spLocks noGrp="1" noChangeArrowheads="1"/>
          </p:cNvSpPr>
          <p:nvPr>
            <p:ph type="title"/>
          </p:nvPr>
        </p:nvSpPr>
        <p:spPr>
          <a:xfrm>
            <a:off x="457200" y="274638"/>
            <a:ext cx="7786688" cy="922337"/>
          </a:xfrm>
        </p:spPr>
        <p:txBody>
          <a:bodyPr/>
          <a:lstStyle/>
          <a:p>
            <a:r>
              <a:rPr lang="en-GB" altLang="en-US" sz="2800"/>
              <a:t>- And worse?</a:t>
            </a:r>
          </a:p>
        </p:txBody>
      </p:sp>
      <p:pic>
        <p:nvPicPr>
          <p:cNvPr id="10245" name="Picture 5" descr="1457102">
            <a:extLst>
              <a:ext uri="{FF2B5EF4-FFF2-40B4-BE49-F238E27FC236}">
                <a16:creationId xmlns:a16="http://schemas.microsoft.com/office/drawing/2014/main" id="{E5A1B94D-CB66-4DFA-9549-F4883E886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052513"/>
            <a:ext cx="5759450" cy="442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8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3FF4F3-6E4E-4FD4-AF77-060ADDBD5AC5}"/>
              </a:ext>
            </a:extLst>
          </p:cNvPr>
          <p:cNvSpPr>
            <a:spLocks noGrp="1"/>
          </p:cNvSpPr>
          <p:nvPr>
            <p:ph type="ftr" sz="quarter" idx="11"/>
          </p:nvPr>
        </p:nvSpPr>
        <p:spPr/>
        <p:txBody>
          <a:bodyPr/>
          <a:lstStyle/>
          <a:p>
            <a:r>
              <a:rPr lang="en-GB" altLang="en-US"/>
              <a:t>Tyre Change</a:t>
            </a:r>
          </a:p>
        </p:txBody>
      </p:sp>
      <p:sp>
        <p:nvSpPr>
          <p:cNvPr id="11266" name="Rectangle 2">
            <a:extLst>
              <a:ext uri="{FF2B5EF4-FFF2-40B4-BE49-F238E27FC236}">
                <a16:creationId xmlns:a16="http://schemas.microsoft.com/office/drawing/2014/main" id="{8727DAC8-408C-497B-B36D-FA397DC98E1A}"/>
              </a:ext>
            </a:extLst>
          </p:cNvPr>
          <p:cNvSpPr>
            <a:spLocks noGrp="1" noChangeArrowheads="1"/>
          </p:cNvSpPr>
          <p:nvPr>
            <p:ph type="title"/>
          </p:nvPr>
        </p:nvSpPr>
        <p:spPr/>
        <p:txBody>
          <a:bodyPr/>
          <a:lstStyle/>
          <a:p>
            <a:r>
              <a:rPr lang="en-GB" altLang="en-US" sz="2800"/>
              <a:t>Beautiful – but other hazards?</a:t>
            </a:r>
          </a:p>
        </p:txBody>
      </p:sp>
      <p:pic>
        <p:nvPicPr>
          <p:cNvPr id="11269" name="Picture 5" descr="200437780-001">
            <a:extLst>
              <a:ext uri="{FF2B5EF4-FFF2-40B4-BE49-F238E27FC236}">
                <a16:creationId xmlns:a16="http://schemas.microsoft.com/office/drawing/2014/main" id="{091263D5-26DD-454E-87E6-2CED39CA8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400675" cy="402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18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F9F2D0CE-B7C0-4FDE-99E3-FFC93B06FB9F}"/>
              </a:ext>
            </a:extLst>
          </p:cNvPr>
          <p:cNvSpPr>
            <a:spLocks noGrp="1"/>
          </p:cNvSpPr>
          <p:nvPr>
            <p:ph type="ftr" sz="quarter" idx="11"/>
          </p:nvPr>
        </p:nvSpPr>
        <p:spPr/>
        <p:txBody>
          <a:bodyPr/>
          <a:lstStyle/>
          <a:p>
            <a:r>
              <a:rPr lang="en-GB" altLang="en-US"/>
              <a:t>Tyre Change</a:t>
            </a:r>
          </a:p>
        </p:txBody>
      </p:sp>
      <p:sp>
        <p:nvSpPr>
          <p:cNvPr id="32772" name="Text Box 4">
            <a:extLst>
              <a:ext uri="{FF2B5EF4-FFF2-40B4-BE49-F238E27FC236}">
                <a16:creationId xmlns:a16="http://schemas.microsoft.com/office/drawing/2014/main" id="{4EC39601-2A2C-455F-871A-1EC8ACE6A28C}"/>
              </a:ext>
            </a:extLst>
          </p:cNvPr>
          <p:cNvSpPr txBox="1">
            <a:spLocks noChangeArrowheads="1"/>
          </p:cNvSpPr>
          <p:nvPr/>
        </p:nvSpPr>
        <p:spPr bwMode="auto">
          <a:xfrm>
            <a:off x="2051050" y="2133600"/>
            <a:ext cx="4897438"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a:t>So how can we prepare for the worst</a:t>
            </a:r>
          </a:p>
          <a:p>
            <a:pPr algn="ctr">
              <a:spcBef>
                <a:spcPct val="50000"/>
              </a:spcBef>
            </a:pPr>
            <a:r>
              <a:rPr lang="en-GB" altLang="en-US" sz="3200"/>
              <a:t> – </a:t>
            </a:r>
            <a:r>
              <a:rPr lang="en-GB" altLang="en-US" sz="3200">
                <a:solidFill>
                  <a:srgbClr val="CC0066"/>
                </a:solidFill>
              </a:rPr>
              <a:t>to make it better?</a:t>
            </a:r>
          </a:p>
        </p:txBody>
      </p:sp>
    </p:spTree>
    <p:extLst>
      <p:ext uri="{BB962C8B-B14F-4D97-AF65-F5344CB8AC3E}">
        <p14:creationId xmlns:p14="http://schemas.microsoft.com/office/powerpoint/2010/main" val="1311474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6F7676D-AE2A-464A-9F59-D3CA4F13FA22}"/>
              </a:ext>
            </a:extLst>
          </p:cNvPr>
          <p:cNvSpPr>
            <a:spLocks noGrp="1"/>
          </p:cNvSpPr>
          <p:nvPr>
            <p:ph type="ftr" sz="quarter" idx="11"/>
          </p:nvPr>
        </p:nvSpPr>
        <p:spPr/>
        <p:txBody>
          <a:bodyPr/>
          <a:lstStyle/>
          <a:p>
            <a:r>
              <a:rPr lang="en-GB" altLang="en-US"/>
              <a:t>Tyre Change</a:t>
            </a:r>
          </a:p>
        </p:txBody>
      </p:sp>
      <p:sp>
        <p:nvSpPr>
          <p:cNvPr id="9218" name="Rectangle 2">
            <a:extLst>
              <a:ext uri="{FF2B5EF4-FFF2-40B4-BE49-F238E27FC236}">
                <a16:creationId xmlns:a16="http://schemas.microsoft.com/office/drawing/2014/main" id="{45B4744F-07FC-4652-9F61-63CBB3DBB70E}"/>
              </a:ext>
            </a:extLst>
          </p:cNvPr>
          <p:cNvSpPr>
            <a:spLocks noGrp="1" noChangeArrowheads="1"/>
          </p:cNvSpPr>
          <p:nvPr>
            <p:ph type="title"/>
          </p:nvPr>
        </p:nvSpPr>
        <p:spPr>
          <a:xfrm>
            <a:off x="539750" y="465137"/>
            <a:ext cx="7859713" cy="850900"/>
          </a:xfrm>
        </p:spPr>
        <p:txBody>
          <a:bodyPr/>
          <a:lstStyle/>
          <a:p>
            <a:r>
              <a:rPr lang="en-GB" altLang="en-US" sz="2800" dirty="0"/>
              <a:t>Warn others to protect yourself</a:t>
            </a:r>
          </a:p>
        </p:txBody>
      </p:sp>
      <p:pic>
        <p:nvPicPr>
          <p:cNvPr id="9221" name="Picture 5" descr="pe0064354">
            <a:extLst>
              <a:ext uri="{FF2B5EF4-FFF2-40B4-BE49-F238E27FC236}">
                <a16:creationId xmlns:a16="http://schemas.microsoft.com/office/drawing/2014/main" id="{73D758A2-F0CA-420C-A623-8FEDCC5FB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73200"/>
            <a:ext cx="511175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12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6C2811-31ED-4D8E-9455-B82EFCECD382}"/>
              </a:ext>
            </a:extLst>
          </p:cNvPr>
          <p:cNvSpPr>
            <a:spLocks noGrp="1"/>
          </p:cNvSpPr>
          <p:nvPr>
            <p:ph type="ftr" sz="quarter" idx="11"/>
          </p:nvPr>
        </p:nvSpPr>
        <p:spPr/>
        <p:txBody>
          <a:bodyPr/>
          <a:lstStyle/>
          <a:p>
            <a:r>
              <a:rPr lang="en-GB" altLang="en-US"/>
              <a:t>Tyre Change</a:t>
            </a:r>
          </a:p>
        </p:txBody>
      </p:sp>
      <p:sp>
        <p:nvSpPr>
          <p:cNvPr id="12290" name="Rectangle 2">
            <a:extLst>
              <a:ext uri="{FF2B5EF4-FFF2-40B4-BE49-F238E27FC236}">
                <a16:creationId xmlns:a16="http://schemas.microsoft.com/office/drawing/2014/main" id="{A47CA44D-86CD-4A01-BEC1-F060DD2C061B}"/>
              </a:ext>
            </a:extLst>
          </p:cNvPr>
          <p:cNvSpPr>
            <a:spLocks noGrp="1" noChangeArrowheads="1"/>
          </p:cNvSpPr>
          <p:nvPr>
            <p:ph type="title"/>
          </p:nvPr>
        </p:nvSpPr>
        <p:spPr/>
        <p:txBody>
          <a:bodyPr/>
          <a:lstStyle/>
          <a:p>
            <a:r>
              <a:rPr lang="en-GB" altLang="en-US" sz="2800"/>
              <a:t>A light can be helpful in dark conditions</a:t>
            </a:r>
          </a:p>
        </p:txBody>
      </p:sp>
      <p:pic>
        <p:nvPicPr>
          <p:cNvPr id="12293" name="Picture 5" descr="Rotating amber light">
            <a:hlinkClick r:id="rId3"/>
            <a:extLst>
              <a:ext uri="{FF2B5EF4-FFF2-40B4-BE49-F238E27FC236}">
                <a16:creationId xmlns:a16="http://schemas.microsoft.com/office/drawing/2014/main" id="{399A813E-E14B-4BAC-A962-32C716760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44675"/>
            <a:ext cx="4679950" cy="340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1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AE720FD-14F9-4655-A4A9-72EE12762BA2}"/>
              </a:ext>
            </a:extLst>
          </p:cNvPr>
          <p:cNvSpPr>
            <a:spLocks noGrp="1"/>
          </p:cNvSpPr>
          <p:nvPr>
            <p:ph type="ftr" sz="quarter" idx="11"/>
          </p:nvPr>
        </p:nvSpPr>
        <p:spPr/>
        <p:txBody>
          <a:bodyPr/>
          <a:lstStyle/>
          <a:p>
            <a:r>
              <a:rPr lang="en-GB" altLang="en-US"/>
              <a:t>Tyre Change</a:t>
            </a:r>
          </a:p>
        </p:txBody>
      </p:sp>
      <p:sp>
        <p:nvSpPr>
          <p:cNvPr id="15362" name="Rectangle 2">
            <a:extLst>
              <a:ext uri="{FF2B5EF4-FFF2-40B4-BE49-F238E27FC236}">
                <a16:creationId xmlns:a16="http://schemas.microsoft.com/office/drawing/2014/main" id="{DF594B42-5F15-4202-BA54-87E37F3288B6}"/>
              </a:ext>
            </a:extLst>
          </p:cNvPr>
          <p:cNvSpPr>
            <a:spLocks noGrp="1" noChangeArrowheads="1"/>
          </p:cNvSpPr>
          <p:nvPr>
            <p:ph type="title"/>
          </p:nvPr>
        </p:nvSpPr>
        <p:spPr/>
        <p:txBody>
          <a:bodyPr/>
          <a:lstStyle/>
          <a:p>
            <a:r>
              <a:rPr lang="en-GB" altLang="en-US" sz="2800"/>
              <a:t>A jack is a must</a:t>
            </a:r>
          </a:p>
        </p:txBody>
      </p:sp>
      <p:pic>
        <p:nvPicPr>
          <p:cNvPr id="15365" name="Picture 5" descr="ZPJ-800 Hydraulic Scissors Jack">
            <a:extLst>
              <a:ext uri="{FF2B5EF4-FFF2-40B4-BE49-F238E27FC236}">
                <a16:creationId xmlns:a16="http://schemas.microsoft.com/office/drawing/2014/main" id="{B3C1D917-935A-4879-9A18-AC5F94F2B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484313"/>
            <a:ext cx="5041900" cy="409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86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6D2BDE-26FB-4EFA-99C2-A56F8C04915D}"/>
              </a:ext>
            </a:extLst>
          </p:cNvPr>
          <p:cNvSpPr>
            <a:spLocks noGrp="1"/>
          </p:cNvSpPr>
          <p:nvPr>
            <p:ph type="ftr" sz="quarter" idx="11"/>
          </p:nvPr>
        </p:nvSpPr>
        <p:spPr/>
        <p:txBody>
          <a:bodyPr/>
          <a:lstStyle/>
          <a:p>
            <a:r>
              <a:rPr lang="en-GB" altLang="en-US"/>
              <a:t>Tyre Change</a:t>
            </a:r>
          </a:p>
        </p:txBody>
      </p:sp>
      <p:sp>
        <p:nvSpPr>
          <p:cNvPr id="16386" name="Rectangle 2">
            <a:extLst>
              <a:ext uri="{FF2B5EF4-FFF2-40B4-BE49-F238E27FC236}">
                <a16:creationId xmlns:a16="http://schemas.microsoft.com/office/drawing/2014/main" id="{B4C7FB4F-00E5-4839-AB43-53E801EFAF3D}"/>
              </a:ext>
            </a:extLst>
          </p:cNvPr>
          <p:cNvSpPr>
            <a:spLocks noGrp="1" noChangeArrowheads="1"/>
          </p:cNvSpPr>
          <p:nvPr>
            <p:ph type="title"/>
          </p:nvPr>
        </p:nvSpPr>
        <p:spPr/>
        <p:txBody>
          <a:bodyPr/>
          <a:lstStyle/>
          <a:p>
            <a:r>
              <a:rPr lang="en-GB" altLang="en-US" sz="2800"/>
              <a:t>- And you may consider axle supports</a:t>
            </a:r>
          </a:p>
        </p:txBody>
      </p:sp>
      <p:pic>
        <p:nvPicPr>
          <p:cNvPr id="16390" name="Picture 6" descr="Car axle stands">
            <a:extLst>
              <a:ext uri="{FF2B5EF4-FFF2-40B4-BE49-F238E27FC236}">
                <a16:creationId xmlns:a16="http://schemas.microsoft.com/office/drawing/2014/main" id="{2E919455-184D-4FA8-B3D0-7ABE8185E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341438"/>
            <a:ext cx="36068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91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C0F67A86-C16E-4FB5-A553-0ED5BE867C2B}"/>
              </a:ext>
            </a:extLst>
          </p:cNvPr>
          <p:cNvSpPr>
            <a:spLocks noGrp="1"/>
          </p:cNvSpPr>
          <p:nvPr>
            <p:ph type="ftr" sz="quarter" idx="11"/>
          </p:nvPr>
        </p:nvSpPr>
        <p:spPr/>
        <p:txBody>
          <a:bodyPr/>
          <a:lstStyle/>
          <a:p>
            <a:r>
              <a:rPr lang="en-GB" altLang="en-US"/>
              <a:t>Tyre Change</a:t>
            </a:r>
          </a:p>
        </p:txBody>
      </p:sp>
      <p:sp>
        <p:nvSpPr>
          <p:cNvPr id="33796" name="Text Box 4">
            <a:extLst>
              <a:ext uri="{FF2B5EF4-FFF2-40B4-BE49-F238E27FC236}">
                <a16:creationId xmlns:a16="http://schemas.microsoft.com/office/drawing/2014/main" id="{D9F28980-A8B0-4340-BE8F-4313573D6ECA}"/>
              </a:ext>
            </a:extLst>
          </p:cNvPr>
          <p:cNvSpPr txBox="1">
            <a:spLocks noChangeArrowheads="1"/>
          </p:cNvSpPr>
          <p:nvPr/>
        </p:nvSpPr>
        <p:spPr bwMode="auto">
          <a:xfrm>
            <a:off x="1908175" y="549275"/>
            <a:ext cx="4968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Other items are important</a:t>
            </a:r>
          </a:p>
        </p:txBody>
      </p:sp>
      <p:pic>
        <p:nvPicPr>
          <p:cNvPr id="33798" name="Picture 6" descr="towing rope">
            <a:extLst>
              <a:ext uri="{FF2B5EF4-FFF2-40B4-BE49-F238E27FC236}">
                <a16:creationId xmlns:a16="http://schemas.microsoft.com/office/drawing/2014/main" id="{F063753F-C766-4E2D-B41F-497BA4DBB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22637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Wheel nut wrench">
            <a:extLst>
              <a:ext uri="{FF2B5EF4-FFF2-40B4-BE49-F238E27FC236}">
                <a16:creationId xmlns:a16="http://schemas.microsoft.com/office/drawing/2014/main" id="{C34E4AE9-D7EE-4681-B51F-29716DF1E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565400"/>
            <a:ext cx="2447925" cy="1897063"/>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high-viz vest">
            <a:extLst>
              <a:ext uri="{FF2B5EF4-FFF2-40B4-BE49-F238E27FC236}">
                <a16:creationId xmlns:a16="http://schemas.microsoft.com/office/drawing/2014/main" id="{CC304843-D9DC-4C02-B223-03C2D77B7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141663"/>
            <a:ext cx="2376487" cy="226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57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heckerboard(across)">
                                      <p:cBhvr>
                                        <p:cTn id="7" dur="1000"/>
                                        <p:tgtEl>
                                          <p:spTgt spid="33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checkerboard(across)">
                                      <p:cBhvr>
                                        <p:cTn id="12" dur="10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checkerboard(across)">
                                      <p:cBhvr>
                                        <p:cTn id="17" dur="1000"/>
                                        <p:tgtEl>
                                          <p:spTgt spid="33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5F22B4A-96FD-41ED-987A-8D08F9E855EA}"/>
              </a:ext>
            </a:extLst>
          </p:cNvPr>
          <p:cNvSpPr>
            <a:spLocks noGrp="1" noChangeArrowheads="1"/>
          </p:cNvSpPr>
          <p:nvPr>
            <p:ph type="title"/>
          </p:nvPr>
        </p:nvSpPr>
        <p:spPr>
          <a:xfrm>
            <a:off x="381000" y="408819"/>
            <a:ext cx="7848600" cy="1050925"/>
          </a:xfrm>
        </p:spPr>
        <p:txBody>
          <a:bodyPr/>
          <a:lstStyle/>
          <a:p>
            <a:r>
              <a:rPr lang="en-GB" altLang="en-US"/>
              <a:t>List of possible measures</a:t>
            </a:r>
          </a:p>
        </p:txBody>
      </p:sp>
      <p:sp>
        <p:nvSpPr>
          <p:cNvPr id="93187" name="Rectangle 3">
            <a:extLst>
              <a:ext uri="{FF2B5EF4-FFF2-40B4-BE49-F238E27FC236}">
                <a16:creationId xmlns:a16="http://schemas.microsoft.com/office/drawing/2014/main" id="{B7582732-A2AF-413D-B8BD-F48B9CE71BA9}"/>
              </a:ext>
            </a:extLst>
          </p:cNvPr>
          <p:cNvSpPr>
            <a:spLocks noGrp="1" noChangeArrowheads="1"/>
          </p:cNvSpPr>
          <p:nvPr>
            <p:ph type="body" idx="1"/>
          </p:nvPr>
        </p:nvSpPr>
        <p:spPr>
          <a:xfrm>
            <a:off x="381000" y="1401007"/>
            <a:ext cx="7848600" cy="5434012"/>
          </a:xfrm>
        </p:spPr>
        <p:txBody>
          <a:bodyPr/>
          <a:lstStyle/>
          <a:p>
            <a:pPr marL="533400" indent="-533400">
              <a:lnSpc>
                <a:spcPct val="90000"/>
              </a:lnSpc>
              <a:buFontTx/>
              <a:buAutoNum type="arabicPeriod"/>
            </a:pPr>
            <a:r>
              <a:rPr lang="en-GB" altLang="en-US" sz="2800" dirty="0">
                <a:solidFill>
                  <a:srgbClr val="24486C"/>
                </a:solidFill>
              </a:rPr>
              <a:t>Scissors etc. not allowed</a:t>
            </a:r>
          </a:p>
          <a:p>
            <a:pPr marL="533400" indent="-533400">
              <a:lnSpc>
                <a:spcPct val="90000"/>
              </a:lnSpc>
              <a:buFontTx/>
              <a:buAutoNum type="arabicPeriod"/>
            </a:pPr>
            <a:r>
              <a:rPr lang="en-GB" altLang="en-US" sz="2800" dirty="0">
                <a:solidFill>
                  <a:srgbClr val="24486C"/>
                </a:solidFill>
              </a:rPr>
              <a:t>ID check (photo ID must be presented)</a:t>
            </a:r>
          </a:p>
          <a:p>
            <a:pPr marL="533400" indent="-533400">
              <a:lnSpc>
                <a:spcPct val="90000"/>
              </a:lnSpc>
              <a:buFontTx/>
              <a:buAutoNum type="arabicPeriod"/>
            </a:pPr>
            <a:r>
              <a:rPr lang="en-GB" altLang="en-US" sz="2800" dirty="0">
                <a:solidFill>
                  <a:srgbClr val="24486C"/>
                </a:solidFill>
              </a:rPr>
              <a:t>Only the person named on the ticket can travel</a:t>
            </a:r>
          </a:p>
          <a:p>
            <a:pPr marL="533400" indent="-533400">
              <a:lnSpc>
                <a:spcPct val="90000"/>
              </a:lnSpc>
              <a:buFontTx/>
              <a:buAutoNum type="arabicPeriod"/>
            </a:pPr>
            <a:r>
              <a:rPr lang="en-GB" altLang="en-US" sz="2800" dirty="0">
                <a:solidFill>
                  <a:srgbClr val="24486C"/>
                </a:solidFill>
              </a:rPr>
              <a:t>X-rays</a:t>
            </a:r>
          </a:p>
          <a:p>
            <a:pPr marL="533400" indent="-533400">
              <a:lnSpc>
                <a:spcPct val="90000"/>
              </a:lnSpc>
              <a:buFontTx/>
              <a:buAutoNum type="arabicPeriod"/>
            </a:pPr>
            <a:r>
              <a:rPr lang="en-GB" altLang="en-US" sz="2800" dirty="0">
                <a:solidFill>
                  <a:srgbClr val="24486C"/>
                </a:solidFill>
              </a:rPr>
              <a:t>Lighters are not allowed anywhere in the airport (…it’s time to quit smoking)</a:t>
            </a:r>
          </a:p>
          <a:p>
            <a:pPr marL="533400" indent="-533400">
              <a:lnSpc>
                <a:spcPct val="90000"/>
              </a:lnSpc>
              <a:buFontTx/>
              <a:buAutoNum type="arabicPeriod"/>
            </a:pPr>
            <a:r>
              <a:rPr lang="en-GB" altLang="en-US" sz="2800" dirty="0">
                <a:solidFill>
                  <a:srgbClr val="24486C"/>
                </a:solidFill>
              </a:rPr>
              <a:t>Biometrics</a:t>
            </a:r>
          </a:p>
          <a:p>
            <a:pPr marL="533400" indent="-533400">
              <a:lnSpc>
                <a:spcPct val="90000"/>
              </a:lnSpc>
              <a:buFontTx/>
              <a:buAutoNum type="arabicPeriod"/>
            </a:pPr>
            <a:r>
              <a:rPr lang="en-GB" altLang="en-US" sz="2800" dirty="0">
                <a:solidFill>
                  <a:srgbClr val="24486C"/>
                </a:solidFill>
              </a:rPr>
              <a:t>Boot your laptop to see if it has a battery</a:t>
            </a:r>
          </a:p>
          <a:p>
            <a:pPr marL="533400" indent="-533400">
              <a:lnSpc>
                <a:spcPct val="90000"/>
              </a:lnSpc>
              <a:buFontTx/>
              <a:buAutoNum type="arabicPeriod"/>
            </a:pPr>
            <a:r>
              <a:rPr lang="en-GB" altLang="en-US" sz="2800" dirty="0">
                <a:solidFill>
                  <a:srgbClr val="24486C"/>
                </a:solidFill>
              </a:rPr>
              <a:t>Lock the captain’s cabin</a:t>
            </a:r>
          </a:p>
          <a:p>
            <a:pPr marL="533400" indent="-533400">
              <a:lnSpc>
                <a:spcPct val="90000"/>
              </a:lnSpc>
              <a:buFontTx/>
              <a:buAutoNum type="arabicPeriod"/>
            </a:pPr>
            <a:r>
              <a:rPr lang="en-GB" altLang="en-US" sz="2800" dirty="0">
                <a:solidFill>
                  <a:srgbClr val="24486C"/>
                </a:solidFill>
              </a:rPr>
              <a:t>Armed guards on board </a:t>
            </a:r>
          </a:p>
          <a:p>
            <a:pPr marL="533400" indent="-533400">
              <a:lnSpc>
                <a:spcPct val="90000"/>
              </a:lnSpc>
              <a:buFontTx/>
              <a:buAutoNum type="arabicPeriod"/>
            </a:pPr>
            <a:r>
              <a:rPr lang="en-GB" altLang="en-US" sz="2800" dirty="0">
                <a:solidFill>
                  <a:srgbClr val="24486C"/>
                </a:solidFill>
              </a:rPr>
              <a:t>Interview all passengers before boarding</a:t>
            </a:r>
          </a:p>
        </p:txBody>
      </p:sp>
    </p:spTree>
    <p:extLst>
      <p:ext uri="{BB962C8B-B14F-4D97-AF65-F5344CB8AC3E}">
        <p14:creationId xmlns:p14="http://schemas.microsoft.com/office/powerpoint/2010/main" val="94907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57C9E603-B714-41C9-86CB-39E037634DE3}"/>
              </a:ext>
            </a:extLst>
          </p:cNvPr>
          <p:cNvSpPr>
            <a:spLocks noGrp="1"/>
          </p:cNvSpPr>
          <p:nvPr>
            <p:ph type="ftr" sz="quarter" idx="11"/>
          </p:nvPr>
        </p:nvSpPr>
        <p:spPr/>
        <p:txBody>
          <a:bodyPr/>
          <a:lstStyle/>
          <a:p>
            <a:r>
              <a:rPr lang="en-GB" altLang="en-US"/>
              <a:t>Tyre Change</a:t>
            </a:r>
          </a:p>
        </p:txBody>
      </p:sp>
      <p:sp>
        <p:nvSpPr>
          <p:cNvPr id="29698" name="Rectangle 2">
            <a:extLst>
              <a:ext uri="{FF2B5EF4-FFF2-40B4-BE49-F238E27FC236}">
                <a16:creationId xmlns:a16="http://schemas.microsoft.com/office/drawing/2014/main" id="{5622C6E6-9DA1-4477-87E4-C40800B93A5C}"/>
              </a:ext>
            </a:extLst>
          </p:cNvPr>
          <p:cNvSpPr>
            <a:spLocks noGrp="1" noChangeArrowheads="1"/>
          </p:cNvSpPr>
          <p:nvPr>
            <p:ph type="title"/>
          </p:nvPr>
        </p:nvSpPr>
        <p:spPr>
          <a:xfrm>
            <a:off x="241300" y="641351"/>
            <a:ext cx="8229600" cy="850900"/>
          </a:xfrm>
        </p:spPr>
        <p:txBody>
          <a:bodyPr/>
          <a:lstStyle/>
          <a:p>
            <a:pPr algn="l"/>
            <a:r>
              <a:rPr lang="en-GB" altLang="en-US" sz="2800" dirty="0"/>
              <a:t>But remember our assessment</a:t>
            </a:r>
            <a:br>
              <a:rPr lang="en-GB" altLang="en-US" sz="2800" dirty="0"/>
            </a:br>
            <a:r>
              <a:rPr lang="en-GB" altLang="en-US" sz="2800" dirty="0"/>
              <a:t>options</a:t>
            </a:r>
          </a:p>
        </p:txBody>
      </p:sp>
      <p:pic>
        <p:nvPicPr>
          <p:cNvPr id="29702" name="Picture 6" descr="AA">
            <a:extLst>
              <a:ext uri="{FF2B5EF4-FFF2-40B4-BE49-F238E27FC236}">
                <a16:creationId xmlns:a16="http://schemas.microsoft.com/office/drawing/2014/main" id="{5A866E56-7208-49A8-88AB-17BC6BF20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3455987" cy="286067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AA truck">
            <a:extLst>
              <a:ext uri="{FF2B5EF4-FFF2-40B4-BE49-F238E27FC236}">
                <a16:creationId xmlns:a16="http://schemas.microsoft.com/office/drawing/2014/main" id="{79FDFF44-9A1D-491D-82CE-24E5B0C16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141663"/>
            <a:ext cx="38163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3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412D-C221-4668-81EC-241B54FA346C}"/>
              </a:ext>
            </a:extLst>
          </p:cNvPr>
          <p:cNvSpPr>
            <a:spLocks noGrp="1"/>
          </p:cNvSpPr>
          <p:nvPr>
            <p:ph type="title"/>
          </p:nvPr>
        </p:nvSpPr>
        <p:spPr/>
        <p:txBody>
          <a:bodyPr/>
          <a:lstStyle/>
          <a:p>
            <a:r>
              <a:rPr lang="en-US" dirty="0" err="1"/>
              <a:t>Referensi</a:t>
            </a:r>
            <a:endParaRPr lang="en-US" dirty="0"/>
          </a:p>
        </p:txBody>
      </p:sp>
      <p:sp>
        <p:nvSpPr>
          <p:cNvPr id="3" name="Content Placeholder 2">
            <a:extLst>
              <a:ext uri="{FF2B5EF4-FFF2-40B4-BE49-F238E27FC236}">
                <a16:creationId xmlns:a16="http://schemas.microsoft.com/office/drawing/2014/main" id="{519BD576-0D37-4934-BB73-72F56C4F2A6D}"/>
              </a:ext>
            </a:extLst>
          </p:cNvPr>
          <p:cNvSpPr>
            <a:spLocks noGrp="1"/>
          </p:cNvSpPr>
          <p:nvPr>
            <p:ph idx="1"/>
          </p:nvPr>
        </p:nvSpPr>
        <p:spPr/>
        <p:txBody>
          <a:bodyPr/>
          <a:lstStyle/>
          <a:p>
            <a:r>
              <a:rPr lang="en-US" altLang="zh-CN" dirty="0">
                <a:latin typeface="Times New Roman" panose="02020603050405020304" pitchFamily="18" charset="0"/>
              </a:rPr>
              <a:t>Sanjay </a:t>
            </a:r>
            <a:r>
              <a:rPr lang="en-US" altLang="zh-CN" dirty="0" err="1">
                <a:latin typeface="Times New Roman" panose="02020603050405020304" pitchFamily="18" charset="0"/>
              </a:rPr>
              <a:t>Goel</a:t>
            </a:r>
            <a:r>
              <a:rPr lang="en-US" altLang="zh-CN" dirty="0">
                <a:latin typeface="Times New Roman" panose="02020603050405020304" pitchFamily="18" charset="0"/>
              </a:rPr>
              <a:t>, School of Business/Center for Information Forensics and Assurance, University at Albany Proprietary Information</a:t>
            </a:r>
          </a:p>
          <a:p>
            <a:endParaRPr lang="en-US" dirty="0"/>
          </a:p>
        </p:txBody>
      </p:sp>
    </p:spTree>
    <p:extLst>
      <p:ext uri="{BB962C8B-B14F-4D97-AF65-F5344CB8AC3E}">
        <p14:creationId xmlns:p14="http://schemas.microsoft.com/office/powerpoint/2010/main" val="326479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E283273-4BCE-4548-8A18-D89A3B641D38}"/>
              </a:ext>
            </a:extLst>
          </p:cNvPr>
          <p:cNvSpPr>
            <a:spLocks noGrp="1" noChangeArrowheads="1"/>
          </p:cNvSpPr>
          <p:nvPr>
            <p:ph type="title"/>
          </p:nvPr>
        </p:nvSpPr>
        <p:spPr>
          <a:xfrm>
            <a:off x="304800" y="431800"/>
            <a:ext cx="7848600" cy="1050925"/>
          </a:xfrm>
        </p:spPr>
        <p:txBody>
          <a:bodyPr/>
          <a:lstStyle/>
          <a:p>
            <a:r>
              <a:rPr lang="en-GB" altLang="en-US" dirty="0"/>
              <a:t>In such a complex environment…</a:t>
            </a:r>
          </a:p>
        </p:txBody>
      </p:sp>
      <p:sp>
        <p:nvSpPr>
          <p:cNvPr id="142339" name="Rectangle 3">
            <a:extLst>
              <a:ext uri="{FF2B5EF4-FFF2-40B4-BE49-F238E27FC236}">
                <a16:creationId xmlns:a16="http://schemas.microsoft.com/office/drawing/2014/main" id="{ADA747B8-00C0-4DAB-A20C-D3F72985001A}"/>
              </a:ext>
            </a:extLst>
          </p:cNvPr>
          <p:cNvSpPr>
            <a:spLocks noGrp="1" noChangeArrowheads="1"/>
          </p:cNvSpPr>
          <p:nvPr>
            <p:ph type="body" idx="1"/>
          </p:nvPr>
        </p:nvSpPr>
        <p:spPr>
          <a:xfrm>
            <a:off x="304800" y="1789113"/>
            <a:ext cx="7848600" cy="5068887"/>
          </a:xfrm>
        </p:spPr>
        <p:txBody>
          <a:bodyPr/>
          <a:lstStyle/>
          <a:p>
            <a:r>
              <a:rPr lang="en-GB" altLang="en-US">
                <a:solidFill>
                  <a:srgbClr val="24486C"/>
                </a:solidFill>
              </a:rPr>
              <a:t>Total security is out of the question</a:t>
            </a:r>
          </a:p>
          <a:p>
            <a:pPr lvl="1"/>
            <a:r>
              <a:rPr lang="en-GB" altLang="en-US" b="0">
                <a:solidFill>
                  <a:schemeClr val="tx2"/>
                </a:solidFill>
              </a:rPr>
              <a:t>People’s behaviour is unpredictable</a:t>
            </a:r>
          </a:p>
          <a:p>
            <a:pPr lvl="1"/>
            <a:r>
              <a:rPr lang="en-GB" altLang="en-US" b="0">
                <a:solidFill>
                  <a:schemeClr val="tx2"/>
                </a:solidFill>
              </a:rPr>
              <a:t>We cannot account for all possible threats and we cannot detect all vulnerabilities.</a:t>
            </a:r>
          </a:p>
          <a:p>
            <a:pPr lvl="1"/>
            <a:r>
              <a:rPr lang="en-GB" altLang="en-US" b="0">
                <a:solidFill>
                  <a:schemeClr val="tx2"/>
                </a:solidFill>
              </a:rPr>
              <a:t>Security costs money; and also time, people and other resources.</a:t>
            </a:r>
          </a:p>
          <a:p>
            <a:r>
              <a:rPr lang="en-GB" altLang="en-US">
                <a:solidFill>
                  <a:srgbClr val="24486C"/>
                </a:solidFill>
              </a:rPr>
              <a:t>So, what shall we do?</a:t>
            </a:r>
          </a:p>
          <a:p>
            <a:pPr lvl="1">
              <a:buFontTx/>
              <a:buChar char="•"/>
            </a:pPr>
            <a:endParaRPr lang="el-GR" altLang="en-US" sz="3200">
              <a:solidFill>
                <a:srgbClr val="24486C"/>
              </a:solidFill>
            </a:endParaRPr>
          </a:p>
          <a:p>
            <a:endParaRPr lang="en-GB" altLang="en-US">
              <a:solidFill>
                <a:srgbClr val="24486C"/>
              </a:solidFill>
            </a:endParaRPr>
          </a:p>
        </p:txBody>
      </p:sp>
    </p:spTree>
    <p:extLst>
      <p:ext uri="{BB962C8B-B14F-4D97-AF65-F5344CB8AC3E}">
        <p14:creationId xmlns:p14="http://schemas.microsoft.com/office/powerpoint/2010/main" val="245596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E283273-4BCE-4548-8A18-D89A3B641D38}"/>
              </a:ext>
            </a:extLst>
          </p:cNvPr>
          <p:cNvSpPr>
            <a:spLocks noGrp="1" noChangeArrowheads="1"/>
          </p:cNvSpPr>
          <p:nvPr>
            <p:ph type="title"/>
          </p:nvPr>
        </p:nvSpPr>
        <p:spPr>
          <a:xfrm>
            <a:off x="228600" y="471487"/>
            <a:ext cx="7848600" cy="1050925"/>
          </a:xfrm>
        </p:spPr>
        <p:txBody>
          <a:bodyPr/>
          <a:lstStyle/>
          <a:p>
            <a:r>
              <a:rPr lang="en-GB" altLang="en-US" dirty="0"/>
              <a:t>In such a complex environment…</a:t>
            </a:r>
          </a:p>
        </p:txBody>
      </p:sp>
      <p:sp>
        <p:nvSpPr>
          <p:cNvPr id="142339" name="Rectangle 3">
            <a:extLst>
              <a:ext uri="{FF2B5EF4-FFF2-40B4-BE49-F238E27FC236}">
                <a16:creationId xmlns:a16="http://schemas.microsoft.com/office/drawing/2014/main" id="{ADA747B8-00C0-4DAB-A20C-D3F72985001A}"/>
              </a:ext>
            </a:extLst>
          </p:cNvPr>
          <p:cNvSpPr>
            <a:spLocks noGrp="1" noChangeArrowheads="1"/>
          </p:cNvSpPr>
          <p:nvPr>
            <p:ph type="body" idx="1"/>
          </p:nvPr>
        </p:nvSpPr>
        <p:spPr>
          <a:xfrm>
            <a:off x="228600" y="1828800"/>
            <a:ext cx="7848600" cy="5068887"/>
          </a:xfrm>
        </p:spPr>
        <p:txBody>
          <a:bodyPr/>
          <a:lstStyle/>
          <a:p>
            <a:r>
              <a:rPr lang="en-GB" altLang="en-US">
                <a:solidFill>
                  <a:srgbClr val="24486C"/>
                </a:solidFill>
              </a:rPr>
              <a:t>Total security is out of the question</a:t>
            </a:r>
          </a:p>
          <a:p>
            <a:pPr lvl="1"/>
            <a:r>
              <a:rPr lang="en-GB" altLang="en-US" b="0">
                <a:solidFill>
                  <a:schemeClr val="tx2"/>
                </a:solidFill>
              </a:rPr>
              <a:t>People’s behaviour is unpredictable</a:t>
            </a:r>
          </a:p>
          <a:p>
            <a:pPr lvl="1"/>
            <a:r>
              <a:rPr lang="en-GB" altLang="en-US" b="0">
                <a:solidFill>
                  <a:schemeClr val="tx2"/>
                </a:solidFill>
              </a:rPr>
              <a:t>We cannot account for all possible threats and we cannot detect all vulnerabilities.</a:t>
            </a:r>
          </a:p>
          <a:p>
            <a:pPr lvl="1"/>
            <a:r>
              <a:rPr lang="en-GB" altLang="en-US" b="0">
                <a:solidFill>
                  <a:schemeClr val="tx2"/>
                </a:solidFill>
              </a:rPr>
              <a:t>Security costs money; and also time, people and other resources.</a:t>
            </a:r>
          </a:p>
          <a:p>
            <a:r>
              <a:rPr lang="en-GB" altLang="en-US">
                <a:solidFill>
                  <a:srgbClr val="24486C"/>
                </a:solidFill>
              </a:rPr>
              <a:t>So, what shall we do?</a:t>
            </a:r>
          </a:p>
          <a:p>
            <a:pPr lvl="1">
              <a:buFontTx/>
              <a:buChar char="•"/>
            </a:pPr>
            <a:endParaRPr lang="el-GR" altLang="en-US" sz="3200">
              <a:solidFill>
                <a:srgbClr val="24486C"/>
              </a:solidFill>
            </a:endParaRPr>
          </a:p>
          <a:p>
            <a:endParaRPr lang="en-GB" altLang="en-US">
              <a:solidFill>
                <a:srgbClr val="24486C"/>
              </a:solidFill>
            </a:endParaRPr>
          </a:p>
        </p:txBody>
      </p:sp>
    </p:spTree>
    <p:extLst>
      <p:ext uri="{BB962C8B-B14F-4D97-AF65-F5344CB8AC3E}">
        <p14:creationId xmlns:p14="http://schemas.microsoft.com/office/powerpoint/2010/main" val="405849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1800549E-2DA5-4F2C-A94D-BDFE4555BDDF}"/>
              </a:ext>
            </a:extLst>
          </p:cNvPr>
          <p:cNvSpPr>
            <a:spLocks noGrp="1" noChangeArrowheads="1"/>
          </p:cNvSpPr>
          <p:nvPr>
            <p:ph type="title"/>
          </p:nvPr>
        </p:nvSpPr>
        <p:spPr>
          <a:xfrm>
            <a:off x="381000" y="533400"/>
            <a:ext cx="7848600" cy="1050925"/>
          </a:xfrm>
        </p:spPr>
        <p:txBody>
          <a:bodyPr/>
          <a:lstStyle/>
          <a:p>
            <a:r>
              <a:rPr lang="en-GB" altLang="en-US"/>
              <a:t>What is Risk and how to measure it</a:t>
            </a:r>
          </a:p>
        </p:txBody>
      </p:sp>
      <p:sp>
        <p:nvSpPr>
          <p:cNvPr id="96259" name="Rectangle 3">
            <a:extLst>
              <a:ext uri="{FF2B5EF4-FFF2-40B4-BE49-F238E27FC236}">
                <a16:creationId xmlns:a16="http://schemas.microsoft.com/office/drawing/2014/main" id="{A7015AB9-1889-415D-A12F-596EA4F2289E}"/>
              </a:ext>
            </a:extLst>
          </p:cNvPr>
          <p:cNvSpPr>
            <a:spLocks noGrp="1" noChangeArrowheads="1"/>
          </p:cNvSpPr>
          <p:nvPr>
            <p:ph type="body" idx="1"/>
          </p:nvPr>
        </p:nvSpPr>
        <p:spPr>
          <a:xfrm>
            <a:off x="381000" y="1890713"/>
            <a:ext cx="7848600" cy="5068887"/>
          </a:xfrm>
        </p:spPr>
        <p:txBody>
          <a:bodyPr/>
          <a:lstStyle/>
          <a:p>
            <a:r>
              <a:rPr lang="en-GB" altLang="en-US" dirty="0">
                <a:solidFill>
                  <a:srgbClr val="24486C"/>
                </a:solidFill>
              </a:rPr>
              <a:t>Risk is determined by the following factors</a:t>
            </a:r>
          </a:p>
          <a:p>
            <a:pPr lvl="1"/>
            <a:r>
              <a:rPr lang="en-GB" altLang="en-US" b="0" dirty="0">
                <a:solidFill>
                  <a:schemeClr val="tx2"/>
                </a:solidFill>
              </a:rPr>
              <a:t>Assets (A)</a:t>
            </a:r>
          </a:p>
          <a:p>
            <a:pPr lvl="1"/>
            <a:r>
              <a:rPr lang="en-GB" altLang="en-US" b="0" dirty="0">
                <a:solidFill>
                  <a:schemeClr val="tx2"/>
                </a:solidFill>
              </a:rPr>
              <a:t>Impact (I)</a:t>
            </a:r>
          </a:p>
          <a:p>
            <a:pPr lvl="1"/>
            <a:r>
              <a:rPr lang="en-GB" altLang="en-US" b="0" dirty="0">
                <a:solidFill>
                  <a:schemeClr val="tx2"/>
                </a:solidFill>
              </a:rPr>
              <a:t>Threats (T)</a:t>
            </a:r>
          </a:p>
          <a:p>
            <a:pPr lvl="1"/>
            <a:r>
              <a:rPr lang="en-GB" altLang="en-US" b="0" dirty="0">
                <a:solidFill>
                  <a:schemeClr val="tx2"/>
                </a:solidFill>
              </a:rPr>
              <a:t>Vulnerabilities (V)</a:t>
            </a:r>
          </a:p>
        </p:txBody>
      </p:sp>
      <p:sp>
        <p:nvSpPr>
          <p:cNvPr id="96260" name="Text Box 4">
            <a:extLst>
              <a:ext uri="{FF2B5EF4-FFF2-40B4-BE49-F238E27FC236}">
                <a16:creationId xmlns:a16="http://schemas.microsoft.com/office/drawing/2014/main" id="{D3838135-B91D-4E5E-8015-D88D6EFEE6ED}"/>
              </a:ext>
            </a:extLst>
          </p:cNvPr>
          <p:cNvSpPr txBox="1">
            <a:spLocks noChangeArrowheads="1"/>
          </p:cNvSpPr>
          <p:nvPr/>
        </p:nvSpPr>
        <p:spPr bwMode="auto">
          <a:xfrm>
            <a:off x="2349500" y="5046663"/>
            <a:ext cx="3048000" cy="588962"/>
          </a:xfrm>
          <a:prstGeom prst="rect">
            <a:avLst/>
          </a:prstGeom>
          <a:solidFill>
            <a:srgbClr val="FFFF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a:solidFill>
                  <a:srgbClr val="4E83B8"/>
                </a:solidFill>
                <a:latin typeface="Times New Roman" panose="02020603050405020304" pitchFamily="18" charset="0"/>
              </a:rPr>
              <a:t>R= f(A, I, T, V</a:t>
            </a:r>
            <a:r>
              <a:rPr lang="el-GR" altLang="en-US" sz="3200">
                <a:solidFill>
                  <a:srgbClr val="4E83B8"/>
                </a:solidFill>
                <a:latin typeface="Times New Roman" panose="02020603050405020304" pitchFamily="18" charset="0"/>
              </a:rPr>
              <a:t>)</a:t>
            </a:r>
            <a:endParaRPr lang="en-GB" altLang="en-US" sz="3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49464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a:extLst>
              <a:ext uri="{FF2B5EF4-FFF2-40B4-BE49-F238E27FC236}">
                <a16:creationId xmlns:a16="http://schemas.microsoft.com/office/drawing/2014/main" id="{CD32D285-F0BB-441E-8563-74DA3B0189C9}"/>
              </a:ext>
            </a:extLst>
          </p:cNvPr>
          <p:cNvSpPr>
            <a:spLocks noGrp="1"/>
          </p:cNvSpPr>
          <p:nvPr>
            <p:ph type="dt" sz="half" idx="10"/>
          </p:nvPr>
        </p:nvSpPr>
        <p:spPr/>
        <p:txBody>
          <a:bodyPr/>
          <a:lstStyle/>
          <a:p>
            <a:fld id="{427AC798-CC77-4A3E-8370-AB157DD180DD}" type="datetime1">
              <a:rPr lang="ar-SA" altLang="en-US"/>
              <a:pPr/>
              <a:t>14/01/1439</a:t>
            </a:fld>
            <a:endParaRPr lang="en-US" altLang="en-US"/>
          </a:p>
        </p:txBody>
      </p:sp>
      <p:sp>
        <p:nvSpPr>
          <p:cNvPr id="27" name="Slide Number Placeholder 5">
            <a:extLst>
              <a:ext uri="{FF2B5EF4-FFF2-40B4-BE49-F238E27FC236}">
                <a16:creationId xmlns:a16="http://schemas.microsoft.com/office/drawing/2014/main" id="{5878D25A-4FE0-4868-94A6-09065A50E38C}"/>
              </a:ext>
            </a:extLst>
          </p:cNvPr>
          <p:cNvSpPr>
            <a:spLocks noGrp="1"/>
          </p:cNvSpPr>
          <p:nvPr>
            <p:ph type="sldNum" sz="quarter" idx="12"/>
          </p:nvPr>
        </p:nvSpPr>
        <p:spPr/>
        <p:txBody>
          <a:bodyPr/>
          <a:lstStyle/>
          <a:p>
            <a:fld id="{53E6DEF4-6C61-455D-A444-17154B8DB10F}" type="slidenum">
              <a:rPr lang="ar-SA" altLang="en-US"/>
              <a:pPr/>
              <a:t>8</a:t>
            </a:fld>
            <a:endParaRPr lang="en-US" altLang="en-US"/>
          </a:p>
        </p:txBody>
      </p:sp>
      <p:sp>
        <p:nvSpPr>
          <p:cNvPr id="59398" name="Rectangle 6">
            <a:extLst>
              <a:ext uri="{FF2B5EF4-FFF2-40B4-BE49-F238E27FC236}">
                <a16:creationId xmlns:a16="http://schemas.microsoft.com/office/drawing/2014/main" id="{39AA5BAA-9E5F-4325-9ADB-D49BEFF85CC6}"/>
              </a:ext>
            </a:extLst>
          </p:cNvPr>
          <p:cNvSpPr>
            <a:spLocks noGrp="1" noChangeArrowheads="1"/>
          </p:cNvSpPr>
          <p:nvPr>
            <p:ph type="title"/>
          </p:nvPr>
        </p:nvSpPr>
        <p:spPr/>
        <p:txBody>
          <a:bodyPr/>
          <a:lstStyle/>
          <a:p>
            <a:r>
              <a:rPr lang="en-US" altLang="en-US"/>
              <a:t>Risk Life Cycle </a:t>
            </a:r>
          </a:p>
        </p:txBody>
      </p:sp>
      <p:sp>
        <p:nvSpPr>
          <p:cNvPr id="59396" name="Rectangle 4">
            <a:extLst>
              <a:ext uri="{FF2B5EF4-FFF2-40B4-BE49-F238E27FC236}">
                <a16:creationId xmlns:a16="http://schemas.microsoft.com/office/drawing/2014/main" id="{5D1CD69E-9DDF-44CF-A569-4DD6D1248ED4}"/>
              </a:ext>
            </a:extLst>
          </p:cNvPr>
          <p:cNvSpPr>
            <a:spLocks noChangeArrowheads="1"/>
          </p:cNvSpPr>
          <p:nvPr/>
        </p:nvSpPr>
        <p:spPr bwMode="auto">
          <a:xfrm>
            <a:off x="1524000" y="1447800"/>
            <a:ext cx="1371600" cy="609600"/>
          </a:xfrm>
          <a:prstGeom prst="rect">
            <a:avLst/>
          </a:prstGeom>
          <a:solidFill>
            <a:schemeClr val="accent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a:solidFill>
                  <a:schemeClr val="bg1"/>
                </a:solidFill>
              </a:rPr>
              <a:t>Threat Agent</a:t>
            </a:r>
          </a:p>
        </p:txBody>
      </p:sp>
      <p:sp>
        <p:nvSpPr>
          <p:cNvPr id="59407" name="Rectangle 15">
            <a:extLst>
              <a:ext uri="{FF2B5EF4-FFF2-40B4-BE49-F238E27FC236}">
                <a16:creationId xmlns:a16="http://schemas.microsoft.com/office/drawing/2014/main" id="{A8E6967E-53CC-4EC2-88AE-FE51076B1BB9}"/>
              </a:ext>
            </a:extLst>
          </p:cNvPr>
          <p:cNvSpPr>
            <a:spLocks noChangeArrowheads="1"/>
          </p:cNvSpPr>
          <p:nvPr/>
        </p:nvSpPr>
        <p:spPr bwMode="auto">
          <a:xfrm>
            <a:off x="3657600" y="2133600"/>
            <a:ext cx="1371600" cy="609600"/>
          </a:xfrm>
          <a:prstGeom prst="rect">
            <a:avLst/>
          </a:prstGeom>
          <a:solidFill>
            <a:schemeClr val="accent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a:solidFill>
                  <a:schemeClr val="bg1"/>
                </a:solidFill>
              </a:rPr>
              <a:t>Vulnerability</a:t>
            </a:r>
          </a:p>
        </p:txBody>
      </p:sp>
      <p:sp>
        <p:nvSpPr>
          <p:cNvPr id="59408" name="Rectangle 16">
            <a:extLst>
              <a:ext uri="{FF2B5EF4-FFF2-40B4-BE49-F238E27FC236}">
                <a16:creationId xmlns:a16="http://schemas.microsoft.com/office/drawing/2014/main" id="{B930B35D-4B04-46DA-8652-DFC5B5BEAACA}"/>
              </a:ext>
            </a:extLst>
          </p:cNvPr>
          <p:cNvSpPr>
            <a:spLocks noChangeArrowheads="1"/>
          </p:cNvSpPr>
          <p:nvPr/>
        </p:nvSpPr>
        <p:spPr bwMode="auto">
          <a:xfrm>
            <a:off x="5867400" y="2971800"/>
            <a:ext cx="1371600" cy="60960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dirty="0">
                <a:solidFill>
                  <a:schemeClr val="bg1"/>
                </a:solidFill>
              </a:rPr>
              <a:t>Risk</a:t>
            </a:r>
            <a:r>
              <a:rPr lang="en-US" altLang="en-US" dirty="0"/>
              <a:t> </a:t>
            </a:r>
          </a:p>
        </p:txBody>
      </p:sp>
      <p:sp>
        <p:nvSpPr>
          <p:cNvPr id="59409" name="Rectangle 17">
            <a:extLst>
              <a:ext uri="{FF2B5EF4-FFF2-40B4-BE49-F238E27FC236}">
                <a16:creationId xmlns:a16="http://schemas.microsoft.com/office/drawing/2014/main" id="{9845F5C0-C6F1-46FA-B819-95D2C3CE0544}"/>
              </a:ext>
            </a:extLst>
          </p:cNvPr>
          <p:cNvSpPr>
            <a:spLocks noChangeArrowheads="1"/>
          </p:cNvSpPr>
          <p:nvPr/>
        </p:nvSpPr>
        <p:spPr bwMode="auto">
          <a:xfrm>
            <a:off x="4953000" y="4114800"/>
            <a:ext cx="1371600" cy="609600"/>
          </a:xfrm>
          <a:prstGeom prst="rect">
            <a:avLst/>
          </a:prstGeom>
          <a:solidFill>
            <a:schemeClr val="bg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a:solidFill>
                  <a:schemeClr val="bg1"/>
                </a:solidFill>
              </a:rPr>
              <a:t>Asset</a:t>
            </a:r>
          </a:p>
        </p:txBody>
      </p:sp>
      <p:sp>
        <p:nvSpPr>
          <p:cNvPr id="59410" name="Rectangle 18">
            <a:extLst>
              <a:ext uri="{FF2B5EF4-FFF2-40B4-BE49-F238E27FC236}">
                <a16:creationId xmlns:a16="http://schemas.microsoft.com/office/drawing/2014/main" id="{97145AE1-0491-4214-81BD-EBE07FCEE02F}"/>
              </a:ext>
            </a:extLst>
          </p:cNvPr>
          <p:cNvSpPr>
            <a:spLocks noChangeArrowheads="1"/>
          </p:cNvSpPr>
          <p:nvPr/>
        </p:nvSpPr>
        <p:spPr bwMode="auto">
          <a:xfrm>
            <a:off x="3124200" y="4800600"/>
            <a:ext cx="1371600" cy="609600"/>
          </a:xfrm>
          <a:prstGeom prst="rect">
            <a:avLst/>
          </a:prstGeom>
          <a:solidFill>
            <a:schemeClr val="fo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a:solidFill>
                  <a:schemeClr val="bg1"/>
                </a:solidFill>
              </a:rPr>
              <a:t>Exposures </a:t>
            </a:r>
          </a:p>
        </p:txBody>
      </p:sp>
      <p:sp>
        <p:nvSpPr>
          <p:cNvPr id="59411" name="Rectangle 19">
            <a:extLst>
              <a:ext uri="{FF2B5EF4-FFF2-40B4-BE49-F238E27FC236}">
                <a16:creationId xmlns:a16="http://schemas.microsoft.com/office/drawing/2014/main" id="{1722BA3B-3ACE-4955-82ED-F192773B9245}"/>
              </a:ext>
            </a:extLst>
          </p:cNvPr>
          <p:cNvSpPr>
            <a:spLocks noChangeArrowheads="1"/>
          </p:cNvSpPr>
          <p:nvPr/>
        </p:nvSpPr>
        <p:spPr bwMode="auto">
          <a:xfrm>
            <a:off x="1219200" y="5410200"/>
            <a:ext cx="1371600" cy="609600"/>
          </a:xfrm>
          <a:prstGeom prst="rect">
            <a:avLst/>
          </a:prstGeom>
          <a:solidFill>
            <a:schemeClr val="hlink"/>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wrap="none" anchor="ctr">
            <a:flatTx/>
          </a:bodyPr>
          <a:lstStyle/>
          <a:p>
            <a:pPr algn="ctr"/>
            <a:r>
              <a:rPr lang="en-US" altLang="en-US">
                <a:solidFill>
                  <a:schemeClr val="bg1"/>
                </a:solidFill>
              </a:rPr>
              <a:t>Safeguard</a:t>
            </a:r>
          </a:p>
        </p:txBody>
      </p:sp>
      <p:sp>
        <p:nvSpPr>
          <p:cNvPr id="59415" name="Line 23">
            <a:extLst>
              <a:ext uri="{FF2B5EF4-FFF2-40B4-BE49-F238E27FC236}">
                <a16:creationId xmlns:a16="http://schemas.microsoft.com/office/drawing/2014/main" id="{6E39322A-3411-4A5C-98FA-3BE077DFD09B}"/>
              </a:ext>
            </a:extLst>
          </p:cNvPr>
          <p:cNvSpPr>
            <a:spLocks noChangeShapeType="1"/>
          </p:cNvSpPr>
          <p:nvPr/>
        </p:nvSpPr>
        <p:spPr bwMode="auto">
          <a:xfrm>
            <a:off x="3048000" y="1600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6" name="Line 24">
            <a:extLst>
              <a:ext uri="{FF2B5EF4-FFF2-40B4-BE49-F238E27FC236}">
                <a16:creationId xmlns:a16="http://schemas.microsoft.com/office/drawing/2014/main" id="{0DD8A643-1802-4636-8C20-4496D18C258F}"/>
              </a:ext>
            </a:extLst>
          </p:cNvPr>
          <p:cNvSpPr>
            <a:spLocks noChangeShapeType="1"/>
          </p:cNvSpPr>
          <p:nvPr/>
        </p:nvSpPr>
        <p:spPr bwMode="auto">
          <a:xfrm>
            <a:off x="4114800" y="1600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7" name="Line 25">
            <a:extLst>
              <a:ext uri="{FF2B5EF4-FFF2-40B4-BE49-F238E27FC236}">
                <a16:creationId xmlns:a16="http://schemas.microsoft.com/office/drawing/2014/main" id="{E1555017-9699-486B-972E-CE93924E39B9}"/>
              </a:ext>
            </a:extLst>
          </p:cNvPr>
          <p:cNvSpPr>
            <a:spLocks noChangeShapeType="1"/>
          </p:cNvSpPr>
          <p:nvPr/>
        </p:nvSpPr>
        <p:spPr bwMode="auto">
          <a:xfrm>
            <a:off x="5181600" y="2362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Line 26">
            <a:extLst>
              <a:ext uri="{FF2B5EF4-FFF2-40B4-BE49-F238E27FC236}">
                <a16:creationId xmlns:a16="http://schemas.microsoft.com/office/drawing/2014/main" id="{D3FD2D10-9E92-4D0E-8374-E801768E74D2}"/>
              </a:ext>
            </a:extLst>
          </p:cNvPr>
          <p:cNvSpPr>
            <a:spLocks noChangeShapeType="1"/>
          </p:cNvSpPr>
          <p:nvPr/>
        </p:nvSpPr>
        <p:spPr bwMode="auto">
          <a:xfrm>
            <a:off x="6248400" y="23622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Line 27">
            <a:extLst>
              <a:ext uri="{FF2B5EF4-FFF2-40B4-BE49-F238E27FC236}">
                <a16:creationId xmlns:a16="http://schemas.microsoft.com/office/drawing/2014/main" id="{AB6C703A-3363-43D9-8991-26504D308C60}"/>
              </a:ext>
            </a:extLst>
          </p:cNvPr>
          <p:cNvSpPr>
            <a:spLocks noChangeShapeType="1"/>
          </p:cNvSpPr>
          <p:nvPr/>
        </p:nvSpPr>
        <p:spPr bwMode="auto">
          <a:xfrm>
            <a:off x="6858000" y="3581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0" name="Line 28">
            <a:extLst>
              <a:ext uri="{FF2B5EF4-FFF2-40B4-BE49-F238E27FC236}">
                <a16:creationId xmlns:a16="http://schemas.microsoft.com/office/drawing/2014/main" id="{38C8AD27-B95C-4AA4-969C-1255B48254D0}"/>
              </a:ext>
            </a:extLst>
          </p:cNvPr>
          <p:cNvSpPr>
            <a:spLocks noChangeShapeType="1"/>
          </p:cNvSpPr>
          <p:nvPr/>
        </p:nvSpPr>
        <p:spPr bwMode="auto">
          <a:xfrm flipH="1">
            <a:off x="6477000" y="4267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1" name="Line 29">
            <a:extLst>
              <a:ext uri="{FF2B5EF4-FFF2-40B4-BE49-F238E27FC236}">
                <a16:creationId xmlns:a16="http://schemas.microsoft.com/office/drawing/2014/main" id="{62675CE8-C02B-4BB7-9E7C-344924B3DC37}"/>
              </a:ext>
            </a:extLst>
          </p:cNvPr>
          <p:cNvSpPr>
            <a:spLocks noChangeShapeType="1"/>
          </p:cNvSpPr>
          <p:nvPr/>
        </p:nvSpPr>
        <p:spPr bwMode="auto">
          <a:xfrm>
            <a:off x="5562600" y="4724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2" name="Line 30">
            <a:extLst>
              <a:ext uri="{FF2B5EF4-FFF2-40B4-BE49-F238E27FC236}">
                <a16:creationId xmlns:a16="http://schemas.microsoft.com/office/drawing/2014/main" id="{927C8367-3B72-44A3-9529-CD4456DF7F66}"/>
              </a:ext>
            </a:extLst>
          </p:cNvPr>
          <p:cNvSpPr>
            <a:spLocks noChangeShapeType="1"/>
          </p:cNvSpPr>
          <p:nvPr/>
        </p:nvSpPr>
        <p:spPr bwMode="auto">
          <a:xfrm flipH="1">
            <a:off x="4648200" y="5105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3" name="Line 31">
            <a:extLst>
              <a:ext uri="{FF2B5EF4-FFF2-40B4-BE49-F238E27FC236}">
                <a16:creationId xmlns:a16="http://schemas.microsoft.com/office/drawing/2014/main" id="{77377334-650E-4DFD-B461-DE65BBA644AD}"/>
              </a:ext>
            </a:extLst>
          </p:cNvPr>
          <p:cNvSpPr>
            <a:spLocks noChangeShapeType="1"/>
          </p:cNvSpPr>
          <p:nvPr/>
        </p:nvSpPr>
        <p:spPr bwMode="auto">
          <a:xfrm>
            <a:off x="37338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4" name="Line 32">
            <a:extLst>
              <a:ext uri="{FF2B5EF4-FFF2-40B4-BE49-F238E27FC236}">
                <a16:creationId xmlns:a16="http://schemas.microsoft.com/office/drawing/2014/main" id="{4BB3A909-D781-4E00-A352-ED436718048B}"/>
              </a:ext>
            </a:extLst>
          </p:cNvPr>
          <p:cNvSpPr>
            <a:spLocks noChangeShapeType="1"/>
          </p:cNvSpPr>
          <p:nvPr/>
        </p:nvSpPr>
        <p:spPr bwMode="auto">
          <a:xfrm flipH="1">
            <a:off x="2743200" y="5791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6" name="Rectangle 34">
            <a:extLst>
              <a:ext uri="{FF2B5EF4-FFF2-40B4-BE49-F238E27FC236}">
                <a16:creationId xmlns:a16="http://schemas.microsoft.com/office/drawing/2014/main" id="{1885B92D-5221-43BE-90B2-CCE4A54F0089}"/>
              </a:ext>
            </a:extLst>
          </p:cNvPr>
          <p:cNvSpPr>
            <a:spLocks noChangeArrowheads="1"/>
          </p:cNvSpPr>
          <p:nvPr/>
        </p:nvSpPr>
        <p:spPr bwMode="auto">
          <a:xfrm>
            <a:off x="3200400" y="12954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Exploits </a:t>
            </a:r>
          </a:p>
        </p:txBody>
      </p:sp>
      <p:sp>
        <p:nvSpPr>
          <p:cNvPr id="59427" name="Rectangle 35">
            <a:extLst>
              <a:ext uri="{FF2B5EF4-FFF2-40B4-BE49-F238E27FC236}">
                <a16:creationId xmlns:a16="http://schemas.microsoft.com/office/drawing/2014/main" id="{FBF4131E-B982-447D-998A-4D77F50496F0}"/>
              </a:ext>
            </a:extLst>
          </p:cNvPr>
          <p:cNvSpPr>
            <a:spLocks noChangeArrowheads="1"/>
          </p:cNvSpPr>
          <p:nvPr/>
        </p:nvSpPr>
        <p:spPr bwMode="auto">
          <a:xfrm>
            <a:off x="5410200" y="19812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Leads to </a:t>
            </a:r>
          </a:p>
        </p:txBody>
      </p:sp>
      <p:sp>
        <p:nvSpPr>
          <p:cNvPr id="59428" name="Rectangle 36">
            <a:extLst>
              <a:ext uri="{FF2B5EF4-FFF2-40B4-BE49-F238E27FC236}">
                <a16:creationId xmlns:a16="http://schemas.microsoft.com/office/drawing/2014/main" id="{10ED1BEF-F16F-4B3D-B5AB-FD309C5658E0}"/>
              </a:ext>
            </a:extLst>
          </p:cNvPr>
          <p:cNvSpPr>
            <a:spLocks noChangeArrowheads="1"/>
          </p:cNvSpPr>
          <p:nvPr/>
        </p:nvSpPr>
        <p:spPr bwMode="auto">
          <a:xfrm>
            <a:off x="6400800" y="43434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Can damage </a:t>
            </a:r>
          </a:p>
        </p:txBody>
      </p:sp>
      <p:sp>
        <p:nvSpPr>
          <p:cNvPr id="59429" name="Rectangle 37">
            <a:extLst>
              <a:ext uri="{FF2B5EF4-FFF2-40B4-BE49-F238E27FC236}">
                <a16:creationId xmlns:a16="http://schemas.microsoft.com/office/drawing/2014/main" id="{9FD69942-8288-482E-97F8-51098851204E}"/>
              </a:ext>
            </a:extLst>
          </p:cNvPr>
          <p:cNvSpPr>
            <a:spLocks noChangeArrowheads="1"/>
          </p:cNvSpPr>
          <p:nvPr/>
        </p:nvSpPr>
        <p:spPr bwMode="auto">
          <a:xfrm>
            <a:off x="4648200" y="51816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And cause an </a:t>
            </a:r>
          </a:p>
        </p:txBody>
      </p:sp>
      <p:sp>
        <p:nvSpPr>
          <p:cNvPr id="59430" name="Rectangle 38">
            <a:extLst>
              <a:ext uri="{FF2B5EF4-FFF2-40B4-BE49-F238E27FC236}">
                <a16:creationId xmlns:a16="http://schemas.microsoft.com/office/drawing/2014/main" id="{2A90D0C3-FBE3-4CB1-9405-7BAD42610EBE}"/>
              </a:ext>
            </a:extLst>
          </p:cNvPr>
          <p:cNvSpPr>
            <a:spLocks noChangeArrowheads="1"/>
          </p:cNvSpPr>
          <p:nvPr/>
        </p:nvSpPr>
        <p:spPr bwMode="auto">
          <a:xfrm>
            <a:off x="2743200" y="5791200"/>
            <a:ext cx="114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sz="1400" dirty="0"/>
              <a:t>Can be </a:t>
            </a:r>
          </a:p>
          <a:p>
            <a:pPr algn="l"/>
            <a:r>
              <a:rPr lang="en-US" altLang="en-US" sz="1400" dirty="0" err="1"/>
              <a:t>countermeasured</a:t>
            </a:r>
            <a:r>
              <a:rPr lang="en-US" altLang="en-US" sz="1400" dirty="0"/>
              <a:t> by a  </a:t>
            </a:r>
          </a:p>
        </p:txBody>
      </p:sp>
      <p:sp>
        <p:nvSpPr>
          <p:cNvPr id="59432" name="Line 40">
            <a:extLst>
              <a:ext uri="{FF2B5EF4-FFF2-40B4-BE49-F238E27FC236}">
                <a16:creationId xmlns:a16="http://schemas.microsoft.com/office/drawing/2014/main" id="{EE76905F-FF98-49BB-B176-DD279FD3D03C}"/>
              </a:ext>
            </a:extLst>
          </p:cNvPr>
          <p:cNvSpPr>
            <a:spLocks noChangeShapeType="1"/>
          </p:cNvSpPr>
          <p:nvPr/>
        </p:nvSpPr>
        <p:spPr bwMode="auto">
          <a:xfrm flipV="1">
            <a:off x="2133600" y="2057400"/>
            <a:ext cx="0" cy="3200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8661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a:extLst>
              <a:ext uri="{FF2B5EF4-FFF2-40B4-BE49-F238E27FC236}">
                <a16:creationId xmlns:a16="http://schemas.microsoft.com/office/drawing/2014/main" id="{9420DB7C-8437-44AD-8DAE-A23BB4B3857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3D2726F-AC0B-4203-8EA5-5477184BFE6E}" type="slidenum">
              <a:rPr lang="en-US" altLang="en-US" sz="1000" smtClean="0">
                <a:solidFill>
                  <a:srgbClr val="660066"/>
                </a:solidFill>
              </a:rPr>
              <a:pPr/>
              <a:t>9</a:t>
            </a:fld>
            <a:endParaRPr lang="en-US" altLang="en-US" sz="1000">
              <a:solidFill>
                <a:srgbClr val="660066"/>
              </a:solidFill>
            </a:endParaRPr>
          </a:p>
        </p:txBody>
      </p:sp>
      <p:sp>
        <p:nvSpPr>
          <p:cNvPr id="45060" name="Rectangle 3">
            <a:extLst>
              <a:ext uri="{FF2B5EF4-FFF2-40B4-BE49-F238E27FC236}">
                <a16:creationId xmlns:a16="http://schemas.microsoft.com/office/drawing/2014/main" id="{9D414F98-C862-4981-9748-E3757FE821DB}"/>
              </a:ext>
            </a:extLst>
          </p:cNvPr>
          <p:cNvSpPr>
            <a:spLocks noChangeArrowheads="1"/>
          </p:cNvSpPr>
          <p:nvPr/>
        </p:nvSpPr>
        <p:spPr bwMode="auto">
          <a:xfrm>
            <a:off x="685800" y="489442"/>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err="1">
                <a:solidFill>
                  <a:srgbClr val="333399"/>
                </a:solidFill>
                <a:latin typeface="Arial" panose="020B0604020202020204" pitchFamily="34" charset="0"/>
              </a:rPr>
              <a:t>Conceptualisation</a:t>
            </a:r>
            <a:r>
              <a:rPr lang="en-US" altLang="en-US" sz="2000" b="1" dirty="0">
                <a:solidFill>
                  <a:srgbClr val="333399"/>
                </a:solidFill>
                <a:latin typeface="Arial" panose="020B0604020202020204" pitchFamily="34" charset="0"/>
              </a:rPr>
              <a:t> map of Information System</a:t>
            </a:r>
          </a:p>
        </p:txBody>
      </p:sp>
      <p:sp>
        <p:nvSpPr>
          <p:cNvPr id="45062" name="Text Box 7">
            <a:extLst>
              <a:ext uri="{FF2B5EF4-FFF2-40B4-BE49-F238E27FC236}">
                <a16:creationId xmlns:a16="http://schemas.microsoft.com/office/drawing/2014/main" id="{AC45EBF5-FE3C-4BD5-A0C4-EC898F8C2E3F}"/>
              </a:ext>
            </a:extLst>
          </p:cNvPr>
          <p:cNvSpPr txBox="1">
            <a:spLocks noChangeArrowheads="1"/>
          </p:cNvSpPr>
          <p:nvPr/>
        </p:nvSpPr>
        <p:spPr bwMode="auto">
          <a:xfrm>
            <a:off x="690638" y="6077932"/>
            <a:ext cx="502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 Australian Standard Handbook of Information Security Risk Management – HB231-2000</a:t>
            </a:r>
          </a:p>
        </p:txBody>
      </p:sp>
      <p:pic>
        <p:nvPicPr>
          <p:cNvPr id="9" name="Picture 4">
            <a:extLst>
              <a:ext uri="{FF2B5EF4-FFF2-40B4-BE49-F238E27FC236}">
                <a16:creationId xmlns:a16="http://schemas.microsoft.com/office/drawing/2014/main" id="{ABE204D9-CA7D-4D15-9E83-D993B26C5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13114"/>
            <a:ext cx="7665756" cy="433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311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2049</Words>
  <Application>Microsoft Office PowerPoint</Application>
  <PresentationFormat>On-screen Show (4:3)</PresentationFormat>
  <Paragraphs>357</Paragraphs>
  <Slides>41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宋体</vt:lpstr>
      <vt:lpstr>Arial</vt:lpstr>
      <vt:lpstr>Calibri</vt:lpstr>
      <vt:lpstr>Garamond</vt:lpstr>
      <vt:lpstr>Times New Roman</vt:lpstr>
      <vt:lpstr>Verdana</vt:lpstr>
      <vt:lpstr>Office Theme</vt:lpstr>
      <vt:lpstr>Analisis Resiko Sistem Informasi</vt:lpstr>
      <vt:lpstr>PowerPoint Presentation</vt:lpstr>
      <vt:lpstr>Example: Airport security</vt:lpstr>
      <vt:lpstr>List of possible measures</vt:lpstr>
      <vt:lpstr>In such a complex environment…</vt:lpstr>
      <vt:lpstr>In such a complex environment…</vt:lpstr>
      <vt:lpstr>What is Risk and how to measure it</vt:lpstr>
      <vt:lpstr>Risk Life Cycle </vt:lpstr>
      <vt:lpstr>PowerPoint Presentation</vt:lpstr>
      <vt:lpstr>Risk Analysis Basic Definitions</vt:lpstr>
      <vt:lpstr>PowerPoint Presentation</vt:lpstr>
      <vt:lpstr>PowerPoint Presentation</vt:lpstr>
      <vt:lpstr>PowerPoint Presentation</vt:lpstr>
      <vt:lpstr>PowerPoint Presentation</vt:lpstr>
      <vt:lpstr>PowerPoint Presentation</vt:lpstr>
      <vt:lpstr>RISK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 Tyre change</vt:lpstr>
      <vt:lpstr>PowerPoint Presentation</vt:lpstr>
      <vt:lpstr>What about this one?</vt:lpstr>
      <vt:lpstr>Would you like to have to make the change here?</vt:lpstr>
      <vt:lpstr>Can it get worse?</vt:lpstr>
      <vt:lpstr>- And worse?</vt:lpstr>
      <vt:lpstr>Beautiful – but other hazards?</vt:lpstr>
      <vt:lpstr>PowerPoint Presentation</vt:lpstr>
      <vt:lpstr>Warn others to protect yourself</vt:lpstr>
      <vt:lpstr>A light can be helpful in dark conditions</vt:lpstr>
      <vt:lpstr>A jack is a must</vt:lpstr>
      <vt:lpstr>- And you may consider axle supports</vt:lpstr>
      <vt:lpstr>PowerPoint Presentation</vt:lpstr>
      <vt:lpstr>But remember our assessment options</vt:lpstr>
      <vt:lpstr>Referensi</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259</cp:revision>
  <dcterms:created xsi:type="dcterms:W3CDTF">2010-08-24T06:47:44Z</dcterms:created>
  <dcterms:modified xsi:type="dcterms:W3CDTF">2017-10-04T08:00:42Z</dcterms:modified>
</cp:coreProperties>
</file>