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83" r:id="rId2"/>
    <p:sldId id="449" r:id="rId3"/>
    <p:sldId id="426" r:id="rId4"/>
    <p:sldId id="427" r:id="rId5"/>
    <p:sldId id="428" r:id="rId6"/>
    <p:sldId id="429" r:id="rId7"/>
    <p:sldId id="450" r:id="rId8"/>
    <p:sldId id="430" r:id="rId9"/>
    <p:sldId id="431" r:id="rId10"/>
    <p:sldId id="432" r:id="rId11"/>
    <p:sldId id="433" r:id="rId12"/>
    <p:sldId id="434" r:id="rId13"/>
    <p:sldId id="435" r:id="rId14"/>
    <p:sldId id="436" r:id="rId15"/>
    <p:sldId id="437" r:id="rId16"/>
    <p:sldId id="438" r:id="rId17"/>
    <p:sldId id="439" r:id="rId18"/>
    <p:sldId id="440" r:id="rId19"/>
    <p:sldId id="441" r:id="rId20"/>
    <p:sldId id="442" r:id="rId21"/>
    <p:sldId id="443" r:id="rId22"/>
    <p:sldId id="44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varScale="1">
        <p:scale>
          <a:sx n="79" d="100"/>
          <a:sy n="79" d="100"/>
        </p:scale>
        <p:origin x="1591" y="29"/>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AD401D-C29A-4928-88E1-427A39D3C18A}" type="datetimeFigureOut">
              <a:rPr lang="id-ID" smtClean="0"/>
              <a:t>05/10/2017</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CFD104-B2A3-424E-B3F4-1DFCA91EAA4B}" type="slidenum">
              <a:rPr lang="id-ID" smtClean="0"/>
              <a:t>‹#›</a:t>
            </a:fld>
            <a:endParaRPr lang="id-ID"/>
          </a:p>
        </p:txBody>
      </p:sp>
    </p:spTree>
    <p:extLst>
      <p:ext uri="{BB962C8B-B14F-4D97-AF65-F5344CB8AC3E}">
        <p14:creationId xmlns:p14="http://schemas.microsoft.com/office/powerpoint/2010/main" val="657911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A048E5B-BD9A-4C0B-B552-4469974D48FE}" type="datetimeFigureOut">
              <a:rPr lang="id-ID"/>
              <a:pPr>
                <a:defRPr/>
              </a:pPr>
              <a:t>05/10/2017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339B845-4BC6-43F6-B113-E03B24E0C7AB}" type="slidenum">
              <a:rPr lang="id-ID" altLang="id-ID"/>
              <a:pPr/>
              <a:t>‹#›</a:t>
            </a:fld>
            <a:endParaRPr lang="id-ID" altLang="id-ID"/>
          </a:p>
        </p:txBody>
      </p:sp>
    </p:spTree>
    <p:extLst>
      <p:ext uri="{BB962C8B-B14F-4D97-AF65-F5344CB8AC3E}">
        <p14:creationId xmlns:p14="http://schemas.microsoft.com/office/powerpoint/2010/main" val="3413082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D142DE-F202-4D74-9233-89F59A01E63A}"/>
              </a:ext>
            </a:extLst>
          </p:cNvPr>
          <p:cNvSpPr>
            <a:spLocks noGrp="1" noChangeArrowheads="1"/>
          </p:cNvSpPr>
          <p:nvPr>
            <p:ph type="sldNum" sz="quarter" idx="5"/>
          </p:nvPr>
        </p:nvSpPr>
        <p:spPr>
          <a:ln/>
        </p:spPr>
        <p:txBody>
          <a:bodyPr/>
          <a:lstStyle/>
          <a:p>
            <a:fld id="{CF9724E5-CA26-4103-8FA9-08921E23664C}" type="slidenum">
              <a:rPr lang="en-US" altLang="en-US"/>
              <a:pPr/>
              <a:t>3</a:t>
            </a:fld>
            <a:endParaRPr lang="en-US" altLang="en-US"/>
          </a:p>
        </p:txBody>
      </p:sp>
      <p:sp>
        <p:nvSpPr>
          <p:cNvPr id="674818" name="Rectangle 2">
            <a:extLst>
              <a:ext uri="{FF2B5EF4-FFF2-40B4-BE49-F238E27FC236}">
                <a16:creationId xmlns:a16="http://schemas.microsoft.com/office/drawing/2014/main" id="{52E06034-4A5F-4F7B-8F25-41E9EED7DAC8}"/>
              </a:ext>
            </a:extLst>
          </p:cNvPr>
          <p:cNvSpPr>
            <a:spLocks noGrp="1" noRot="1" noChangeAspect="1" noChangeArrowheads="1" noTextEdit="1"/>
          </p:cNvSpPr>
          <p:nvPr>
            <p:ph type="sldImg"/>
          </p:nvPr>
        </p:nvSpPr>
        <p:spPr>
          <a:xfrm>
            <a:off x="3363913" y="2366963"/>
            <a:ext cx="0" cy="0"/>
          </a:xfrm>
          <a:ln/>
        </p:spPr>
      </p:sp>
      <p:sp>
        <p:nvSpPr>
          <p:cNvPr id="674819" name="Rectangle 3">
            <a:extLst>
              <a:ext uri="{FF2B5EF4-FFF2-40B4-BE49-F238E27FC236}">
                <a16:creationId xmlns:a16="http://schemas.microsoft.com/office/drawing/2014/main" id="{BC8D023A-E379-4D72-AF1E-80440A7A0859}"/>
              </a:ext>
            </a:extLst>
          </p:cNvPr>
          <p:cNvSpPr>
            <a:spLocks noGrp="1" noChangeArrowheads="1"/>
          </p:cNvSpPr>
          <p:nvPr>
            <p:ph type="body" idx="1"/>
          </p:nvPr>
        </p:nvSpPr>
        <p:spPr/>
        <p:txBody>
          <a:bodyPr lIns="91334" tIns="45666" rIns="91334" bIns="45666"/>
          <a:lstStyle/>
          <a:p>
            <a:endParaRPr lang="en-US" altLang="en-US"/>
          </a:p>
        </p:txBody>
      </p:sp>
    </p:spTree>
    <p:extLst>
      <p:ext uri="{BB962C8B-B14F-4D97-AF65-F5344CB8AC3E}">
        <p14:creationId xmlns:p14="http://schemas.microsoft.com/office/powerpoint/2010/main" val="40307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636E799-3D42-4F1E-AC9F-8498D82D380D}"/>
              </a:ext>
            </a:extLst>
          </p:cNvPr>
          <p:cNvSpPr>
            <a:spLocks noGrp="1" noChangeArrowheads="1"/>
          </p:cNvSpPr>
          <p:nvPr>
            <p:ph type="sldNum" sz="quarter" idx="5"/>
          </p:nvPr>
        </p:nvSpPr>
        <p:spPr>
          <a:ln/>
        </p:spPr>
        <p:txBody>
          <a:bodyPr/>
          <a:lstStyle/>
          <a:p>
            <a:fld id="{67EF6A90-7FA4-44F7-8312-2A43CE548533}" type="slidenum">
              <a:rPr lang="en-US" altLang="en-US"/>
              <a:pPr/>
              <a:t>4</a:t>
            </a:fld>
            <a:endParaRPr lang="en-US" altLang="en-US"/>
          </a:p>
        </p:txBody>
      </p:sp>
      <p:sp>
        <p:nvSpPr>
          <p:cNvPr id="679938" name="Rectangle 2">
            <a:extLst>
              <a:ext uri="{FF2B5EF4-FFF2-40B4-BE49-F238E27FC236}">
                <a16:creationId xmlns:a16="http://schemas.microsoft.com/office/drawing/2014/main" id="{3C176DB2-3FA4-4F14-97AC-F583CECE6AD1}"/>
              </a:ext>
            </a:extLst>
          </p:cNvPr>
          <p:cNvSpPr>
            <a:spLocks noGrp="1" noRot="1" noChangeAspect="1" noChangeArrowheads="1" noTextEdit="1"/>
          </p:cNvSpPr>
          <p:nvPr>
            <p:ph type="sldImg"/>
          </p:nvPr>
        </p:nvSpPr>
        <p:spPr>
          <a:xfrm>
            <a:off x="1141413" y="684213"/>
            <a:ext cx="4576762" cy="3432175"/>
          </a:xfrm>
          <a:ln w="12700" cap="flat">
            <a:solidFill>
              <a:schemeClr val="tx1"/>
            </a:solidFill>
          </a:ln>
          <a:extLst>
            <a:ext uri="{909E8E84-426E-40DD-AFC4-6F175D3DCCD1}">
              <a14:hiddenFill xmlns:a14="http://schemas.microsoft.com/office/drawing/2010/main">
                <a:noFill/>
              </a14:hiddenFill>
            </a:ext>
          </a:extLst>
        </p:spPr>
      </p:sp>
      <p:sp>
        <p:nvSpPr>
          <p:cNvPr id="679939" name="Rectangle 3">
            <a:extLst>
              <a:ext uri="{FF2B5EF4-FFF2-40B4-BE49-F238E27FC236}">
                <a16:creationId xmlns:a16="http://schemas.microsoft.com/office/drawing/2014/main" id="{589422C2-3D46-4C67-8D04-D89732CF4EFE}"/>
              </a:ext>
            </a:extLst>
          </p:cNvPr>
          <p:cNvSpPr>
            <a:spLocks noGrp="1" noChangeArrowheads="1"/>
          </p:cNvSpPr>
          <p:nvPr>
            <p:ph type="body" idx="1"/>
          </p:nvPr>
        </p:nvSpPr>
        <p:spPr>
          <a:xfrm>
            <a:off x="900113" y="4343400"/>
            <a:ext cx="5057775" cy="4132263"/>
          </a:xfrm>
          <a:ln/>
        </p:spPr>
        <p:txBody>
          <a:bodyPr lIns="92498" tIns="46249" rIns="92498" bIns="46249"/>
          <a:lstStyle/>
          <a:p>
            <a:endParaRPr lang="es-AR" altLang="en-US"/>
          </a:p>
        </p:txBody>
      </p:sp>
    </p:spTree>
    <p:extLst>
      <p:ext uri="{BB962C8B-B14F-4D97-AF65-F5344CB8AC3E}">
        <p14:creationId xmlns:p14="http://schemas.microsoft.com/office/powerpoint/2010/main" val="1721844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218FD11-97CE-40DF-8290-061C550A6C53}"/>
              </a:ext>
            </a:extLst>
          </p:cNvPr>
          <p:cNvSpPr>
            <a:spLocks noGrp="1" noChangeArrowheads="1"/>
          </p:cNvSpPr>
          <p:nvPr>
            <p:ph type="sldNum" sz="quarter" idx="5"/>
          </p:nvPr>
        </p:nvSpPr>
        <p:spPr>
          <a:ln/>
        </p:spPr>
        <p:txBody>
          <a:bodyPr/>
          <a:lstStyle/>
          <a:p>
            <a:fld id="{14AC850C-8D4B-4270-AEAD-114C83CD4632}" type="slidenum">
              <a:rPr lang="en-US" altLang="en-US"/>
              <a:pPr/>
              <a:t>5</a:t>
            </a:fld>
            <a:endParaRPr lang="en-US" altLang="en-US"/>
          </a:p>
        </p:txBody>
      </p:sp>
      <p:sp>
        <p:nvSpPr>
          <p:cNvPr id="681986" name="Rectangle 2">
            <a:extLst>
              <a:ext uri="{FF2B5EF4-FFF2-40B4-BE49-F238E27FC236}">
                <a16:creationId xmlns:a16="http://schemas.microsoft.com/office/drawing/2014/main" id="{F054C1EE-08BD-4CED-8F99-4084A720C2E5}"/>
              </a:ext>
            </a:extLst>
          </p:cNvPr>
          <p:cNvSpPr>
            <a:spLocks noGrp="1" noRot="1" noChangeAspect="1" noChangeArrowheads="1" noTextEdit="1"/>
          </p:cNvSpPr>
          <p:nvPr>
            <p:ph type="sldImg"/>
          </p:nvPr>
        </p:nvSpPr>
        <p:spPr>
          <a:ln/>
        </p:spPr>
      </p:sp>
      <p:sp>
        <p:nvSpPr>
          <p:cNvPr id="681987" name="Rectangle 3">
            <a:extLst>
              <a:ext uri="{FF2B5EF4-FFF2-40B4-BE49-F238E27FC236}">
                <a16:creationId xmlns:a16="http://schemas.microsoft.com/office/drawing/2014/main" id="{33E25229-6379-4D1C-A09D-1EF18810D29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8841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a:extLst>
              <a:ext uri="{FF2B5EF4-FFF2-40B4-BE49-F238E27FC236}">
                <a16:creationId xmlns:a16="http://schemas.microsoft.com/office/drawing/2014/main" id="{2BAC130C-C751-43CA-AB99-3CFFD0D1D1B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5pPr>
            <a:lvl6pPr marL="25146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6pPr>
            <a:lvl7pPr marL="29718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7pPr>
            <a:lvl8pPr marL="34290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8pPr>
            <a:lvl9pPr marL="38862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9pPr>
          </a:lstStyle>
          <a:p>
            <a:fld id="{7A6A131C-A8A7-4914-935F-D872002B03AC}" type="slidenum">
              <a:rPr lang="en-GB" altLang="en-US" sz="1200">
                <a:solidFill>
                  <a:srgbClr val="000000"/>
                </a:solidFill>
              </a:rPr>
              <a:pPr/>
              <a:t>7</a:t>
            </a:fld>
            <a:endParaRPr lang="en-GB" altLang="en-US" sz="1200">
              <a:solidFill>
                <a:srgbClr val="000000"/>
              </a:solidFill>
            </a:endParaRPr>
          </a:p>
        </p:txBody>
      </p:sp>
      <p:sp>
        <p:nvSpPr>
          <p:cNvPr id="62467" name="Text Box 1">
            <a:extLst>
              <a:ext uri="{FF2B5EF4-FFF2-40B4-BE49-F238E27FC236}">
                <a16:creationId xmlns:a16="http://schemas.microsoft.com/office/drawing/2014/main" id="{46972B0C-A097-45A2-BD28-88B3B0C01EE0}"/>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endParaRPr lang="en-US" altLang="en-US"/>
          </a:p>
        </p:txBody>
      </p:sp>
      <p:sp>
        <p:nvSpPr>
          <p:cNvPr id="62468" name="Rectangle 2">
            <a:extLst>
              <a:ext uri="{FF2B5EF4-FFF2-40B4-BE49-F238E27FC236}">
                <a16:creationId xmlns:a16="http://schemas.microsoft.com/office/drawing/2014/main" id="{7D40E156-81A8-429F-89FE-22F2C6A61414}"/>
              </a:ext>
            </a:extLst>
          </p:cNvPr>
          <p:cNvSpPr txBox="1">
            <a:spLocks noGrp="1" noChangeArrowheads="1"/>
          </p:cNvSpPr>
          <p:nvPr>
            <p:ph type="body"/>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6542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01E4B1C-04BA-447F-872D-F3BCD0D9B386}"/>
              </a:ext>
            </a:extLst>
          </p:cNvPr>
          <p:cNvSpPr>
            <a:spLocks noGrp="1" noChangeArrowheads="1"/>
          </p:cNvSpPr>
          <p:nvPr>
            <p:ph type="sldNum" sz="quarter" idx="5"/>
          </p:nvPr>
        </p:nvSpPr>
        <p:spPr>
          <a:ln/>
        </p:spPr>
        <p:txBody>
          <a:bodyPr/>
          <a:lstStyle/>
          <a:p>
            <a:fld id="{01555691-1C16-4E82-9D41-71E341A5AA00}" type="slidenum">
              <a:rPr lang="en-US" altLang="en-US"/>
              <a:pPr/>
              <a:t>22</a:t>
            </a:fld>
            <a:endParaRPr lang="en-US" altLang="en-US"/>
          </a:p>
        </p:txBody>
      </p:sp>
      <p:sp>
        <p:nvSpPr>
          <p:cNvPr id="699394" name="Rectangle 2">
            <a:extLst>
              <a:ext uri="{FF2B5EF4-FFF2-40B4-BE49-F238E27FC236}">
                <a16:creationId xmlns:a16="http://schemas.microsoft.com/office/drawing/2014/main" id="{E4CED783-07F2-44C2-BCA9-CD91C5AD5CE4}"/>
              </a:ext>
            </a:extLst>
          </p:cNvPr>
          <p:cNvSpPr>
            <a:spLocks noGrp="1" noRot="1" noChangeAspect="1" noChangeArrowheads="1" noTextEdit="1"/>
          </p:cNvSpPr>
          <p:nvPr>
            <p:ph type="sldImg"/>
          </p:nvPr>
        </p:nvSpPr>
        <p:spPr>
          <a:xfrm>
            <a:off x="3363913" y="2366963"/>
            <a:ext cx="0" cy="0"/>
          </a:xfrm>
          <a:ln/>
        </p:spPr>
      </p:sp>
      <p:sp>
        <p:nvSpPr>
          <p:cNvPr id="699395" name="Rectangle 3">
            <a:extLst>
              <a:ext uri="{FF2B5EF4-FFF2-40B4-BE49-F238E27FC236}">
                <a16:creationId xmlns:a16="http://schemas.microsoft.com/office/drawing/2014/main" id="{2E7AA196-752D-43AF-B3F1-19CA924AB740}"/>
              </a:ext>
            </a:extLst>
          </p:cNvPr>
          <p:cNvSpPr>
            <a:spLocks noGrp="1" noChangeArrowheads="1"/>
          </p:cNvSpPr>
          <p:nvPr>
            <p:ph type="body" idx="1"/>
          </p:nvPr>
        </p:nvSpPr>
        <p:spPr/>
        <p:txBody>
          <a:bodyPr lIns="89900" tIns="44949" rIns="89900" bIns="44949"/>
          <a:lstStyle/>
          <a:p>
            <a:endParaRPr lang="en-US" altLang="en-US"/>
          </a:p>
        </p:txBody>
      </p:sp>
    </p:spTree>
    <p:extLst>
      <p:ext uri="{BB962C8B-B14F-4D97-AF65-F5344CB8AC3E}">
        <p14:creationId xmlns:p14="http://schemas.microsoft.com/office/powerpoint/2010/main" val="2920530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101859" y="0"/>
            <a:ext cx="9347717"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101859" y="228600"/>
            <a:ext cx="9347718" cy="699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2971799" y="1524000"/>
            <a:ext cx="6274059" cy="2076451"/>
          </a:xfrm>
        </p:spPr>
        <p:txBody>
          <a:bodyPr/>
          <a:lstStyle>
            <a:lvl1pPr>
              <a:defRPr>
                <a:solidFill>
                  <a:schemeClr val="bg1"/>
                </a:solidFill>
              </a:defRPr>
            </a:lvl1pPr>
          </a:lstStyle>
          <a:p>
            <a:r>
              <a:rPr lang="en-US" dirty="0"/>
              <a:t>Click here to Edit</a:t>
            </a:r>
          </a:p>
        </p:txBody>
      </p:sp>
      <p:sp>
        <p:nvSpPr>
          <p:cNvPr id="3" name="Subtitle 2"/>
          <p:cNvSpPr>
            <a:spLocks noGrp="1"/>
          </p:cNvSpPr>
          <p:nvPr>
            <p:ph type="subTitle" idx="1" hasCustomPrompt="1"/>
          </p:nvPr>
        </p:nvSpPr>
        <p:spPr>
          <a:xfrm>
            <a:off x="2971798" y="3657600"/>
            <a:ext cx="6274060" cy="1524000"/>
          </a:xfrm>
        </p:spPr>
        <p:txBody>
          <a:bodyPr/>
          <a:lstStyle>
            <a:lvl1pPr marL="0" indent="0" algn="ctr" eaLnBrk="1" hangingPunct="1">
              <a:buNone/>
              <a:defRPr sz="2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here to edit </a:t>
            </a:r>
            <a:r>
              <a:rPr lang="en-US" dirty="0" err="1"/>
              <a:t>Pokok</a:t>
            </a:r>
            <a:r>
              <a:rPr lang="en-US" dirty="0"/>
              <a:t> </a:t>
            </a:r>
            <a:r>
              <a:rPr lang="en-US" dirty="0" err="1"/>
              <a:t>Bahasan</a:t>
            </a:r>
            <a:br>
              <a:rPr lang="en-US" dirty="0"/>
            </a:br>
            <a:r>
              <a:rPr lang="en-US" dirty="0"/>
              <a:t>Click here to edit </a:t>
            </a:r>
            <a:r>
              <a:rPr lang="en-US" dirty="0" err="1"/>
              <a:t>Pertemuan</a:t>
            </a:r>
            <a:br>
              <a:rPr lang="en-US" dirty="0"/>
            </a:br>
            <a:r>
              <a:rPr lang="en-US" dirty="0"/>
              <a:t>Click here to edit Nama </a:t>
            </a:r>
            <a:r>
              <a:rPr lang="en-US" dirty="0" err="1"/>
              <a:t>Dosen</a:t>
            </a:r>
            <a:br>
              <a:rPr lang="en-US" dirty="0"/>
            </a:br>
            <a:r>
              <a:rPr lang="en-US" dirty="0"/>
              <a:t>Click here to edit Nama Prodi </a:t>
            </a:r>
            <a:r>
              <a:rPr lang="en-US" dirty="0" err="1"/>
              <a:t>dan</a:t>
            </a:r>
            <a:r>
              <a:rPr lang="en-US" dirty="0"/>
              <a:t> </a:t>
            </a:r>
            <a:r>
              <a:rPr lang="en-US" dirty="0" err="1"/>
              <a:t>Fakultas</a:t>
            </a:r>
            <a:endParaRPr lang="en-US" dirty="0"/>
          </a:p>
        </p:txBody>
      </p:sp>
      <p:sp>
        <p:nvSpPr>
          <p:cNvPr id="4" name="Date Placeholder 3"/>
          <p:cNvSpPr>
            <a:spLocks noGrp="1"/>
          </p:cNvSpPr>
          <p:nvPr>
            <p:ph type="dt" sz="half" idx="10"/>
          </p:nvPr>
        </p:nvSpPr>
        <p:spPr/>
        <p:txBody>
          <a:bodyPr/>
          <a:lstStyle>
            <a:lvl1pPr>
              <a:defRPr/>
            </a:lvl1pPr>
          </a:lstStyle>
          <a:p>
            <a:pPr>
              <a:defRPr/>
            </a:pPr>
            <a:fld id="{20B2E4D6-BEB8-4E99-B8A1-7038C2F2D1BE}" type="datetime1">
              <a:rPr lang="en-US"/>
              <a:pPr>
                <a:defRPr/>
              </a:pPr>
              <a:t>05-Oct-17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88144A-AE3E-4E44-A89F-B6746EC1707D}" type="slidenum">
              <a:rPr lang="en-US" altLang="id-ID"/>
              <a:pPr/>
              <a:t>‹#›</a:t>
            </a:fld>
            <a:endParaRPr lang="en-US" altLang="id-ID"/>
          </a:p>
        </p:txBody>
      </p:sp>
    </p:spTree>
    <p:extLst>
      <p:ext uri="{BB962C8B-B14F-4D97-AF65-F5344CB8AC3E}">
        <p14:creationId xmlns:p14="http://schemas.microsoft.com/office/powerpoint/2010/main" val="253187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C4FACB-1F5D-4FF9-B5CC-F194F462CCA2}" type="datetime1">
              <a:rPr lang="en-US"/>
              <a:pPr>
                <a:defRPr/>
              </a:pPr>
              <a:t>05-Oct-17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29451C2-6190-4BB7-BBA8-1B23D0C40A29}" type="slidenum">
              <a:rPr lang="en-US" altLang="id-ID"/>
              <a:pPr/>
              <a:t>‹#›</a:t>
            </a:fld>
            <a:endParaRPr lang="en-US" altLang="id-ID"/>
          </a:p>
        </p:txBody>
      </p:sp>
    </p:spTree>
    <p:extLst>
      <p:ext uri="{BB962C8B-B14F-4D97-AF65-F5344CB8AC3E}">
        <p14:creationId xmlns:p14="http://schemas.microsoft.com/office/powerpoint/2010/main" val="325904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FDA4BF1-3389-4F47-8435-C04CC10B9A7E}" type="datetime1">
              <a:rPr lang="en-US"/>
              <a:pPr>
                <a:defRPr/>
              </a:pPr>
              <a:t>05-Oct-17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FB5C1FE-ED77-4380-AE9C-EE28AB75257F}" type="slidenum">
              <a:rPr lang="en-US" altLang="id-ID"/>
              <a:pPr/>
              <a:t>‹#›</a:t>
            </a:fld>
            <a:endParaRPr lang="en-US" altLang="id-ID"/>
          </a:p>
        </p:txBody>
      </p:sp>
    </p:spTree>
    <p:extLst>
      <p:ext uri="{BB962C8B-B14F-4D97-AF65-F5344CB8AC3E}">
        <p14:creationId xmlns:p14="http://schemas.microsoft.com/office/powerpoint/2010/main" val="54287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8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B99A2BF8-DE4E-4DD8-93A8-819B2A8C6ED6}" type="datetime1">
              <a:rPr lang="en-US"/>
              <a:pPr>
                <a:defRPr/>
              </a:pPr>
              <a:t>05-Oct-17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C7CEFC-1327-4C24-92E5-884D19EDEC04}" type="slidenum">
              <a:rPr lang="en-US" altLang="id-ID"/>
              <a:pPr/>
              <a:t>‹#›</a:t>
            </a:fld>
            <a:endParaRPr lang="en-US" altLang="id-ID"/>
          </a:p>
        </p:txBody>
      </p:sp>
    </p:spTree>
    <p:extLst>
      <p:ext uri="{BB962C8B-B14F-4D97-AF65-F5344CB8AC3E}">
        <p14:creationId xmlns:p14="http://schemas.microsoft.com/office/powerpoint/2010/main" val="120277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31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3124200" y="2420939"/>
            <a:ext cx="3505200" cy="703262"/>
          </a:xfrm>
        </p:spPr>
        <p:txBody>
          <a:bodyPr anchor="t"/>
          <a:lstStyle>
            <a:lvl1pPr algn="l">
              <a:defRPr sz="2800" b="1" cap="all" baseline="0"/>
            </a:lvl1pPr>
          </a:lstStyle>
          <a:p>
            <a:r>
              <a:rPr lang="en-US" dirty="0" err="1"/>
              <a:t>Materi</a:t>
            </a:r>
            <a:r>
              <a:rPr lang="en-US" dirty="0"/>
              <a:t> </a:t>
            </a:r>
            <a:r>
              <a:rPr lang="en-US" dirty="0" err="1"/>
              <a:t>Sebelum</a:t>
            </a:r>
            <a:r>
              <a:rPr lang="en-US" dirty="0"/>
              <a:t> UTS</a:t>
            </a:r>
          </a:p>
        </p:txBody>
      </p:sp>
      <p:sp>
        <p:nvSpPr>
          <p:cNvPr id="3" name="Text Placeholder 2"/>
          <p:cNvSpPr>
            <a:spLocks noGrp="1"/>
          </p:cNvSpPr>
          <p:nvPr>
            <p:ph type="body" idx="1"/>
          </p:nvPr>
        </p:nvSpPr>
        <p:spPr>
          <a:xfrm>
            <a:off x="3733800" y="3240088"/>
            <a:ext cx="5334000" cy="2976562"/>
          </a:xfrm>
        </p:spPr>
        <p:txBody>
          <a:bodyPr anchor="t"/>
          <a:lstStyle>
            <a:lvl1pPr marL="457200" marR="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a:t>Click to edit Master text styles</a:t>
            </a:r>
          </a:p>
          <a:p>
            <a:pPr lvl="0"/>
            <a:endParaRPr lang="en-US" dirty="0"/>
          </a:p>
        </p:txBody>
      </p:sp>
      <p:sp>
        <p:nvSpPr>
          <p:cNvPr id="4" name="Date Placeholder 3"/>
          <p:cNvSpPr>
            <a:spLocks noGrp="1"/>
          </p:cNvSpPr>
          <p:nvPr>
            <p:ph type="dt" sz="half" idx="10"/>
          </p:nvPr>
        </p:nvSpPr>
        <p:spPr/>
        <p:txBody>
          <a:bodyPr/>
          <a:lstStyle>
            <a:lvl1pPr>
              <a:defRPr/>
            </a:lvl1pPr>
          </a:lstStyle>
          <a:p>
            <a:pPr>
              <a:defRPr/>
            </a:pPr>
            <a:fld id="{76BEDCBD-1673-4569-B2E0-E1B7B9DEF070}" type="datetime1">
              <a:rPr lang="en-US"/>
              <a:pPr>
                <a:defRPr/>
              </a:pPr>
              <a:t>05-Oct-17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4B71F4A-6D73-4342-9533-46E3ECE91550}" type="slidenum">
              <a:rPr lang="en-US" altLang="id-ID"/>
              <a:pPr/>
              <a:t>‹#›</a:t>
            </a:fld>
            <a:endParaRPr lang="en-US" altLang="id-ID"/>
          </a:p>
        </p:txBody>
      </p:sp>
    </p:spTree>
    <p:extLst>
      <p:ext uri="{BB962C8B-B14F-4D97-AF65-F5344CB8AC3E}">
        <p14:creationId xmlns:p14="http://schemas.microsoft.com/office/powerpoint/2010/main" val="204335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EA3D78E-5710-4279-9346-CA3F3FF1ADAB}" type="datetime1">
              <a:rPr lang="en-US"/>
              <a:pPr>
                <a:defRPr/>
              </a:pPr>
              <a:t>05-Oct-17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57B3AD7-5558-4161-B7D2-95F8DE54CD31}" type="slidenum">
              <a:rPr lang="en-US" altLang="id-ID"/>
              <a:pPr/>
              <a:t>‹#›</a:t>
            </a:fld>
            <a:endParaRPr lang="en-US" altLang="id-ID"/>
          </a:p>
        </p:txBody>
      </p:sp>
    </p:spTree>
    <p:extLst>
      <p:ext uri="{BB962C8B-B14F-4D97-AF65-F5344CB8AC3E}">
        <p14:creationId xmlns:p14="http://schemas.microsoft.com/office/powerpoint/2010/main" val="290043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E4C036D-7F85-4604-9C31-D116ABDFBFCB}" type="datetime1">
              <a:rPr lang="en-US"/>
              <a:pPr>
                <a:defRPr/>
              </a:pPr>
              <a:t>05-Oct-17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4D2A8DE-DF06-4A0A-B8B9-F0FC1DFE8718}" type="slidenum">
              <a:rPr lang="en-US" altLang="id-ID"/>
              <a:pPr/>
              <a:t>‹#›</a:t>
            </a:fld>
            <a:endParaRPr lang="en-US" altLang="id-ID"/>
          </a:p>
        </p:txBody>
      </p:sp>
    </p:spTree>
    <p:extLst>
      <p:ext uri="{BB962C8B-B14F-4D97-AF65-F5344CB8AC3E}">
        <p14:creationId xmlns:p14="http://schemas.microsoft.com/office/powerpoint/2010/main" val="41519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4B7DBD3-F138-4801-A0A6-578A3386CD18}" type="datetime1">
              <a:rPr lang="en-US"/>
              <a:pPr>
                <a:defRPr/>
              </a:pPr>
              <a:t>05-Oct-17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C95B9C0-F00E-4EC1-B571-461E0CC5FB03}" type="slidenum">
              <a:rPr lang="en-US" altLang="id-ID"/>
              <a:pPr/>
              <a:t>‹#›</a:t>
            </a:fld>
            <a:endParaRPr lang="en-US" altLang="id-ID"/>
          </a:p>
        </p:txBody>
      </p:sp>
    </p:spTree>
    <p:extLst>
      <p:ext uri="{BB962C8B-B14F-4D97-AF65-F5344CB8AC3E}">
        <p14:creationId xmlns:p14="http://schemas.microsoft.com/office/powerpoint/2010/main" val="129094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131518-4759-420B-9C6C-02911BE08FB6}" type="datetime1">
              <a:rPr lang="en-US"/>
              <a:pPr>
                <a:defRPr/>
              </a:pPr>
              <a:t>05-Oct-17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12046D4-C1A9-4BE2-8E11-BB51EFD99472}" type="slidenum">
              <a:rPr lang="en-US" altLang="id-ID"/>
              <a:pPr/>
              <a:t>‹#›</a:t>
            </a:fld>
            <a:endParaRPr lang="en-US" altLang="id-ID"/>
          </a:p>
        </p:txBody>
      </p:sp>
    </p:spTree>
    <p:extLst>
      <p:ext uri="{BB962C8B-B14F-4D97-AF65-F5344CB8AC3E}">
        <p14:creationId xmlns:p14="http://schemas.microsoft.com/office/powerpoint/2010/main" val="330306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524000"/>
            <a:ext cx="3008313" cy="460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79D038C-8833-4053-A8B5-3B45FC1C23E1}" type="datetime1">
              <a:rPr lang="en-US"/>
              <a:pPr>
                <a:defRPr/>
              </a:pPr>
              <a:t>05-Oct-17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C0E78CF-756E-44AB-85F7-AA9B06AF3F0B}" type="slidenum">
              <a:rPr lang="en-US" altLang="id-ID"/>
              <a:pPr/>
              <a:t>‹#›</a:t>
            </a:fld>
            <a:endParaRPr lang="en-US" altLang="id-ID"/>
          </a:p>
        </p:txBody>
      </p:sp>
    </p:spTree>
    <p:extLst>
      <p:ext uri="{BB962C8B-B14F-4D97-AF65-F5344CB8AC3E}">
        <p14:creationId xmlns:p14="http://schemas.microsoft.com/office/powerpoint/2010/main" val="283558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9D3C4F4-CD15-4E8C-A7EE-9212E377943D}" type="datetime1">
              <a:rPr lang="en-US"/>
              <a:pPr>
                <a:defRPr/>
              </a:pPr>
              <a:t>05-Oct-17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CD5ABA6-7761-4D95-A1CD-8F9B19CA4E34}" type="slidenum">
              <a:rPr lang="en-US" altLang="id-ID"/>
              <a:pPr/>
              <a:t>‹#›</a:t>
            </a:fld>
            <a:endParaRPr lang="en-US" altLang="id-ID"/>
          </a:p>
        </p:txBody>
      </p:sp>
    </p:spTree>
    <p:extLst>
      <p:ext uri="{BB962C8B-B14F-4D97-AF65-F5344CB8AC3E}">
        <p14:creationId xmlns:p14="http://schemas.microsoft.com/office/powerpoint/2010/main" val="403229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a:t>Click to edit Master text styles</a:t>
            </a:r>
          </a:p>
          <a:p>
            <a:pPr lvl="1"/>
            <a:r>
              <a:rPr lang="en-US" altLang="id-ID"/>
              <a:t>Second level</a:t>
            </a:r>
          </a:p>
          <a:p>
            <a:pPr lvl="2"/>
            <a:r>
              <a:rPr lang="en-US" altLang="id-ID"/>
              <a:t>Third level</a:t>
            </a:r>
          </a:p>
          <a:p>
            <a:pPr lvl="3"/>
            <a:r>
              <a:rPr lang="en-US" altLang="id-ID"/>
              <a:t>Fourth level</a:t>
            </a:r>
          </a:p>
          <a:p>
            <a:pPr lvl="4"/>
            <a:r>
              <a:rPr lang="en-US" altLang="id-ID"/>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611F90-EFA5-425A-83D0-AD67BBCB8FFB}" type="datetime1">
              <a:rPr lang="en-US"/>
              <a:pPr>
                <a:defRPr/>
              </a:pPr>
              <a:t>05-Oct-17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BBC9BDE8-EFE1-4D93-AB31-5E7BCFE0330D}" type="slidenum">
              <a:rPr lang="en-US" altLang="id-ID"/>
              <a:pPr/>
              <a:t>‹#›</a:t>
            </a:fld>
            <a:endParaRPr lang="en-US" altLang="id-ID"/>
          </a:p>
        </p:txBody>
      </p:sp>
      <p:pic>
        <p:nvPicPr>
          <p:cNvPr id="7" name="Picture 2" descr="C:\Users\arsil\Desktop\Smartcreative2.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src.nist.gov/publications/nistpubs/800-30/sp800-30.pdf" TargetMode="External"/><Relationship Id="rId2" Type="http://schemas.openxmlformats.org/officeDocument/2006/relationships/hyperlink" Target="http://www.gao.gov/special.pubs/ai99139.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Analisis</a:t>
            </a:r>
            <a:r>
              <a:rPr lang="en-GB" dirty="0"/>
              <a:t> </a:t>
            </a:r>
            <a:r>
              <a:rPr lang="en-GB" dirty="0" err="1"/>
              <a:t>Resiko</a:t>
            </a:r>
            <a:br>
              <a:rPr lang="en-GB" dirty="0"/>
            </a:br>
            <a:r>
              <a:rPr lang="en-GB" dirty="0" err="1"/>
              <a:t>Sistem</a:t>
            </a:r>
            <a:r>
              <a:rPr lang="en-GB" dirty="0"/>
              <a:t> </a:t>
            </a:r>
            <a:r>
              <a:rPr lang="en-GB" dirty="0" err="1"/>
              <a:t>Informasi</a:t>
            </a:r>
            <a:endParaRPr lang="id-ID" dirty="0"/>
          </a:p>
        </p:txBody>
      </p:sp>
      <p:sp>
        <p:nvSpPr>
          <p:cNvPr id="3" name="Subtitle 2"/>
          <p:cNvSpPr>
            <a:spLocks noGrp="1"/>
          </p:cNvSpPr>
          <p:nvPr>
            <p:ph type="subTitle" idx="1"/>
          </p:nvPr>
        </p:nvSpPr>
        <p:spPr/>
        <p:txBody>
          <a:bodyPr/>
          <a:lstStyle/>
          <a:p>
            <a:r>
              <a:rPr lang="en-US" dirty="0"/>
              <a:t>Example Case : Qualitative Risk Analysis</a:t>
            </a:r>
          </a:p>
          <a:p>
            <a:r>
              <a:rPr lang="en-US" dirty="0" err="1"/>
              <a:t>Pertemuan</a:t>
            </a:r>
            <a:r>
              <a:rPr lang="en-US" dirty="0"/>
              <a:t> 8</a:t>
            </a:r>
            <a:br>
              <a:rPr lang="en-US" dirty="0"/>
            </a:br>
            <a:r>
              <a:rPr lang="en-US" dirty="0" err="1"/>
              <a:t>Dosen</a:t>
            </a:r>
            <a:r>
              <a:rPr lang="en-US" dirty="0"/>
              <a:t> </a:t>
            </a:r>
            <a:r>
              <a:rPr lang="en-US" dirty="0" err="1"/>
              <a:t>Pengampu</a:t>
            </a:r>
            <a:r>
              <a:rPr lang="en-US" dirty="0"/>
              <a:t>: Alivia </a:t>
            </a:r>
            <a:r>
              <a:rPr lang="en-US" dirty="0" err="1"/>
              <a:t>Yulfitri</a:t>
            </a:r>
            <a:r>
              <a:rPr lang="en-US" dirty="0"/>
              <a:t> (2017)</a:t>
            </a:r>
          </a:p>
          <a:p>
            <a:r>
              <a:rPr lang="en-US" dirty="0"/>
              <a:t>Prodi </a:t>
            </a:r>
            <a:r>
              <a:rPr lang="en-US" dirty="0" err="1"/>
              <a:t>Sistem</a:t>
            </a:r>
            <a:r>
              <a:rPr lang="en-US" dirty="0"/>
              <a:t> </a:t>
            </a:r>
            <a:r>
              <a:rPr lang="en-US" dirty="0" err="1"/>
              <a:t>Informasi</a:t>
            </a:r>
            <a:r>
              <a:rPr lang="en-US" dirty="0"/>
              <a:t> - </a:t>
            </a:r>
            <a:r>
              <a:rPr lang="en-US" dirty="0" err="1"/>
              <a:t>Fakultas</a:t>
            </a:r>
            <a:r>
              <a:rPr lang="en-US" dirty="0"/>
              <a:t> </a:t>
            </a:r>
            <a:r>
              <a:rPr lang="en-US" dirty="0" err="1"/>
              <a:t>Ilmu</a:t>
            </a:r>
            <a:r>
              <a:rPr lang="en-US" dirty="0"/>
              <a:t> </a:t>
            </a:r>
            <a:r>
              <a:rPr lang="en-US" dirty="0" err="1"/>
              <a:t>Komputer</a:t>
            </a:r>
            <a:endParaRPr lang="en-US" dirty="0"/>
          </a:p>
        </p:txBody>
      </p:sp>
    </p:spTree>
    <p:extLst>
      <p:ext uri="{BB962C8B-B14F-4D97-AF65-F5344CB8AC3E}">
        <p14:creationId xmlns:p14="http://schemas.microsoft.com/office/powerpoint/2010/main" val="4007653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AFAADCBF-6B1C-406A-8930-1C531CEE9B36}"/>
              </a:ext>
            </a:extLst>
          </p:cNvPr>
          <p:cNvSpPr>
            <a:spLocks noGrp="1"/>
          </p:cNvSpPr>
          <p:nvPr>
            <p:ph type="sldNum" sz="quarter" idx="10"/>
          </p:nvPr>
        </p:nvSpPr>
        <p:spPr/>
        <p:txBody>
          <a:bodyPr/>
          <a:lstStyle/>
          <a:p>
            <a:endParaRPr lang="en-US" altLang="en-US"/>
          </a:p>
          <a:p>
            <a:fld id="{E6CCE598-5477-450D-A5A9-BA6DBAFEF1F7}" type="slidenum">
              <a:rPr lang="en-US" altLang="en-US" sz="1000" b="1" i="1">
                <a:solidFill>
                  <a:srgbClr val="660066"/>
                </a:solidFill>
              </a:rPr>
              <a:pPr/>
              <a:t>10</a:t>
            </a:fld>
            <a:endParaRPr lang="en-US" altLang="en-US" sz="1000" b="1" i="1">
              <a:solidFill>
                <a:srgbClr val="660066"/>
              </a:solidFill>
            </a:endParaRPr>
          </a:p>
        </p:txBody>
      </p:sp>
      <p:sp>
        <p:nvSpPr>
          <p:cNvPr id="686082" name="Rectangle 2">
            <a:extLst>
              <a:ext uri="{FF2B5EF4-FFF2-40B4-BE49-F238E27FC236}">
                <a16:creationId xmlns:a16="http://schemas.microsoft.com/office/drawing/2014/main" id="{4E4319D9-2AD9-46E0-A0E7-0A13CC5E69FC}"/>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6083" name="Rectangle 3">
            <a:extLst>
              <a:ext uri="{FF2B5EF4-FFF2-40B4-BE49-F238E27FC236}">
                <a16:creationId xmlns:a16="http://schemas.microsoft.com/office/drawing/2014/main" id="{F25D4C19-03A8-4EC2-9EF2-8297B70AD4D9}"/>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6084" name="Rectangle 4">
            <a:extLst>
              <a:ext uri="{FF2B5EF4-FFF2-40B4-BE49-F238E27FC236}">
                <a16:creationId xmlns:a16="http://schemas.microsoft.com/office/drawing/2014/main" id="{70515606-64BB-4FE2-B1B9-948821AA31FD}"/>
              </a:ext>
            </a:extLst>
          </p:cNvPr>
          <p:cNvSpPr>
            <a:spLocks noChangeArrowheads="1"/>
          </p:cNvSpPr>
          <p:nvPr/>
        </p:nvSpPr>
        <p:spPr bwMode="auto">
          <a:xfrm>
            <a:off x="457200" y="376237"/>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Example- Asset Valuations (Cost per Day)</a:t>
            </a:r>
          </a:p>
        </p:txBody>
      </p:sp>
      <p:sp>
        <p:nvSpPr>
          <p:cNvPr id="686085" name="Rectangle 5">
            <a:extLst>
              <a:ext uri="{FF2B5EF4-FFF2-40B4-BE49-F238E27FC236}">
                <a16:creationId xmlns:a16="http://schemas.microsoft.com/office/drawing/2014/main" id="{904BA69F-A2E4-4A9C-808E-9151D31DC308}"/>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6086" name="Rectangle 6">
            <a:extLst>
              <a:ext uri="{FF2B5EF4-FFF2-40B4-BE49-F238E27FC236}">
                <a16:creationId xmlns:a16="http://schemas.microsoft.com/office/drawing/2014/main" id="{8106C89B-A468-4204-88BE-B6875B22F1BC}"/>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6087" name="Rectangle 7">
            <a:extLst>
              <a:ext uri="{FF2B5EF4-FFF2-40B4-BE49-F238E27FC236}">
                <a16:creationId xmlns:a16="http://schemas.microsoft.com/office/drawing/2014/main" id="{26D3E82F-9D00-4BE2-AF46-751BC4CBF3A3}"/>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6088" name="Rectangle 8">
            <a:extLst>
              <a:ext uri="{FF2B5EF4-FFF2-40B4-BE49-F238E27FC236}">
                <a16:creationId xmlns:a16="http://schemas.microsoft.com/office/drawing/2014/main" id="{ACB47976-4515-4E04-98AC-093E98E3CE17}"/>
              </a:ext>
            </a:extLst>
          </p:cNvPr>
          <p:cNvSpPr>
            <a:spLocks noChangeArrowheads="1"/>
          </p:cNvSpPr>
          <p:nvPr/>
        </p:nvSpPr>
        <p:spPr bwMode="auto">
          <a:xfrm>
            <a:off x="381000" y="1595437"/>
            <a:ext cx="8382000"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b="1" dirty="0">
                <a:cs typeface="Times New Roman" panose="02020603050405020304" pitchFamily="18" charset="0"/>
              </a:rPr>
              <a:t>Transaction Revenue</a:t>
            </a:r>
            <a:r>
              <a:rPr lang="en-US" altLang="en-US" sz="1800" dirty="0">
                <a:cs typeface="Times New Roman" panose="02020603050405020304" pitchFamily="18" charset="0"/>
              </a:rPr>
              <a:t>	$10,000 per day </a:t>
            </a:r>
          </a:p>
          <a:p>
            <a:endParaRPr lang="en-US" altLang="en-US" sz="1800" dirty="0">
              <a:cs typeface="Times New Roman" panose="02020603050405020304" pitchFamily="18" charset="0"/>
            </a:endParaRPr>
          </a:p>
          <a:p>
            <a:pPr eaLnBrk="0" hangingPunct="0"/>
            <a:r>
              <a:rPr lang="en-US" altLang="en-US" sz="1800" b="1" dirty="0">
                <a:cs typeface="Times New Roman" panose="02020603050405020304" pitchFamily="18" charset="0"/>
              </a:rPr>
              <a:t>Data (Liability)</a:t>
            </a:r>
            <a:r>
              <a:rPr lang="en-US" altLang="en-US" sz="1800" dirty="0">
                <a:cs typeface="Times New Roman" panose="02020603050405020304" pitchFamily="18" charset="0"/>
              </a:rPr>
              <a:t>		$10 million (total assets of organization)</a:t>
            </a:r>
          </a:p>
          <a:p>
            <a:pPr eaLnBrk="0" hangingPunct="0"/>
            <a:endParaRPr lang="en-US" altLang="en-US" sz="1800" dirty="0">
              <a:cs typeface="Times New Roman" panose="02020603050405020304" pitchFamily="18" charset="0"/>
            </a:endParaRPr>
          </a:p>
          <a:p>
            <a:pPr eaLnBrk="0" hangingPunct="0"/>
            <a:r>
              <a:rPr lang="en-US" altLang="en-US" sz="1800" b="1" dirty="0">
                <a:cs typeface="Times New Roman" panose="02020603050405020304" pitchFamily="18" charset="0"/>
              </a:rPr>
              <a:t>Laptops  	</a:t>
            </a:r>
            <a:r>
              <a:rPr lang="en-US" altLang="en-US" sz="1800" dirty="0">
                <a:cs typeface="Times New Roman" panose="02020603050405020304" pitchFamily="18" charset="0"/>
              </a:rPr>
              <a:t>		½ x 200 (locations) x 20 (employees) x </a:t>
            </a:r>
          </a:p>
          <a:p>
            <a:pPr eaLnBrk="0" hangingPunct="0"/>
            <a:r>
              <a:rPr lang="en-US" altLang="en-US" sz="1800" dirty="0">
                <a:cs typeface="Times New Roman" panose="02020603050405020304" pitchFamily="18" charset="0"/>
              </a:rPr>
              <a:t>			$2,500 (laptop cost) = $5,000,000</a:t>
            </a:r>
          </a:p>
          <a:p>
            <a:pPr eaLnBrk="0" hangingPunct="0"/>
            <a:endParaRPr lang="en-US" altLang="en-US" sz="1800" dirty="0">
              <a:cs typeface="Times New Roman" panose="02020603050405020304" pitchFamily="18" charset="0"/>
            </a:endParaRPr>
          </a:p>
          <a:p>
            <a:pPr eaLnBrk="0" hangingPunct="0"/>
            <a:r>
              <a:rPr lang="en-US" altLang="en-US" sz="1800" b="1" dirty="0">
                <a:cs typeface="Times New Roman" panose="02020603050405020304" pitchFamily="18" charset="0"/>
              </a:rPr>
              <a:t>Desktops	</a:t>
            </a:r>
            <a:r>
              <a:rPr lang="en-US" altLang="en-US" sz="1800" dirty="0">
                <a:cs typeface="Times New Roman" panose="02020603050405020304" pitchFamily="18" charset="0"/>
              </a:rPr>
              <a:t>	½ x 200 (locations) x 20 (employees) x</a:t>
            </a:r>
          </a:p>
          <a:p>
            <a:pPr eaLnBrk="0" hangingPunct="0"/>
            <a:r>
              <a:rPr lang="en-US" altLang="en-US" sz="1800" dirty="0">
                <a:cs typeface="Times New Roman" panose="02020603050405020304" pitchFamily="18" charset="0"/>
              </a:rPr>
              <a:t>			$1,500 (desktop cost) = $3,000,000</a:t>
            </a:r>
          </a:p>
          <a:p>
            <a:pPr eaLnBrk="0" hangingPunct="0"/>
            <a:endParaRPr lang="en-US" altLang="en-US" sz="1800" dirty="0">
              <a:cs typeface="Times New Roman" panose="02020603050405020304" pitchFamily="18" charset="0"/>
            </a:endParaRPr>
          </a:p>
          <a:p>
            <a:pPr eaLnBrk="0" hangingPunct="0"/>
            <a:r>
              <a:rPr lang="en-US" altLang="en-US" sz="1800" b="1" dirty="0">
                <a:cs typeface="Times New Roman" panose="02020603050405020304" pitchFamily="18" charset="0"/>
              </a:rPr>
              <a:t>Regional Servers</a:t>
            </a:r>
            <a:r>
              <a:rPr lang="en-US" altLang="en-US" sz="1800" dirty="0">
                <a:cs typeface="Times New Roman" panose="02020603050405020304" pitchFamily="18" charset="0"/>
              </a:rPr>
              <a:t>		$30,000 (server cost)x 10 (regions) + </a:t>
            </a:r>
          </a:p>
          <a:p>
            <a:pPr eaLnBrk="0" hangingPunct="0"/>
            <a:r>
              <a:rPr lang="en-US" altLang="en-US" sz="1800" dirty="0">
                <a:cs typeface="Times New Roman" panose="02020603050405020304" pitchFamily="18" charset="0"/>
              </a:rPr>
              <a:t>			80 (hours) x $20 (pay rate) x 10 (regions)+ </a:t>
            </a:r>
          </a:p>
          <a:p>
            <a:pPr eaLnBrk="0" hangingPunct="0"/>
            <a:r>
              <a:rPr lang="en-US" altLang="en-US" sz="1800" dirty="0">
                <a:cs typeface="Times New Roman" panose="02020603050405020304" pitchFamily="18" charset="0"/>
              </a:rPr>
              <a:t>			$10,000 (transaction revenue) = $326,000</a:t>
            </a:r>
          </a:p>
          <a:p>
            <a:pPr eaLnBrk="0" hangingPunct="0"/>
            <a:endParaRPr lang="en-US" altLang="en-US" sz="1800" dirty="0">
              <a:cs typeface="Times New Roman" panose="02020603050405020304" pitchFamily="18" charset="0"/>
            </a:endParaRPr>
          </a:p>
          <a:p>
            <a:pPr eaLnBrk="0" hangingPunct="0"/>
            <a:r>
              <a:rPr lang="en-US" altLang="en-US" sz="1800" b="1" dirty="0">
                <a:cs typeface="Times New Roman" panose="02020603050405020304" pitchFamily="18" charset="0"/>
              </a:rPr>
              <a:t>HQ Server</a:t>
            </a:r>
            <a:r>
              <a:rPr lang="en-US" altLang="en-US" sz="1800" dirty="0">
                <a:cs typeface="Times New Roman" panose="02020603050405020304" pitchFamily="18" charset="0"/>
              </a:rPr>
              <a:t>		$10,000 (transaction revenue) + </a:t>
            </a:r>
          </a:p>
          <a:p>
            <a:pPr eaLnBrk="0" hangingPunct="0"/>
            <a:r>
              <a:rPr lang="en-US" altLang="en-US" sz="1800" dirty="0">
                <a:cs typeface="Times New Roman" panose="02020603050405020304" pitchFamily="18" charset="0"/>
              </a:rPr>
              <a:t>			$100,000 (cost of HQ server) + </a:t>
            </a:r>
          </a:p>
          <a:p>
            <a:pPr eaLnBrk="0" hangingPunct="0"/>
            <a:r>
              <a:rPr lang="en-US" altLang="en-US" sz="1800" dirty="0">
                <a:cs typeface="Times New Roman" panose="02020603050405020304" pitchFamily="18" charset="0"/>
              </a:rPr>
              <a:t>			80 (hours) x $20 (pay rate) x 10 (regions) = $126,000</a:t>
            </a:r>
            <a:endParaRPr lang="en-US" altLang="en-US" sz="2000" dirty="0">
              <a:cs typeface="Times New Roman" panose="02020603050405020304" pitchFamily="18" charset="0"/>
            </a:endParaRPr>
          </a:p>
        </p:txBody>
      </p:sp>
    </p:spTree>
    <p:extLst>
      <p:ext uri="{BB962C8B-B14F-4D97-AF65-F5344CB8AC3E}">
        <p14:creationId xmlns:p14="http://schemas.microsoft.com/office/powerpoint/2010/main" val="3438887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51D4AE0A-0EC0-4A07-9D00-07B2F0D2B417}"/>
              </a:ext>
            </a:extLst>
          </p:cNvPr>
          <p:cNvSpPr>
            <a:spLocks noGrp="1"/>
          </p:cNvSpPr>
          <p:nvPr>
            <p:ph type="sldNum" sz="quarter" idx="10"/>
          </p:nvPr>
        </p:nvSpPr>
        <p:spPr/>
        <p:txBody>
          <a:bodyPr/>
          <a:lstStyle/>
          <a:p>
            <a:endParaRPr lang="en-US" altLang="en-US"/>
          </a:p>
          <a:p>
            <a:fld id="{1E9523BD-7724-4984-962D-337233281CB2}" type="slidenum">
              <a:rPr lang="en-US" altLang="en-US" sz="1000" b="1" i="1">
                <a:solidFill>
                  <a:srgbClr val="660066"/>
                </a:solidFill>
              </a:rPr>
              <a:pPr/>
              <a:t>11</a:t>
            </a:fld>
            <a:endParaRPr lang="en-US" altLang="en-US" sz="1000" b="1" i="1">
              <a:solidFill>
                <a:srgbClr val="660066"/>
              </a:solidFill>
            </a:endParaRPr>
          </a:p>
        </p:txBody>
      </p:sp>
      <p:sp>
        <p:nvSpPr>
          <p:cNvPr id="687106" name="Rectangle 2">
            <a:extLst>
              <a:ext uri="{FF2B5EF4-FFF2-40B4-BE49-F238E27FC236}">
                <a16:creationId xmlns:a16="http://schemas.microsoft.com/office/drawing/2014/main" id="{94093A06-7507-4DA6-A539-8680C86929CF}"/>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7107" name="Rectangle 3">
            <a:extLst>
              <a:ext uri="{FF2B5EF4-FFF2-40B4-BE49-F238E27FC236}">
                <a16:creationId xmlns:a16="http://schemas.microsoft.com/office/drawing/2014/main" id="{3E8F3C11-369A-4466-B25D-4464A968B95F}"/>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7108" name="Rectangle 4">
            <a:extLst>
              <a:ext uri="{FF2B5EF4-FFF2-40B4-BE49-F238E27FC236}">
                <a16:creationId xmlns:a16="http://schemas.microsoft.com/office/drawing/2014/main" id="{39955447-F28F-476F-9786-A3484D8FAF66}"/>
              </a:ext>
            </a:extLst>
          </p:cNvPr>
          <p:cNvSpPr>
            <a:spLocks noChangeArrowheads="1"/>
          </p:cNvSpPr>
          <p:nvPr/>
        </p:nvSpPr>
        <p:spPr bwMode="auto">
          <a:xfrm>
            <a:off x="6096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Example- Vulnerabilities</a:t>
            </a:r>
          </a:p>
        </p:txBody>
      </p:sp>
      <p:sp>
        <p:nvSpPr>
          <p:cNvPr id="687109" name="Rectangle 5">
            <a:extLst>
              <a:ext uri="{FF2B5EF4-FFF2-40B4-BE49-F238E27FC236}">
                <a16:creationId xmlns:a16="http://schemas.microsoft.com/office/drawing/2014/main" id="{BC3F7A75-5164-40B1-B07C-5F8BF7B71BE9}"/>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7110" name="Rectangle 6">
            <a:extLst>
              <a:ext uri="{FF2B5EF4-FFF2-40B4-BE49-F238E27FC236}">
                <a16:creationId xmlns:a16="http://schemas.microsoft.com/office/drawing/2014/main" id="{1729C737-9002-41A3-8F99-D33D46AF7559}"/>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7111" name="Rectangle 7">
            <a:extLst>
              <a:ext uri="{FF2B5EF4-FFF2-40B4-BE49-F238E27FC236}">
                <a16:creationId xmlns:a16="http://schemas.microsoft.com/office/drawing/2014/main" id="{CD28C8CB-D617-49A5-8DE7-9651B2D187E9}"/>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7112" name="Rectangle 8">
            <a:extLst>
              <a:ext uri="{FF2B5EF4-FFF2-40B4-BE49-F238E27FC236}">
                <a16:creationId xmlns:a16="http://schemas.microsoft.com/office/drawing/2014/main" id="{5323A599-95DB-4FF1-BC10-34ED631B8F8A}"/>
              </a:ext>
            </a:extLst>
          </p:cNvPr>
          <p:cNvSpPr>
            <a:spLocks noChangeArrowheads="1"/>
          </p:cNvSpPr>
          <p:nvPr/>
        </p:nvSpPr>
        <p:spPr bwMode="auto">
          <a:xfrm>
            <a:off x="685800" y="1371600"/>
            <a:ext cx="7543800"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a:defRPr sz="2400">
                <a:solidFill>
                  <a:schemeClr val="tx1"/>
                </a:solidFill>
                <a:latin typeface="Garamond" panose="02020404030301010803" pitchFamily="18" charset="0"/>
              </a:defRPr>
            </a:lvl1pPr>
            <a:lvl2pPr marL="742950" indent="-285750">
              <a:defRPr sz="2400">
                <a:solidFill>
                  <a:schemeClr val="tx1"/>
                </a:solidFill>
                <a:latin typeface="Garamond" panose="02020404030301010803" pitchFamily="18" charset="0"/>
              </a:defRPr>
            </a:lvl2pPr>
            <a:lvl3pPr marL="1143000" indent="-228600">
              <a:defRPr sz="2400">
                <a:solidFill>
                  <a:schemeClr val="tx1"/>
                </a:solidFill>
                <a:latin typeface="Garamond" panose="02020404030301010803" pitchFamily="18" charset="0"/>
              </a:defRPr>
            </a:lvl3pPr>
            <a:lvl4pPr marL="1600200" indent="-228600">
              <a:defRPr sz="2400">
                <a:solidFill>
                  <a:schemeClr val="tx1"/>
                </a:solidFill>
                <a:latin typeface="Garamond" panose="02020404030301010803" pitchFamily="18" charset="0"/>
              </a:defRPr>
            </a:lvl4pPr>
            <a:lvl5pPr marL="2057400" indent="-228600">
              <a:defRPr sz="2400">
                <a:solidFill>
                  <a:schemeClr val="tx1"/>
                </a:solidFill>
                <a:latin typeface="Garamond" panose="02020404030301010803" pitchFamily="18" charset="0"/>
              </a:defRPr>
            </a:lvl5pPr>
            <a:lvl6pPr marL="2514600" indent="-228600" fontAlgn="base">
              <a:spcBef>
                <a:spcPct val="0"/>
              </a:spcBef>
              <a:spcAft>
                <a:spcPct val="0"/>
              </a:spcAft>
              <a:defRPr sz="2400">
                <a:solidFill>
                  <a:schemeClr val="tx1"/>
                </a:solidFill>
                <a:latin typeface="Garamond" panose="02020404030301010803" pitchFamily="18" charset="0"/>
              </a:defRPr>
            </a:lvl6pPr>
            <a:lvl7pPr marL="2971800" indent="-228600" fontAlgn="base">
              <a:spcBef>
                <a:spcPct val="0"/>
              </a:spcBef>
              <a:spcAft>
                <a:spcPct val="0"/>
              </a:spcAft>
              <a:defRPr sz="2400">
                <a:solidFill>
                  <a:schemeClr val="tx1"/>
                </a:solidFill>
                <a:latin typeface="Garamond" panose="02020404030301010803" pitchFamily="18" charset="0"/>
              </a:defRPr>
            </a:lvl7pPr>
            <a:lvl8pPr marL="3429000" indent="-228600" fontAlgn="base">
              <a:spcBef>
                <a:spcPct val="0"/>
              </a:spcBef>
              <a:spcAft>
                <a:spcPct val="0"/>
              </a:spcAft>
              <a:defRPr sz="2400">
                <a:solidFill>
                  <a:schemeClr val="tx1"/>
                </a:solidFill>
                <a:latin typeface="Garamond" panose="02020404030301010803" pitchFamily="18" charset="0"/>
              </a:defRPr>
            </a:lvl8pPr>
            <a:lvl9pPr marL="3886200" indent="-228600" fontAlgn="base">
              <a:spcBef>
                <a:spcPct val="0"/>
              </a:spcBef>
              <a:spcAft>
                <a:spcPct val="0"/>
              </a:spcAft>
              <a:defRPr sz="2400">
                <a:solidFill>
                  <a:schemeClr val="tx1"/>
                </a:solidFill>
                <a:latin typeface="Garamond" panose="02020404030301010803" pitchFamily="18" charset="0"/>
              </a:defRPr>
            </a:lvl9pPr>
          </a:lstStyle>
          <a:p>
            <a:pPr>
              <a:lnSpc>
                <a:spcPct val="120000"/>
              </a:lnSpc>
              <a:spcBef>
                <a:spcPct val="20000"/>
              </a:spcBef>
              <a:buFontTx/>
              <a:buChar char="•"/>
            </a:pPr>
            <a:r>
              <a:rPr lang="en-US" altLang="en-US" dirty="0"/>
              <a:t>Vulnerabilities are weaknesses that can be exploited</a:t>
            </a:r>
          </a:p>
          <a:p>
            <a:pPr>
              <a:lnSpc>
                <a:spcPct val="120000"/>
              </a:lnSpc>
              <a:spcBef>
                <a:spcPct val="20000"/>
              </a:spcBef>
              <a:buFontTx/>
              <a:buChar char="•"/>
            </a:pPr>
            <a:r>
              <a:rPr lang="en-US" altLang="en-US" dirty="0"/>
              <a:t>Vulnerabilities</a:t>
            </a:r>
          </a:p>
          <a:p>
            <a:pPr lvl="1">
              <a:lnSpc>
                <a:spcPct val="120000"/>
              </a:lnSpc>
              <a:spcBef>
                <a:spcPct val="20000"/>
              </a:spcBef>
              <a:buFontTx/>
              <a:buChar char="–"/>
            </a:pPr>
            <a:r>
              <a:rPr lang="en-US" altLang="en-US" sz="2000" dirty="0"/>
              <a:t>Laptop Computers </a:t>
            </a:r>
          </a:p>
          <a:p>
            <a:pPr lvl="1">
              <a:lnSpc>
                <a:spcPct val="120000"/>
              </a:lnSpc>
              <a:spcBef>
                <a:spcPct val="20000"/>
              </a:spcBef>
              <a:buFontTx/>
              <a:buChar char="–"/>
            </a:pPr>
            <a:r>
              <a:rPr lang="en-US" altLang="en-US" sz="2000" dirty="0"/>
              <a:t>Desktop Computers</a:t>
            </a:r>
          </a:p>
          <a:p>
            <a:pPr lvl="1">
              <a:lnSpc>
                <a:spcPct val="120000"/>
              </a:lnSpc>
              <a:spcBef>
                <a:spcPct val="20000"/>
              </a:spcBef>
              <a:buFontTx/>
              <a:buChar char="–"/>
            </a:pPr>
            <a:r>
              <a:rPr lang="en-US" altLang="en-US" sz="2000" dirty="0"/>
              <a:t>Regional Servers</a:t>
            </a:r>
          </a:p>
          <a:p>
            <a:pPr lvl="1">
              <a:lnSpc>
                <a:spcPct val="120000"/>
              </a:lnSpc>
              <a:spcBef>
                <a:spcPct val="20000"/>
              </a:spcBef>
              <a:buFontTx/>
              <a:buChar char="–"/>
            </a:pPr>
            <a:r>
              <a:rPr lang="en-US" altLang="en-US" sz="2000" dirty="0"/>
              <a:t>HQ server </a:t>
            </a:r>
          </a:p>
          <a:p>
            <a:pPr lvl="1">
              <a:lnSpc>
                <a:spcPct val="120000"/>
              </a:lnSpc>
              <a:spcBef>
                <a:spcPct val="20000"/>
              </a:spcBef>
              <a:buFontTx/>
              <a:buChar char="–"/>
            </a:pPr>
            <a:r>
              <a:rPr lang="en-US" altLang="en-US" sz="2000" dirty="0"/>
              <a:t>Network Infrastructure</a:t>
            </a:r>
          </a:p>
          <a:p>
            <a:pPr lvl="1">
              <a:lnSpc>
                <a:spcPct val="120000"/>
              </a:lnSpc>
              <a:spcBef>
                <a:spcPct val="20000"/>
              </a:spcBef>
              <a:buFontTx/>
              <a:buChar char="–"/>
            </a:pPr>
            <a:r>
              <a:rPr lang="en-US" altLang="en-US" sz="2000" dirty="0"/>
              <a:t>Software </a:t>
            </a:r>
          </a:p>
          <a:p>
            <a:pPr>
              <a:lnSpc>
                <a:spcPct val="120000"/>
              </a:lnSpc>
              <a:spcBef>
                <a:spcPct val="20000"/>
              </a:spcBef>
              <a:buFontTx/>
              <a:buChar char="•"/>
            </a:pPr>
            <a:r>
              <a:rPr lang="en-US" altLang="en-US" dirty="0"/>
              <a:t>Computers and Servers are vulnerable to network attacks such as viruses/worms, intrusion &amp; hardware failures</a:t>
            </a:r>
          </a:p>
          <a:p>
            <a:pPr>
              <a:lnSpc>
                <a:spcPct val="120000"/>
              </a:lnSpc>
              <a:spcBef>
                <a:spcPct val="20000"/>
              </a:spcBef>
              <a:buFontTx/>
              <a:buChar char="•"/>
            </a:pPr>
            <a:r>
              <a:rPr lang="en-US" altLang="en-US" dirty="0"/>
              <a:t>Laptops are especially vulnerable to theft</a:t>
            </a:r>
          </a:p>
        </p:txBody>
      </p:sp>
    </p:spTree>
    <p:extLst>
      <p:ext uri="{BB962C8B-B14F-4D97-AF65-F5344CB8AC3E}">
        <p14:creationId xmlns:p14="http://schemas.microsoft.com/office/powerpoint/2010/main" val="1040058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7F89F417-45A6-4B67-8E2E-680C873CECB0}"/>
              </a:ext>
            </a:extLst>
          </p:cNvPr>
          <p:cNvSpPr>
            <a:spLocks noGrp="1"/>
          </p:cNvSpPr>
          <p:nvPr>
            <p:ph type="sldNum" sz="quarter" idx="10"/>
          </p:nvPr>
        </p:nvSpPr>
        <p:spPr/>
        <p:txBody>
          <a:bodyPr/>
          <a:lstStyle/>
          <a:p>
            <a:endParaRPr lang="en-US" altLang="en-US"/>
          </a:p>
          <a:p>
            <a:fld id="{F833F64C-176C-42E2-BCEE-3024CEF64558}" type="slidenum">
              <a:rPr lang="en-US" altLang="en-US" sz="1000" b="1" i="1">
                <a:solidFill>
                  <a:srgbClr val="660066"/>
                </a:solidFill>
              </a:rPr>
              <a:pPr/>
              <a:t>12</a:t>
            </a:fld>
            <a:endParaRPr lang="en-US" altLang="en-US" sz="1000" b="1" i="1">
              <a:solidFill>
                <a:srgbClr val="660066"/>
              </a:solidFill>
            </a:endParaRPr>
          </a:p>
        </p:txBody>
      </p:sp>
      <p:sp>
        <p:nvSpPr>
          <p:cNvPr id="688130" name="Rectangle 2">
            <a:extLst>
              <a:ext uri="{FF2B5EF4-FFF2-40B4-BE49-F238E27FC236}">
                <a16:creationId xmlns:a16="http://schemas.microsoft.com/office/drawing/2014/main" id="{1C902BA3-89FE-43BA-A84F-1436B02F2A65}"/>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8131" name="Rectangle 3">
            <a:extLst>
              <a:ext uri="{FF2B5EF4-FFF2-40B4-BE49-F238E27FC236}">
                <a16:creationId xmlns:a16="http://schemas.microsoft.com/office/drawing/2014/main" id="{269FEE84-B033-473B-AA23-7F54562FFC92}"/>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8132" name="Rectangle 4">
            <a:extLst>
              <a:ext uri="{FF2B5EF4-FFF2-40B4-BE49-F238E27FC236}">
                <a16:creationId xmlns:a16="http://schemas.microsoft.com/office/drawing/2014/main" id="{8EA8CB84-FD16-46C9-A231-AC7127A1CE48}"/>
              </a:ext>
            </a:extLst>
          </p:cNvPr>
          <p:cNvSpPr>
            <a:spLocks noChangeArrowheads="1"/>
          </p:cNvSpPr>
          <p:nvPr/>
        </p:nvSpPr>
        <p:spPr bwMode="auto">
          <a:xfrm>
            <a:off x="5334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Example- Threats</a:t>
            </a:r>
          </a:p>
        </p:txBody>
      </p:sp>
      <p:sp>
        <p:nvSpPr>
          <p:cNvPr id="688133" name="Rectangle 5">
            <a:extLst>
              <a:ext uri="{FF2B5EF4-FFF2-40B4-BE49-F238E27FC236}">
                <a16:creationId xmlns:a16="http://schemas.microsoft.com/office/drawing/2014/main" id="{90E7FD6E-42AA-46AA-BE9A-5B3580191039}"/>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8134" name="Rectangle 6">
            <a:extLst>
              <a:ext uri="{FF2B5EF4-FFF2-40B4-BE49-F238E27FC236}">
                <a16:creationId xmlns:a16="http://schemas.microsoft.com/office/drawing/2014/main" id="{37792AC2-23FF-4B0B-B39C-CE34AEA0EE66}"/>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8135" name="Rectangle 7">
            <a:extLst>
              <a:ext uri="{FF2B5EF4-FFF2-40B4-BE49-F238E27FC236}">
                <a16:creationId xmlns:a16="http://schemas.microsoft.com/office/drawing/2014/main" id="{655F7D15-594E-4B25-8119-414F8DF5948E}"/>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8136" name="Rectangle 8">
            <a:extLst>
              <a:ext uri="{FF2B5EF4-FFF2-40B4-BE49-F238E27FC236}">
                <a16:creationId xmlns:a16="http://schemas.microsoft.com/office/drawing/2014/main" id="{3C8883DD-98FA-4977-A9AF-9EDBA0D7D0EE}"/>
              </a:ext>
            </a:extLst>
          </p:cNvPr>
          <p:cNvSpPr>
            <a:spLocks noChangeArrowheads="1"/>
          </p:cNvSpPr>
          <p:nvPr/>
        </p:nvSpPr>
        <p:spPr bwMode="auto">
          <a:xfrm>
            <a:off x="609600" y="1600200"/>
            <a:ext cx="7696200" cy="351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a:defRPr sz="2400">
                <a:solidFill>
                  <a:schemeClr val="tx1"/>
                </a:solidFill>
                <a:latin typeface="Garamond" panose="02020404030301010803" pitchFamily="18" charset="0"/>
              </a:defRPr>
            </a:lvl1pPr>
            <a:lvl2pPr marL="742950" indent="-285750">
              <a:defRPr sz="2400">
                <a:solidFill>
                  <a:schemeClr val="tx1"/>
                </a:solidFill>
                <a:latin typeface="Garamond" panose="02020404030301010803" pitchFamily="18" charset="0"/>
              </a:defRPr>
            </a:lvl2pPr>
            <a:lvl3pPr marL="1143000" indent="-228600">
              <a:defRPr sz="2400">
                <a:solidFill>
                  <a:schemeClr val="tx1"/>
                </a:solidFill>
                <a:latin typeface="Garamond" panose="02020404030301010803" pitchFamily="18" charset="0"/>
              </a:defRPr>
            </a:lvl3pPr>
            <a:lvl4pPr marL="1600200" indent="-228600">
              <a:defRPr sz="2400">
                <a:solidFill>
                  <a:schemeClr val="tx1"/>
                </a:solidFill>
                <a:latin typeface="Garamond" panose="02020404030301010803" pitchFamily="18" charset="0"/>
              </a:defRPr>
            </a:lvl4pPr>
            <a:lvl5pPr marL="2057400" indent="-228600">
              <a:defRPr sz="2400">
                <a:solidFill>
                  <a:schemeClr val="tx1"/>
                </a:solidFill>
                <a:latin typeface="Garamond" panose="02020404030301010803" pitchFamily="18" charset="0"/>
              </a:defRPr>
            </a:lvl5pPr>
            <a:lvl6pPr marL="2514600" indent="-228600" fontAlgn="base">
              <a:spcBef>
                <a:spcPct val="0"/>
              </a:spcBef>
              <a:spcAft>
                <a:spcPct val="0"/>
              </a:spcAft>
              <a:defRPr sz="2400">
                <a:solidFill>
                  <a:schemeClr val="tx1"/>
                </a:solidFill>
                <a:latin typeface="Garamond" panose="02020404030301010803" pitchFamily="18" charset="0"/>
              </a:defRPr>
            </a:lvl6pPr>
            <a:lvl7pPr marL="2971800" indent="-228600" fontAlgn="base">
              <a:spcBef>
                <a:spcPct val="0"/>
              </a:spcBef>
              <a:spcAft>
                <a:spcPct val="0"/>
              </a:spcAft>
              <a:defRPr sz="2400">
                <a:solidFill>
                  <a:schemeClr val="tx1"/>
                </a:solidFill>
                <a:latin typeface="Garamond" panose="02020404030301010803" pitchFamily="18" charset="0"/>
              </a:defRPr>
            </a:lvl7pPr>
            <a:lvl8pPr marL="3429000" indent="-228600" fontAlgn="base">
              <a:spcBef>
                <a:spcPct val="0"/>
              </a:spcBef>
              <a:spcAft>
                <a:spcPct val="0"/>
              </a:spcAft>
              <a:defRPr sz="2400">
                <a:solidFill>
                  <a:schemeClr val="tx1"/>
                </a:solidFill>
                <a:latin typeface="Garamond" panose="02020404030301010803" pitchFamily="18" charset="0"/>
              </a:defRPr>
            </a:lvl8pPr>
            <a:lvl9pPr marL="3886200" indent="-228600" fontAlgn="base">
              <a:spcBef>
                <a:spcPct val="0"/>
              </a:spcBef>
              <a:spcAft>
                <a:spcPct val="0"/>
              </a:spcAft>
              <a:defRPr sz="2400">
                <a:solidFill>
                  <a:schemeClr val="tx1"/>
                </a:solidFill>
                <a:latin typeface="Garamond" panose="02020404030301010803" pitchFamily="18" charset="0"/>
              </a:defRPr>
            </a:lvl9pPr>
          </a:lstStyle>
          <a:p>
            <a:pPr>
              <a:spcBef>
                <a:spcPct val="20000"/>
              </a:spcBef>
              <a:buFontTx/>
              <a:buChar char="•"/>
            </a:pPr>
            <a:r>
              <a:rPr lang="en-US" altLang="en-US" dirty="0"/>
              <a:t>Threats are malicious &amp; benign events that can exploit vulnerabilities</a:t>
            </a:r>
          </a:p>
          <a:p>
            <a:pPr>
              <a:spcBef>
                <a:spcPct val="20000"/>
              </a:spcBef>
              <a:buFontTx/>
              <a:buChar char="•"/>
            </a:pPr>
            <a:r>
              <a:rPr lang="en-US" altLang="en-US" dirty="0"/>
              <a:t>Several Threats exist</a:t>
            </a:r>
          </a:p>
          <a:p>
            <a:pPr lvl="1">
              <a:lnSpc>
                <a:spcPct val="90000"/>
              </a:lnSpc>
              <a:spcBef>
                <a:spcPct val="20000"/>
              </a:spcBef>
              <a:buFontTx/>
              <a:buChar char="–"/>
            </a:pPr>
            <a:r>
              <a:rPr lang="en-US" altLang="en-US" sz="2000" dirty="0"/>
              <a:t>Hardware Failure</a:t>
            </a:r>
          </a:p>
          <a:p>
            <a:pPr lvl="1">
              <a:lnSpc>
                <a:spcPct val="90000"/>
              </a:lnSpc>
              <a:spcBef>
                <a:spcPct val="20000"/>
              </a:spcBef>
              <a:buFontTx/>
              <a:buChar char="–"/>
            </a:pPr>
            <a:r>
              <a:rPr lang="en-US" altLang="en-US" sz="2000" dirty="0"/>
              <a:t> Software Failure</a:t>
            </a:r>
          </a:p>
          <a:p>
            <a:pPr lvl="1">
              <a:lnSpc>
                <a:spcPct val="90000"/>
              </a:lnSpc>
              <a:spcBef>
                <a:spcPct val="20000"/>
              </a:spcBef>
              <a:buFontTx/>
              <a:buChar char="–"/>
            </a:pPr>
            <a:r>
              <a:rPr lang="en-US" altLang="en-US" sz="2000" dirty="0"/>
              <a:t> Theft</a:t>
            </a:r>
          </a:p>
          <a:p>
            <a:pPr lvl="1">
              <a:lnSpc>
                <a:spcPct val="90000"/>
              </a:lnSpc>
              <a:spcBef>
                <a:spcPct val="20000"/>
              </a:spcBef>
              <a:buFontTx/>
              <a:buChar char="–"/>
            </a:pPr>
            <a:r>
              <a:rPr lang="en-US" altLang="en-US" sz="2000" dirty="0"/>
              <a:t> Denial of Service</a:t>
            </a:r>
          </a:p>
          <a:p>
            <a:pPr lvl="1">
              <a:lnSpc>
                <a:spcPct val="90000"/>
              </a:lnSpc>
              <a:spcBef>
                <a:spcPct val="20000"/>
              </a:spcBef>
              <a:buFontTx/>
              <a:buChar char="–"/>
            </a:pPr>
            <a:r>
              <a:rPr lang="en-US" altLang="en-US" sz="2000" dirty="0"/>
              <a:t> Viruses/Worms</a:t>
            </a:r>
          </a:p>
          <a:p>
            <a:pPr lvl="1">
              <a:lnSpc>
                <a:spcPct val="90000"/>
              </a:lnSpc>
              <a:spcBef>
                <a:spcPct val="20000"/>
              </a:spcBef>
              <a:buFontTx/>
              <a:buChar char="–"/>
            </a:pPr>
            <a:r>
              <a:rPr lang="en-US" altLang="en-US" sz="2000" dirty="0"/>
              <a:t> Insider Attacks</a:t>
            </a:r>
          </a:p>
          <a:p>
            <a:pPr lvl="1">
              <a:lnSpc>
                <a:spcPct val="90000"/>
              </a:lnSpc>
              <a:spcBef>
                <a:spcPct val="20000"/>
              </a:spcBef>
              <a:buFontTx/>
              <a:buChar char="–"/>
            </a:pPr>
            <a:r>
              <a:rPr lang="en-US" altLang="en-US" sz="2000" dirty="0"/>
              <a:t> Intrusion and Theft of Information </a:t>
            </a:r>
          </a:p>
        </p:txBody>
      </p:sp>
    </p:spTree>
    <p:extLst>
      <p:ext uri="{BB962C8B-B14F-4D97-AF65-F5344CB8AC3E}">
        <p14:creationId xmlns:p14="http://schemas.microsoft.com/office/powerpoint/2010/main" val="402323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EF25EDF3-A59F-4009-B235-D31A2BE749EE}"/>
              </a:ext>
            </a:extLst>
          </p:cNvPr>
          <p:cNvSpPr>
            <a:spLocks noGrp="1"/>
          </p:cNvSpPr>
          <p:nvPr>
            <p:ph type="sldNum" sz="quarter" idx="10"/>
          </p:nvPr>
        </p:nvSpPr>
        <p:spPr/>
        <p:txBody>
          <a:bodyPr/>
          <a:lstStyle/>
          <a:p>
            <a:endParaRPr lang="en-US" altLang="en-US"/>
          </a:p>
          <a:p>
            <a:fld id="{6B6EA391-7FE9-463C-8470-24FFB8423ACD}" type="slidenum">
              <a:rPr lang="en-US" altLang="en-US" sz="1000" b="1" i="1">
                <a:solidFill>
                  <a:srgbClr val="660066"/>
                </a:solidFill>
              </a:rPr>
              <a:pPr/>
              <a:t>13</a:t>
            </a:fld>
            <a:endParaRPr lang="en-US" altLang="en-US" sz="1000" b="1" i="1">
              <a:solidFill>
                <a:srgbClr val="660066"/>
              </a:solidFill>
            </a:endParaRPr>
          </a:p>
        </p:txBody>
      </p:sp>
      <p:sp>
        <p:nvSpPr>
          <p:cNvPr id="689154" name="Rectangle 2">
            <a:extLst>
              <a:ext uri="{FF2B5EF4-FFF2-40B4-BE49-F238E27FC236}">
                <a16:creationId xmlns:a16="http://schemas.microsoft.com/office/drawing/2014/main" id="{FD7753DD-9C50-4C76-A10C-1463FA5E60B9}"/>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9155" name="Rectangle 3">
            <a:extLst>
              <a:ext uri="{FF2B5EF4-FFF2-40B4-BE49-F238E27FC236}">
                <a16:creationId xmlns:a16="http://schemas.microsoft.com/office/drawing/2014/main" id="{F0365905-D99B-4160-8F2F-397D98DFBEA5}"/>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9156" name="Rectangle 4">
            <a:extLst>
              <a:ext uri="{FF2B5EF4-FFF2-40B4-BE49-F238E27FC236}">
                <a16:creationId xmlns:a16="http://schemas.microsoft.com/office/drawing/2014/main" id="{A0FCE6F7-7074-446C-989C-37DD1A932169}"/>
              </a:ext>
            </a:extLst>
          </p:cNvPr>
          <p:cNvSpPr>
            <a:spLocks noChangeArrowheads="1"/>
          </p:cNvSpPr>
          <p:nvPr/>
        </p:nvSpPr>
        <p:spPr bwMode="auto">
          <a:xfrm>
            <a:off x="6096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Example- Controls</a:t>
            </a:r>
          </a:p>
        </p:txBody>
      </p:sp>
      <p:sp>
        <p:nvSpPr>
          <p:cNvPr id="689157" name="Rectangle 5">
            <a:extLst>
              <a:ext uri="{FF2B5EF4-FFF2-40B4-BE49-F238E27FC236}">
                <a16:creationId xmlns:a16="http://schemas.microsoft.com/office/drawing/2014/main" id="{E5123D17-DF3D-415E-A092-C7920BC0E589}"/>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9158" name="Rectangle 6">
            <a:extLst>
              <a:ext uri="{FF2B5EF4-FFF2-40B4-BE49-F238E27FC236}">
                <a16:creationId xmlns:a16="http://schemas.microsoft.com/office/drawing/2014/main" id="{4AB10A74-C5D3-49A0-95A3-972339CA202A}"/>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9159" name="Rectangle 7">
            <a:extLst>
              <a:ext uri="{FF2B5EF4-FFF2-40B4-BE49-F238E27FC236}">
                <a16:creationId xmlns:a16="http://schemas.microsoft.com/office/drawing/2014/main" id="{0D0489F9-D43A-4420-A021-CD864D233A9A}"/>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9160" name="Rectangle 8">
            <a:extLst>
              <a:ext uri="{FF2B5EF4-FFF2-40B4-BE49-F238E27FC236}">
                <a16:creationId xmlns:a16="http://schemas.microsoft.com/office/drawing/2014/main" id="{0ADAA309-3ACB-4D56-AA39-C7C5D6E90370}"/>
              </a:ext>
            </a:extLst>
          </p:cNvPr>
          <p:cNvSpPr>
            <a:spLocks noChangeArrowheads="1"/>
          </p:cNvSpPr>
          <p:nvPr/>
        </p:nvSpPr>
        <p:spPr bwMode="auto">
          <a:xfrm>
            <a:off x="685800" y="1600200"/>
            <a:ext cx="8229600" cy="497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eaLnBrk="0" hangingPunct="0">
              <a:buFontTx/>
              <a:buChar char="•"/>
            </a:pPr>
            <a:r>
              <a:rPr lang="en-US" altLang="en-US" sz="1800" dirty="0">
                <a:cs typeface="Times New Roman" panose="02020603050405020304" pitchFamily="18" charset="0"/>
              </a:rPr>
              <a:t>Intrusion detection and firewall upgrades on HQ Server </a:t>
            </a:r>
          </a:p>
          <a:p>
            <a:pPr lvl="1" eaLnBrk="0" hangingPunct="0">
              <a:buFontTx/>
              <a:buChar char="–"/>
            </a:pPr>
            <a:r>
              <a:rPr lang="en-US" altLang="en-US" sz="1600" dirty="0">
                <a:cs typeface="Times New Roman" panose="02020603050405020304" pitchFamily="18" charset="0"/>
              </a:rPr>
              <a:t> mitigate HQ server failure and recovery</a:t>
            </a:r>
          </a:p>
          <a:p>
            <a:pPr eaLnBrk="0" hangingPunct="0">
              <a:buFontTx/>
              <a:buChar char="•"/>
            </a:pPr>
            <a:r>
              <a:rPr lang="en-US" altLang="en-US" sz="1800" dirty="0">
                <a:cs typeface="Times New Roman" panose="02020603050405020304" pitchFamily="18" charset="0"/>
              </a:rPr>
              <a:t>Anti-Virus Software</a:t>
            </a:r>
          </a:p>
          <a:p>
            <a:pPr lvl="1" eaLnBrk="0" hangingPunct="0">
              <a:buFontTx/>
              <a:buChar char="–"/>
            </a:pPr>
            <a:r>
              <a:rPr lang="en-US" altLang="en-US" sz="1800" dirty="0">
                <a:cs typeface="Times New Roman" panose="02020603050405020304" pitchFamily="18" charset="0"/>
              </a:rPr>
              <a:t> </a:t>
            </a:r>
            <a:r>
              <a:rPr lang="en-US" altLang="en-US" sz="1600" dirty="0">
                <a:cs typeface="Times New Roman" panose="02020603050405020304" pitchFamily="18" charset="0"/>
              </a:rPr>
              <a:t>mitigates threat of worms, viruses, DOS attacks, and some intrusions</a:t>
            </a:r>
          </a:p>
          <a:p>
            <a:pPr eaLnBrk="0" hangingPunct="0">
              <a:buFontTx/>
              <a:buChar char="•"/>
            </a:pPr>
            <a:r>
              <a:rPr lang="en-US" altLang="en-US" sz="1800" dirty="0">
                <a:cs typeface="Times New Roman" panose="02020603050405020304" pitchFamily="18" charset="0"/>
              </a:rPr>
              <a:t> Firewall upgrades</a:t>
            </a:r>
          </a:p>
          <a:p>
            <a:pPr lvl="1" eaLnBrk="0" hangingPunct="0">
              <a:buFontTx/>
              <a:buChar char="–"/>
            </a:pPr>
            <a:r>
              <a:rPr lang="en-US" altLang="en-US" sz="1600" dirty="0">
                <a:cs typeface="Times New Roman" panose="02020603050405020304" pitchFamily="18" charset="0"/>
              </a:rPr>
              <a:t> mitigates threats of DOS attacks and some intrusions, worms and viruses</a:t>
            </a:r>
          </a:p>
          <a:p>
            <a:pPr eaLnBrk="0" hangingPunct="0">
              <a:buFontTx/>
              <a:buChar char="•"/>
            </a:pPr>
            <a:r>
              <a:rPr lang="en-US" altLang="en-US" sz="1800" dirty="0">
                <a:cs typeface="Times New Roman" panose="02020603050405020304" pitchFamily="18" charset="0"/>
              </a:rPr>
              <a:t> Redundant HQ Server</a:t>
            </a:r>
          </a:p>
          <a:p>
            <a:pPr lvl="1" eaLnBrk="0" hangingPunct="0">
              <a:buFontTx/>
              <a:buChar char="–"/>
            </a:pPr>
            <a:r>
              <a:rPr lang="en-US" altLang="en-US" sz="1800" dirty="0">
                <a:cs typeface="Times New Roman" panose="02020603050405020304" pitchFamily="18" charset="0"/>
              </a:rPr>
              <a:t> </a:t>
            </a:r>
            <a:r>
              <a:rPr lang="en-US" altLang="en-US" sz="1600" dirty="0">
                <a:cs typeface="Times New Roman" panose="02020603050405020304" pitchFamily="18" charset="0"/>
              </a:rPr>
              <a:t>reduces loss of transaction revenue</a:t>
            </a:r>
          </a:p>
          <a:p>
            <a:pPr eaLnBrk="0" hangingPunct="0">
              <a:buFontTx/>
              <a:buChar char="•"/>
            </a:pPr>
            <a:r>
              <a:rPr lang="en-US" altLang="en-US" sz="1800" dirty="0">
                <a:cs typeface="Times New Roman" panose="02020603050405020304" pitchFamily="18" charset="0"/>
              </a:rPr>
              <a:t>Spare laptop computers at each location</a:t>
            </a:r>
          </a:p>
          <a:p>
            <a:pPr lvl="1" eaLnBrk="0" hangingPunct="0">
              <a:buFontTx/>
              <a:buChar char="–"/>
            </a:pPr>
            <a:r>
              <a:rPr lang="en-US" altLang="en-US" sz="1600" dirty="0">
                <a:cs typeface="Times New Roman" panose="02020603050405020304" pitchFamily="18" charset="0"/>
              </a:rPr>
              <a:t> reduces loss of transaction revenue and productivity</a:t>
            </a:r>
          </a:p>
          <a:p>
            <a:pPr eaLnBrk="0" hangingPunct="0">
              <a:buFontTx/>
              <a:buChar char="•"/>
            </a:pPr>
            <a:r>
              <a:rPr lang="en-US" altLang="en-US" sz="1800" dirty="0">
                <a:cs typeface="Times New Roman" panose="02020603050405020304" pitchFamily="18" charset="0"/>
              </a:rPr>
              <a:t> Warranties</a:t>
            </a:r>
          </a:p>
          <a:p>
            <a:pPr lvl="1" eaLnBrk="0" hangingPunct="0">
              <a:buFontTx/>
              <a:buChar char="–"/>
            </a:pPr>
            <a:r>
              <a:rPr lang="en-US" altLang="en-US" sz="1600" dirty="0">
                <a:cs typeface="Times New Roman" panose="02020603050405020304" pitchFamily="18" charset="0"/>
              </a:rPr>
              <a:t> reduces loss of transaction revenue and cost of procuring replacements</a:t>
            </a:r>
          </a:p>
          <a:p>
            <a:pPr eaLnBrk="0" hangingPunct="0">
              <a:buFontTx/>
              <a:buChar char="•"/>
            </a:pPr>
            <a:r>
              <a:rPr lang="en-US" altLang="en-US" sz="1800" dirty="0">
                <a:cs typeface="Times New Roman" panose="02020603050405020304" pitchFamily="18" charset="0"/>
              </a:rPr>
              <a:t> Insurance</a:t>
            </a:r>
          </a:p>
          <a:p>
            <a:pPr lvl="1" eaLnBrk="0" hangingPunct="0">
              <a:buFontTx/>
              <a:buChar char="–"/>
            </a:pPr>
            <a:r>
              <a:rPr lang="en-US" altLang="en-US" sz="1600" dirty="0">
                <a:cs typeface="Times New Roman" panose="02020603050405020304" pitchFamily="18" charset="0"/>
              </a:rPr>
              <a:t> offset cost of liability</a:t>
            </a:r>
          </a:p>
          <a:p>
            <a:pPr eaLnBrk="0" hangingPunct="0">
              <a:buFontTx/>
              <a:buChar char="•"/>
            </a:pPr>
            <a:r>
              <a:rPr lang="en-US" altLang="en-US" sz="1800" dirty="0">
                <a:cs typeface="Times New Roman" panose="02020603050405020304" pitchFamily="18" charset="0"/>
              </a:rPr>
              <a:t> Physical Controls</a:t>
            </a:r>
          </a:p>
          <a:p>
            <a:pPr lvl="1" eaLnBrk="0" hangingPunct="0">
              <a:buFontTx/>
              <a:buChar char="–"/>
            </a:pPr>
            <a:r>
              <a:rPr lang="en-US" altLang="en-US" sz="1600" dirty="0">
                <a:cs typeface="Times New Roman" panose="02020603050405020304" pitchFamily="18" charset="0"/>
              </a:rPr>
              <a:t> reduce probability of theft</a:t>
            </a:r>
          </a:p>
          <a:p>
            <a:pPr eaLnBrk="0" hangingPunct="0">
              <a:buFontTx/>
              <a:buChar char="•"/>
            </a:pPr>
            <a:r>
              <a:rPr lang="en-US" altLang="en-US" sz="1800" dirty="0">
                <a:cs typeface="Times New Roman" panose="02020603050405020304" pitchFamily="18" charset="0"/>
              </a:rPr>
              <a:t> Security Policy</a:t>
            </a:r>
          </a:p>
          <a:p>
            <a:pPr lvl="1" eaLnBrk="0" hangingPunct="0">
              <a:buFontTx/>
              <a:buChar char="–"/>
            </a:pPr>
            <a:r>
              <a:rPr lang="en-US" altLang="en-US" sz="1600" dirty="0">
                <a:cs typeface="Times New Roman" panose="02020603050405020304" pitchFamily="18" charset="0"/>
              </a:rPr>
              <a:t> can be used to reduce most threats.</a:t>
            </a:r>
          </a:p>
          <a:p>
            <a:pPr eaLnBrk="0" hangingPunct="0"/>
            <a:endParaRPr lang="en-US" altLang="en-US" sz="1600" dirty="0">
              <a:cs typeface="Times New Roman" panose="02020603050405020304" pitchFamily="18" charset="0"/>
            </a:endParaRPr>
          </a:p>
        </p:txBody>
      </p:sp>
    </p:spTree>
    <p:extLst>
      <p:ext uri="{BB962C8B-B14F-4D97-AF65-F5344CB8AC3E}">
        <p14:creationId xmlns:p14="http://schemas.microsoft.com/office/powerpoint/2010/main" val="3362488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0C001A34-DD19-4F3A-9564-F550DC99AFB7}"/>
              </a:ext>
            </a:extLst>
          </p:cNvPr>
          <p:cNvSpPr>
            <a:spLocks noGrp="1"/>
          </p:cNvSpPr>
          <p:nvPr>
            <p:ph type="sldNum" sz="quarter" idx="10"/>
          </p:nvPr>
        </p:nvSpPr>
        <p:spPr/>
        <p:txBody>
          <a:bodyPr/>
          <a:lstStyle/>
          <a:p>
            <a:endParaRPr lang="en-US" altLang="en-US"/>
          </a:p>
          <a:p>
            <a:fld id="{E4A78DD5-9E27-436C-AAB2-692808EE3D6D}" type="slidenum">
              <a:rPr lang="en-US" altLang="en-US" sz="1000" b="1" i="1">
                <a:solidFill>
                  <a:srgbClr val="660066"/>
                </a:solidFill>
              </a:rPr>
              <a:pPr/>
              <a:t>14</a:t>
            </a:fld>
            <a:endParaRPr lang="en-US" altLang="en-US" sz="1000" b="1" i="1">
              <a:solidFill>
                <a:srgbClr val="660066"/>
              </a:solidFill>
            </a:endParaRPr>
          </a:p>
        </p:txBody>
      </p:sp>
      <p:sp>
        <p:nvSpPr>
          <p:cNvPr id="690178" name="Rectangle 2">
            <a:extLst>
              <a:ext uri="{FF2B5EF4-FFF2-40B4-BE49-F238E27FC236}">
                <a16:creationId xmlns:a16="http://schemas.microsoft.com/office/drawing/2014/main" id="{63E8BBC5-4BCA-4034-876C-4D401428B45B}"/>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0179" name="Rectangle 3">
            <a:extLst>
              <a:ext uri="{FF2B5EF4-FFF2-40B4-BE49-F238E27FC236}">
                <a16:creationId xmlns:a16="http://schemas.microsoft.com/office/drawing/2014/main" id="{5E474E16-E2E0-42B1-8A94-C64545180BF0}"/>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0180" name="Rectangle 4">
            <a:extLst>
              <a:ext uri="{FF2B5EF4-FFF2-40B4-BE49-F238E27FC236}">
                <a16:creationId xmlns:a16="http://schemas.microsoft.com/office/drawing/2014/main" id="{F2F0AA70-3038-4202-9FBD-75FF39F7CAE0}"/>
              </a:ext>
            </a:extLst>
          </p:cNvPr>
          <p:cNvSpPr>
            <a:spLocks noChangeArrowheads="1"/>
          </p:cNvSpPr>
          <p:nvPr/>
        </p:nvSpPr>
        <p:spPr bwMode="auto">
          <a:xfrm>
            <a:off x="3810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Asset/Vulnerability Matrix</a:t>
            </a:r>
          </a:p>
        </p:txBody>
      </p:sp>
      <p:sp>
        <p:nvSpPr>
          <p:cNvPr id="690181" name="Rectangle 5">
            <a:extLst>
              <a:ext uri="{FF2B5EF4-FFF2-40B4-BE49-F238E27FC236}">
                <a16:creationId xmlns:a16="http://schemas.microsoft.com/office/drawing/2014/main" id="{5F892CC4-2738-4306-B7ED-9C47071913A9}"/>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0182" name="Rectangle 6">
            <a:extLst>
              <a:ext uri="{FF2B5EF4-FFF2-40B4-BE49-F238E27FC236}">
                <a16:creationId xmlns:a16="http://schemas.microsoft.com/office/drawing/2014/main" id="{10A4B482-D637-4592-874A-561488E5155C}"/>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0183" name="Rectangle 7">
            <a:extLst>
              <a:ext uri="{FF2B5EF4-FFF2-40B4-BE49-F238E27FC236}">
                <a16:creationId xmlns:a16="http://schemas.microsoft.com/office/drawing/2014/main" id="{2BCA5133-106E-4455-BB7D-7E1D0673E947}"/>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0184" name="Rectangle 8">
            <a:extLst>
              <a:ext uri="{FF2B5EF4-FFF2-40B4-BE49-F238E27FC236}">
                <a16:creationId xmlns:a16="http://schemas.microsoft.com/office/drawing/2014/main" id="{7E593D97-6F26-4EF6-9E62-19FCEF1EA7E8}"/>
              </a:ext>
            </a:extLst>
          </p:cNvPr>
          <p:cNvSpPr>
            <a:spLocks noChangeArrowheads="1"/>
          </p:cNvSpPr>
          <p:nvPr/>
        </p:nvSpPr>
        <p:spPr bwMode="auto">
          <a:xfrm>
            <a:off x="457200" y="1371600"/>
            <a:ext cx="8153400" cy="503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a:defRPr sz="2400">
                <a:solidFill>
                  <a:schemeClr val="tx1"/>
                </a:solidFill>
                <a:latin typeface="Garamond" panose="02020404030301010803" pitchFamily="18" charset="0"/>
              </a:defRPr>
            </a:lvl1pPr>
            <a:lvl2pPr marL="742950" indent="-285750">
              <a:defRPr sz="2400">
                <a:solidFill>
                  <a:schemeClr val="tx1"/>
                </a:solidFill>
                <a:latin typeface="Garamond" panose="02020404030301010803" pitchFamily="18" charset="0"/>
              </a:defRPr>
            </a:lvl2pPr>
            <a:lvl3pPr marL="1143000" indent="-228600">
              <a:defRPr sz="2400">
                <a:solidFill>
                  <a:schemeClr val="tx1"/>
                </a:solidFill>
                <a:latin typeface="Garamond" panose="02020404030301010803" pitchFamily="18" charset="0"/>
              </a:defRPr>
            </a:lvl3pPr>
            <a:lvl4pPr marL="1600200" indent="-228600">
              <a:defRPr sz="2400">
                <a:solidFill>
                  <a:schemeClr val="tx1"/>
                </a:solidFill>
                <a:latin typeface="Garamond" panose="02020404030301010803" pitchFamily="18" charset="0"/>
              </a:defRPr>
            </a:lvl4pPr>
            <a:lvl5pPr marL="2057400" indent="-228600">
              <a:defRPr sz="2400">
                <a:solidFill>
                  <a:schemeClr val="tx1"/>
                </a:solidFill>
                <a:latin typeface="Garamond" panose="02020404030301010803" pitchFamily="18" charset="0"/>
              </a:defRPr>
            </a:lvl5pPr>
            <a:lvl6pPr marL="2514600" indent="-228600" fontAlgn="base">
              <a:spcBef>
                <a:spcPct val="0"/>
              </a:spcBef>
              <a:spcAft>
                <a:spcPct val="0"/>
              </a:spcAft>
              <a:defRPr sz="2400">
                <a:solidFill>
                  <a:schemeClr val="tx1"/>
                </a:solidFill>
                <a:latin typeface="Garamond" panose="02020404030301010803" pitchFamily="18" charset="0"/>
              </a:defRPr>
            </a:lvl6pPr>
            <a:lvl7pPr marL="2971800" indent="-228600" fontAlgn="base">
              <a:spcBef>
                <a:spcPct val="0"/>
              </a:spcBef>
              <a:spcAft>
                <a:spcPct val="0"/>
              </a:spcAft>
              <a:defRPr sz="2400">
                <a:solidFill>
                  <a:schemeClr val="tx1"/>
                </a:solidFill>
                <a:latin typeface="Garamond" panose="02020404030301010803" pitchFamily="18" charset="0"/>
              </a:defRPr>
            </a:lvl7pPr>
            <a:lvl8pPr marL="3429000" indent="-228600" fontAlgn="base">
              <a:spcBef>
                <a:spcPct val="0"/>
              </a:spcBef>
              <a:spcAft>
                <a:spcPct val="0"/>
              </a:spcAft>
              <a:defRPr sz="2400">
                <a:solidFill>
                  <a:schemeClr val="tx1"/>
                </a:solidFill>
                <a:latin typeface="Garamond" panose="02020404030301010803" pitchFamily="18" charset="0"/>
              </a:defRPr>
            </a:lvl8pPr>
            <a:lvl9pPr marL="3886200" indent="-228600" fontAlgn="base">
              <a:spcBef>
                <a:spcPct val="0"/>
              </a:spcBef>
              <a:spcAft>
                <a:spcPct val="0"/>
              </a:spcAft>
              <a:defRPr sz="2400">
                <a:solidFill>
                  <a:schemeClr val="tx1"/>
                </a:solidFill>
                <a:latin typeface="Garamond" panose="02020404030301010803" pitchFamily="18" charset="0"/>
              </a:defRPr>
            </a:lvl9pPr>
          </a:lstStyle>
          <a:p>
            <a:pPr>
              <a:lnSpc>
                <a:spcPct val="90000"/>
              </a:lnSpc>
              <a:spcBef>
                <a:spcPct val="20000"/>
              </a:spcBef>
              <a:buFontTx/>
              <a:buChar char="•"/>
            </a:pPr>
            <a:r>
              <a:rPr lang="en-US" altLang="en-US" sz="2000" dirty="0"/>
              <a:t>The coefficients of this matrix are usually based on internal data as well as financial loss organizations</a:t>
            </a:r>
          </a:p>
          <a:p>
            <a:pPr>
              <a:lnSpc>
                <a:spcPct val="90000"/>
              </a:lnSpc>
              <a:spcBef>
                <a:spcPct val="20000"/>
              </a:spcBef>
              <a:buFontTx/>
              <a:buChar char="•"/>
            </a:pPr>
            <a:r>
              <a:rPr lang="en-US" altLang="en-US" sz="2000" dirty="0"/>
              <a:t>For the current example we will assume data for illustration of the concept</a:t>
            </a:r>
          </a:p>
          <a:p>
            <a:pPr lvl="1">
              <a:lnSpc>
                <a:spcPct val="90000"/>
              </a:lnSpc>
              <a:spcBef>
                <a:spcPct val="20000"/>
              </a:spcBef>
              <a:buFontTx/>
              <a:buChar char="–"/>
            </a:pPr>
            <a:r>
              <a:rPr lang="en-US" altLang="en-US" sz="1800" dirty="0"/>
              <a:t>Transactions are mostly associated with the regional servers which store the data, the HQ server which takes all requests, and the network infrastructure with which clients access the data. (.30 each)</a:t>
            </a:r>
          </a:p>
          <a:p>
            <a:pPr lvl="1">
              <a:lnSpc>
                <a:spcPct val="90000"/>
              </a:lnSpc>
              <a:spcBef>
                <a:spcPct val="20000"/>
              </a:spcBef>
              <a:buFontTx/>
              <a:buChar char="–"/>
            </a:pPr>
            <a:r>
              <a:rPr lang="en-US" altLang="en-US" sz="1800" dirty="0"/>
              <a:t>Laptops, desktops and software is only associated with the remaining 10% (.033 each)</a:t>
            </a:r>
          </a:p>
          <a:p>
            <a:pPr lvl="1">
              <a:lnSpc>
                <a:spcPct val="90000"/>
              </a:lnSpc>
              <a:spcBef>
                <a:spcPct val="20000"/>
              </a:spcBef>
              <a:buFontTx/>
              <a:buChar char="–"/>
            </a:pPr>
            <a:r>
              <a:rPr lang="en-US" altLang="en-US" sz="1800" dirty="0"/>
              <a:t>Data that is located on laptops and desktops make up only 10% of total data because they are only used for collecting and processing.</a:t>
            </a:r>
          </a:p>
          <a:p>
            <a:pPr lvl="1">
              <a:lnSpc>
                <a:spcPct val="90000"/>
              </a:lnSpc>
              <a:spcBef>
                <a:spcPct val="20000"/>
              </a:spcBef>
              <a:buFontTx/>
              <a:buChar char="–"/>
            </a:pPr>
            <a:r>
              <a:rPr lang="en-US" altLang="en-US" sz="1800" dirty="0"/>
              <a:t>The regional servers contain all other data.</a:t>
            </a:r>
          </a:p>
          <a:p>
            <a:pPr lvl="1">
              <a:lnSpc>
                <a:spcPct val="90000"/>
              </a:lnSpc>
              <a:spcBef>
                <a:spcPct val="20000"/>
              </a:spcBef>
              <a:buFontTx/>
              <a:buChar char="–"/>
            </a:pPr>
            <a:r>
              <a:rPr lang="en-US" altLang="en-US" sz="1800" dirty="0"/>
              <a:t>Other assets are associated at 100% with their respective vulnerabilities. (e.g. laptops with laptops, desktops with desktops, etc.)</a:t>
            </a:r>
          </a:p>
          <a:p>
            <a:pPr>
              <a:lnSpc>
                <a:spcPct val="90000"/>
              </a:lnSpc>
              <a:spcBef>
                <a:spcPct val="20000"/>
              </a:spcBef>
              <a:buFontTx/>
              <a:buChar char="•"/>
            </a:pPr>
            <a:r>
              <a:rPr lang="en-US" altLang="en-US" sz="2000" dirty="0"/>
              <a:t>The threshold for this matrix will be:</a:t>
            </a:r>
          </a:p>
          <a:p>
            <a:pPr lvl="1">
              <a:spcBef>
                <a:spcPct val="20000"/>
              </a:spcBef>
              <a:buFontTx/>
              <a:buChar char="–"/>
            </a:pPr>
            <a:r>
              <a:rPr lang="en-US" altLang="en-US" sz="1400" dirty="0"/>
              <a:t>Not Relevant: 0</a:t>
            </a:r>
          </a:p>
          <a:p>
            <a:pPr lvl="1">
              <a:spcBef>
                <a:spcPct val="20000"/>
              </a:spcBef>
              <a:buFontTx/>
              <a:buChar char="–"/>
            </a:pPr>
            <a:r>
              <a:rPr lang="en-US" altLang="en-US" sz="1400" dirty="0"/>
              <a:t>Low: 0 &lt; x &lt;= 0.01</a:t>
            </a:r>
          </a:p>
          <a:p>
            <a:pPr lvl="1">
              <a:spcBef>
                <a:spcPct val="20000"/>
              </a:spcBef>
              <a:buFontTx/>
              <a:buChar char="–"/>
            </a:pPr>
            <a:r>
              <a:rPr lang="en-US" altLang="en-US" sz="1400" dirty="0"/>
              <a:t>Medium: 0.01 &lt; x &lt;= 0.05</a:t>
            </a:r>
          </a:p>
          <a:p>
            <a:pPr lvl="1">
              <a:spcBef>
                <a:spcPct val="20000"/>
              </a:spcBef>
              <a:buFontTx/>
              <a:buChar char="–"/>
            </a:pPr>
            <a:r>
              <a:rPr lang="en-US" altLang="en-US" sz="1400" dirty="0"/>
              <a:t>High: 0.05 &lt; x &lt; 1 </a:t>
            </a:r>
          </a:p>
        </p:txBody>
      </p:sp>
    </p:spTree>
    <p:extLst>
      <p:ext uri="{BB962C8B-B14F-4D97-AF65-F5344CB8AC3E}">
        <p14:creationId xmlns:p14="http://schemas.microsoft.com/office/powerpoint/2010/main" val="1418213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lide Number Placeholder 3">
            <a:extLst>
              <a:ext uri="{FF2B5EF4-FFF2-40B4-BE49-F238E27FC236}">
                <a16:creationId xmlns:a16="http://schemas.microsoft.com/office/drawing/2014/main" id="{47883579-D5B1-45C2-95A3-82E8A2C8FF0D}"/>
              </a:ext>
            </a:extLst>
          </p:cNvPr>
          <p:cNvSpPr>
            <a:spLocks noGrp="1"/>
          </p:cNvSpPr>
          <p:nvPr>
            <p:ph type="sldNum" sz="quarter" idx="10"/>
          </p:nvPr>
        </p:nvSpPr>
        <p:spPr/>
        <p:txBody>
          <a:bodyPr/>
          <a:lstStyle/>
          <a:p>
            <a:endParaRPr lang="en-US" altLang="en-US"/>
          </a:p>
          <a:p>
            <a:fld id="{52548B8C-A989-4512-938C-77F244235B0D}" type="slidenum">
              <a:rPr lang="en-US" altLang="en-US" sz="1000" b="1" i="1">
                <a:solidFill>
                  <a:srgbClr val="660066"/>
                </a:solidFill>
              </a:rPr>
              <a:pPr/>
              <a:t>15</a:t>
            </a:fld>
            <a:endParaRPr lang="en-US" altLang="en-US" sz="1000" b="1" i="1">
              <a:solidFill>
                <a:srgbClr val="660066"/>
              </a:solidFill>
            </a:endParaRPr>
          </a:p>
        </p:txBody>
      </p:sp>
      <p:sp>
        <p:nvSpPr>
          <p:cNvPr id="691202" name="Rectangle 2">
            <a:extLst>
              <a:ext uri="{FF2B5EF4-FFF2-40B4-BE49-F238E27FC236}">
                <a16:creationId xmlns:a16="http://schemas.microsoft.com/office/drawing/2014/main" id="{473E7C7C-FFF1-41A0-A55C-475A2A1CFF5A}"/>
              </a:ext>
            </a:extLst>
          </p:cNvPr>
          <p:cNvSpPr>
            <a:spLocks noChangeArrowheads="1"/>
          </p:cNvSpPr>
          <p:nvPr/>
        </p:nvSpPr>
        <p:spPr bwMode="auto">
          <a:xfrm>
            <a:off x="-152400" y="139360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1203" name="Rectangle 3">
            <a:extLst>
              <a:ext uri="{FF2B5EF4-FFF2-40B4-BE49-F238E27FC236}">
                <a16:creationId xmlns:a16="http://schemas.microsoft.com/office/drawing/2014/main" id="{27F20474-9F2E-4A20-9E32-A08F0C5F8DF1}"/>
              </a:ext>
            </a:extLst>
          </p:cNvPr>
          <p:cNvSpPr>
            <a:spLocks noChangeArrowheads="1"/>
          </p:cNvSpPr>
          <p:nvPr/>
        </p:nvSpPr>
        <p:spPr bwMode="auto">
          <a:xfrm>
            <a:off x="304800" y="33763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1204" name="Rectangle 4">
            <a:extLst>
              <a:ext uri="{FF2B5EF4-FFF2-40B4-BE49-F238E27FC236}">
                <a16:creationId xmlns:a16="http://schemas.microsoft.com/office/drawing/2014/main" id="{17F0ABA1-C1BC-41E1-9F56-6A6FD78EA5C2}"/>
              </a:ext>
            </a:extLst>
          </p:cNvPr>
          <p:cNvSpPr>
            <a:spLocks noChangeArrowheads="1"/>
          </p:cNvSpPr>
          <p:nvPr/>
        </p:nvSpPr>
        <p:spPr bwMode="auto">
          <a:xfrm>
            <a:off x="533400" y="328389"/>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Asset/Vulnerability Matrix, cont’d.</a:t>
            </a:r>
          </a:p>
        </p:txBody>
      </p:sp>
      <p:sp>
        <p:nvSpPr>
          <p:cNvPr id="691205" name="Rectangle 5">
            <a:extLst>
              <a:ext uri="{FF2B5EF4-FFF2-40B4-BE49-F238E27FC236}">
                <a16:creationId xmlns:a16="http://schemas.microsoft.com/office/drawing/2014/main" id="{BDA771D6-72A5-4D6E-A665-7D7A93124418}"/>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1206" name="Rectangle 6">
            <a:extLst>
              <a:ext uri="{FF2B5EF4-FFF2-40B4-BE49-F238E27FC236}">
                <a16:creationId xmlns:a16="http://schemas.microsoft.com/office/drawing/2014/main" id="{E42853DD-10AF-42B5-92CC-BB5DB7761C1D}"/>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1207" name="Rectangle 7">
            <a:extLst>
              <a:ext uri="{FF2B5EF4-FFF2-40B4-BE49-F238E27FC236}">
                <a16:creationId xmlns:a16="http://schemas.microsoft.com/office/drawing/2014/main" id="{5B308E87-3636-4148-BAEE-625498512334}"/>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691304" name="Group 104">
            <a:extLst>
              <a:ext uri="{FF2B5EF4-FFF2-40B4-BE49-F238E27FC236}">
                <a16:creationId xmlns:a16="http://schemas.microsoft.com/office/drawing/2014/main" id="{FA1BE246-CCAE-46E7-A33C-F7C7883CDC9F}"/>
              </a:ext>
            </a:extLst>
          </p:cNvPr>
          <p:cNvGraphicFramePr>
            <a:graphicFrameLocks noGrp="1"/>
          </p:cNvGraphicFramePr>
          <p:nvPr>
            <p:extLst>
              <p:ext uri="{D42A27DB-BD31-4B8C-83A1-F6EECF244321}">
                <p14:modId xmlns:p14="http://schemas.microsoft.com/office/powerpoint/2010/main" val="2452771320"/>
              </p:ext>
            </p:extLst>
          </p:nvPr>
        </p:nvGraphicFramePr>
        <p:xfrm>
          <a:off x="457200" y="1471389"/>
          <a:ext cx="8305800" cy="3638997"/>
        </p:xfrm>
        <a:graphic>
          <a:graphicData uri="http://schemas.openxmlformats.org/drawingml/2006/table">
            <a:tbl>
              <a:tblPr/>
              <a:tblGrid>
                <a:gridCol w="1219200">
                  <a:extLst>
                    <a:ext uri="{9D8B030D-6E8A-4147-A177-3AD203B41FA5}">
                      <a16:colId xmlns:a16="http://schemas.microsoft.com/office/drawing/2014/main" val="3487818317"/>
                    </a:ext>
                  </a:extLst>
                </a:gridCol>
                <a:gridCol w="914400">
                  <a:extLst>
                    <a:ext uri="{9D8B030D-6E8A-4147-A177-3AD203B41FA5}">
                      <a16:colId xmlns:a16="http://schemas.microsoft.com/office/drawing/2014/main" val="2227082540"/>
                    </a:ext>
                  </a:extLst>
                </a:gridCol>
                <a:gridCol w="1066800">
                  <a:extLst>
                    <a:ext uri="{9D8B030D-6E8A-4147-A177-3AD203B41FA5}">
                      <a16:colId xmlns:a16="http://schemas.microsoft.com/office/drawing/2014/main" val="734441829"/>
                    </a:ext>
                  </a:extLst>
                </a:gridCol>
                <a:gridCol w="990600">
                  <a:extLst>
                    <a:ext uri="{9D8B030D-6E8A-4147-A177-3AD203B41FA5}">
                      <a16:colId xmlns:a16="http://schemas.microsoft.com/office/drawing/2014/main" val="513729512"/>
                    </a:ext>
                  </a:extLst>
                </a:gridCol>
                <a:gridCol w="990600">
                  <a:extLst>
                    <a:ext uri="{9D8B030D-6E8A-4147-A177-3AD203B41FA5}">
                      <a16:colId xmlns:a16="http://schemas.microsoft.com/office/drawing/2014/main" val="4113311055"/>
                    </a:ext>
                  </a:extLst>
                </a:gridCol>
                <a:gridCol w="914400">
                  <a:extLst>
                    <a:ext uri="{9D8B030D-6E8A-4147-A177-3AD203B41FA5}">
                      <a16:colId xmlns:a16="http://schemas.microsoft.com/office/drawing/2014/main" val="1739505192"/>
                    </a:ext>
                  </a:extLst>
                </a:gridCol>
                <a:gridCol w="838200">
                  <a:extLst>
                    <a:ext uri="{9D8B030D-6E8A-4147-A177-3AD203B41FA5}">
                      <a16:colId xmlns:a16="http://schemas.microsoft.com/office/drawing/2014/main" val="105858835"/>
                    </a:ext>
                  </a:extLst>
                </a:gridCol>
                <a:gridCol w="1371600">
                  <a:extLst>
                    <a:ext uri="{9D8B030D-6E8A-4147-A177-3AD203B41FA5}">
                      <a16:colId xmlns:a16="http://schemas.microsoft.com/office/drawing/2014/main" val="376374657"/>
                    </a:ext>
                  </a:extLst>
                </a:gridCol>
              </a:tblGrid>
              <a:tr h="579438">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Assets</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Garamond" panose="02020404030301010803"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Vulnerabilities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Transaction Revenue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Data (Liability)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Laptops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Desktops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Regional Servers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HQ Server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Aggregates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(Impact)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4123036810"/>
                  </a:ext>
                </a:extLst>
              </a:tr>
              <a:tr h="60166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1" u="none" strike="noStrike" cap="none" normalizeH="0" baseline="0">
                          <a:ln>
                            <a:noFill/>
                          </a:ln>
                          <a:solidFill>
                            <a:schemeClr val="tx1"/>
                          </a:solidFill>
                          <a:effectLst/>
                          <a:latin typeface="Garamond" panose="02020404030301010803" pitchFamily="18" charset="0"/>
                        </a:rPr>
                        <a:t>Input Asset Values </a:t>
                      </a:r>
                      <a:r>
                        <a:rPr kumimoji="0" lang="en-US" altLang="en-US" sz="1200" b="0" i="1" u="none" strike="noStrike" cap="none" normalizeH="0" baseline="0">
                          <a:ln>
                            <a:noFill/>
                          </a:ln>
                          <a:solidFill>
                            <a:schemeClr val="tx1"/>
                          </a:solidFill>
                          <a:effectLst/>
                          <a:latin typeface="Garamond" panose="02020404030301010803" pitchFamily="18" charset="0"/>
                          <a:sym typeface="Wingdings" panose="05000000000000000000" pitchFamily="2" charset="2"/>
                        </a:rPr>
                        <a:t></a:t>
                      </a:r>
                      <a:endParaRPr kumimoji="0" lang="en-US" altLang="en-US" sz="1200" b="0" i="1" u="none" strike="noStrike" cap="none" normalizeH="0" baseline="0">
                        <a:ln>
                          <a:noFill/>
                        </a:ln>
                        <a:solidFill>
                          <a:schemeClr val="tx1"/>
                        </a:solidFill>
                        <a:effectLst/>
                        <a:latin typeface="Garamond" panose="02020404030301010803"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5,000,000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326,000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126,000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Symbol" panose="05050102010706020507" pitchFamily="18" charset="2"/>
                        </a:rPr>
                        <a:t>S (</a:t>
                      </a:r>
                      <a:r>
                        <a:rPr kumimoji="0" lang="en-US" altLang="en-US" sz="1200" b="0" i="1" u="none" strike="noStrike" cap="none" normalizeH="0" baseline="0">
                          <a:ln>
                            <a:noFill/>
                          </a:ln>
                          <a:solidFill>
                            <a:schemeClr val="tx1"/>
                          </a:solidFill>
                          <a:effectLst/>
                          <a:latin typeface="Garamond" panose="02020404030301010803" pitchFamily="18" charset="0"/>
                        </a:rPr>
                        <a:t>asset value </a:t>
                      </a:r>
                      <a:r>
                        <a:rPr kumimoji="0" lang="en-US" altLang="en-US" sz="1200" b="0" i="0" u="none" strike="noStrike" cap="none" normalizeH="0" baseline="0">
                          <a:ln>
                            <a:noFill/>
                          </a:ln>
                          <a:solidFill>
                            <a:schemeClr val="tx1"/>
                          </a:solidFill>
                          <a:effectLst/>
                          <a:latin typeface="Garamond" panose="02020404030301010803" pitchFamily="18" charset="0"/>
                        </a:rPr>
                        <a:t>x</a:t>
                      </a:r>
                      <a:r>
                        <a:rPr kumimoji="0" lang="en-US" altLang="en-US" sz="1200" b="0" i="1" u="none" strike="noStrike" cap="none" normalizeH="0" baseline="0">
                          <a:ln>
                            <a:noFill/>
                          </a:ln>
                          <a:solidFill>
                            <a:schemeClr val="tx1"/>
                          </a:solidFill>
                          <a:effectLst/>
                          <a:latin typeface="Garamond" panose="02020404030301010803" pitchFamily="18" charset="0"/>
                        </a:rPr>
                        <a:t> vulnerability</a:t>
                      </a:r>
                      <a:r>
                        <a:rPr kumimoji="0" lang="en-US" altLang="en-US" sz="1200" b="0" i="0" u="none" strike="noStrike" cap="none" normalizeH="0" baseline="0">
                          <a:ln>
                            <a:noFill/>
                          </a:ln>
                          <a:solidFill>
                            <a:schemeClr val="tx1"/>
                          </a:solidFill>
                          <a:effectLst/>
                          <a:latin typeface="Garamond" panose="02020404030301010803" pitchFamily="18" charset="0"/>
                        </a:rPr>
                        <a:t>)</a:t>
                      </a:r>
                      <a:endParaRPr kumimoji="0" lang="en-US" altLang="en-US" sz="1200" b="0" i="0" u="none" strike="noStrike" cap="none" normalizeH="0" baseline="0">
                        <a:ln>
                          <a:noFill/>
                        </a:ln>
                        <a:solidFill>
                          <a:schemeClr val="tx1"/>
                        </a:solidFill>
                        <a:effectLst/>
                        <a:latin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2311806439"/>
                  </a:ext>
                </a:extLst>
              </a:tr>
              <a:tr h="312738">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Laptops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25,010,000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322198930"/>
                  </a:ext>
                </a:extLst>
              </a:tr>
              <a:tr h="312738">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Desktops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19,010,000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4030430455"/>
                  </a:ext>
                </a:extLst>
              </a:tr>
              <a:tr h="438150">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Regional Servers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30,998,000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2559058225"/>
                  </a:ext>
                </a:extLst>
              </a:tr>
              <a:tr h="357188">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HQ Servers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398,000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1116330718"/>
                  </a:ext>
                </a:extLst>
              </a:tr>
              <a:tr h="530225">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Network Infrast.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4293496062"/>
                  </a:ext>
                </a:extLst>
              </a:tr>
              <a:tr h="37306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Software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3124125085"/>
                  </a:ext>
                </a:extLst>
              </a:tr>
            </a:tbl>
          </a:graphicData>
        </a:graphic>
      </p:graphicFrame>
      <p:sp>
        <p:nvSpPr>
          <p:cNvPr id="691291" name="Rectangle 91">
            <a:extLst>
              <a:ext uri="{FF2B5EF4-FFF2-40B4-BE49-F238E27FC236}">
                <a16:creationId xmlns:a16="http://schemas.microsoft.com/office/drawing/2014/main" id="{E15CF7B3-DC38-4E4D-BBD3-AC4A53845595}"/>
              </a:ext>
            </a:extLst>
          </p:cNvPr>
          <p:cNvSpPr>
            <a:spLocks noChangeArrowheads="1"/>
          </p:cNvSpPr>
          <p:nvPr/>
        </p:nvSpPr>
        <p:spPr bwMode="auto">
          <a:xfrm>
            <a:off x="152400" y="5105400"/>
            <a:ext cx="8763000" cy="131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0000"/>
              </a:lnSpc>
              <a:spcBef>
                <a:spcPct val="50000"/>
              </a:spcBef>
              <a:buFontTx/>
              <a:buChar char="•"/>
            </a:pPr>
            <a:r>
              <a:rPr lang="en-US" altLang="en-US" sz="1200" dirty="0"/>
              <a:t> </a:t>
            </a:r>
            <a:r>
              <a:rPr lang="en-US" altLang="en-US" sz="1800" dirty="0"/>
              <a:t>Customize matrix to assets &amp; vulnerabilities applicable to case</a:t>
            </a:r>
          </a:p>
          <a:p>
            <a:pPr lvl="1">
              <a:lnSpc>
                <a:spcPct val="80000"/>
              </a:lnSpc>
              <a:spcBef>
                <a:spcPct val="50000"/>
              </a:spcBef>
              <a:buFontTx/>
              <a:buChar char="–"/>
            </a:pPr>
            <a:r>
              <a:rPr lang="en-US" altLang="en-US" sz="1800" dirty="0"/>
              <a:t> </a:t>
            </a:r>
            <a:r>
              <a:rPr lang="en-US" altLang="en-US" sz="1600" dirty="0"/>
              <a:t>Compute cost of each asset and put them in the value row</a:t>
            </a:r>
          </a:p>
          <a:p>
            <a:pPr lvl="1">
              <a:lnSpc>
                <a:spcPct val="80000"/>
              </a:lnSpc>
              <a:spcBef>
                <a:spcPct val="50000"/>
              </a:spcBef>
              <a:buFontTx/>
              <a:buChar char="–"/>
            </a:pPr>
            <a:r>
              <a:rPr lang="en-US" altLang="en-US" sz="1600" dirty="0"/>
              <a:t> Determine correlation with vulnerability and asset </a:t>
            </a:r>
            <a:r>
              <a:rPr lang="en-US" altLang="en-US" sz="1000" dirty="0"/>
              <a:t>(0 for Not Relevant, 1 for Low, 2 for Medium and 3 for High)</a:t>
            </a:r>
          </a:p>
          <a:p>
            <a:pPr lvl="1">
              <a:lnSpc>
                <a:spcPct val="80000"/>
              </a:lnSpc>
              <a:spcBef>
                <a:spcPct val="50000"/>
              </a:spcBef>
              <a:buFontTx/>
              <a:buChar char="–"/>
            </a:pPr>
            <a:r>
              <a:rPr lang="en-US" altLang="en-US" sz="1600" dirty="0"/>
              <a:t> Compute the sum of product of vulnerability &amp; asset values; add to impact column</a:t>
            </a:r>
          </a:p>
        </p:txBody>
      </p:sp>
      <p:sp>
        <p:nvSpPr>
          <p:cNvPr id="691301" name="Rectangle 101">
            <a:extLst>
              <a:ext uri="{FF2B5EF4-FFF2-40B4-BE49-F238E27FC236}">
                <a16:creationId xmlns:a16="http://schemas.microsoft.com/office/drawing/2014/main" id="{871311D6-3ACF-4475-AEB9-EDA45586FBAA}"/>
              </a:ext>
            </a:extLst>
          </p:cNvPr>
          <p:cNvSpPr>
            <a:spLocks noChangeArrowheads="1"/>
          </p:cNvSpPr>
          <p:nvPr/>
        </p:nvSpPr>
        <p:spPr bwMode="auto">
          <a:xfrm>
            <a:off x="7848600" y="5029201"/>
            <a:ext cx="965200" cy="793750"/>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dirty="0"/>
              <a:t>0 – Not Relevant</a:t>
            </a:r>
            <a:br>
              <a:rPr lang="en-US" altLang="en-US" sz="900" dirty="0"/>
            </a:br>
            <a:r>
              <a:rPr lang="en-US" altLang="en-US" sz="900" dirty="0"/>
              <a:t>1 – Low </a:t>
            </a:r>
            <a:br>
              <a:rPr lang="en-US" altLang="en-US" sz="900" dirty="0"/>
            </a:br>
            <a:r>
              <a:rPr lang="en-US" altLang="en-US" sz="900" dirty="0"/>
              <a:t>2 – Medium</a:t>
            </a:r>
            <a:br>
              <a:rPr lang="en-US" altLang="en-US" sz="900" dirty="0"/>
            </a:br>
            <a:r>
              <a:rPr lang="en-US" altLang="en-US" sz="900" dirty="0"/>
              <a:t>3 – High</a:t>
            </a:r>
            <a:br>
              <a:rPr lang="en-US" altLang="en-US" sz="900" dirty="0"/>
            </a:br>
            <a:endParaRPr lang="en-US" altLang="en-US" sz="900" dirty="0"/>
          </a:p>
        </p:txBody>
      </p:sp>
      <p:sp>
        <p:nvSpPr>
          <p:cNvPr id="691303" name="Line 103">
            <a:extLst>
              <a:ext uri="{FF2B5EF4-FFF2-40B4-BE49-F238E27FC236}">
                <a16:creationId xmlns:a16="http://schemas.microsoft.com/office/drawing/2014/main" id="{4A2414FB-2D74-4A9B-BA54-A35C8334C996}"/>
              </a:ext>
            </a:extLst>
          </p:cNvPr>
          <p:cNvSpPr>
            <a:spLocks noChangeShapeType="1"/>
          </p:cNvSpPr>
          <p:nvPr/>
        </p:nvSpPr>
        <p:spPr bwMode="auto">
          <a:xfrm flipH="1" flipV="1">
            <a:off x="457200" y="1471389"/>
            <a:ext cx="1219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989861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E454EA23-9249-434E-A2E3-196F14BD71B2}"/>
              </a:ext>
            </a:extLst>
          </p:cNvPr>
          <p:cNvSpPr>
            <a:spLocks noGrp="1"/>
          </p:cNvSpPr>
          <p:nvPr>
            <p:ph type="sldNum" sz="quarter" idx="10"/>
          </p:nvPr>
        </p:nvSpPr>
        <p:spPr/>
        <p:txBody>
          <a:bodyPr/>
          <a:lstStyle/>
          <a:p>
            <a:endParaRPr lang="en-US" altLang="en-US"/>
          </a:p>
          <a:p>
            <a:fld id="{6748FBDA-9A9D-4570-B536-6EED94F3BC3D}" type="slidenum">
              <a:rPr lang="en-US" altLang="en-US" sz="1000" b="1" i="1">
                <a:solidFill>
                  <a:srgbClr val="660066"/>
                </a:solidFill>
              </a:rPr>
              <a:pPr/>
              <a:t>16</a:t>
            </a:fld>
            <a:endParaRPr lang="en-US" altLang="en-US" sz="1000" b="1" i="1">
              <a:solidFill>
                <a:srgbClr val="660066"/>
              </a:solidFill>
            </a:endParaRPr>
          </a:p>
        </p:txBody>
      </p:sp>
      <p:sp>
        <p:nvSpPr>
          <p:cNvPr id="692226" name="Rectangle 2">
            <a:extLst>
              <a:ext uri="{FF2B5EF4-FFF2-40B4-BE49-F238E27FC236}">
                <a16:creationId xmlns:a16="http://schemas.microsoft.com/office/drawing/2014/main" id="{F163440A-6004-442A-93AD-A4BE313FC9CD}"/>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2227" name="Rectangle 3">
            <a:extLst>
              <a:ext uri="{FF2B5EF4-FFF2-40B4-BE49-F238E27FC236}">
                <a16:creationId xmlns:a16="http://schemas.microsoft.com/office/drawing/2014/main" id="{888A58AD-3C8A-403D-B297-0F37C1FDA1A6}"/>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2228" name="Rectangle 4">
            <a:extLst>
              <a:ext uri="{FF2B5EF4-FFF2-40B4-BE49-F238E27FC236}">
                <a16:creationId xmlns:a16="http://schemas.microsoft.com/office/drawing/2014/main" id="{929189C2-5589-466B-9AA6-24C4B7CDEC36}"/>
              </a:ext>
            </a:extLst>
          </p:cNvPr>
          <p:cNvSpPr>
            <a:spLocks noChangeArrowheads="1"/>
          </p:cNvSpPr>
          <p:nvPr/>
        </p:nvSpPr>
        <p:spPr bwMode="auto">
          <a:xfrm>
            <a:off x="685800" y="47148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Vulnerability/Threat Matrix</a:t>
            </a:r>
          </a:p>
        </p:txBody>
      </p:sp>
      <p:sp>
        <p:nvSpPr>
          <p:cNvPr id="692229" name="Rectangle 5">
            <a:extLst>
              <a:ext uri="{FF2B5EF4-FFF2-40B4-BE49-F238E27FC236}">
                <a16:creationId xmlns:a16="http://schemas.microsoft.com/office/drawing/2014/main" id="{613D0FFA-AA92-469A-9235-48B745237577}"/>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2230" name="Rectangle 6">
            <a:extLst>
              <a:ext uri="{FF2B5EF4-FFF2-40B4-BE49-F238E27FC236}">
                <a16:creationId xmlns:a16="http://schemas.microsoft.com/office/drawing/2014/main" id="{D28221D2-EFA9-4F12-806B-8C2915444BF7}"/>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2231" name="Rectangle 7">
            <a:extLst>
              <a:ext uri="{FF2B5EF4-FFF2-40B4-BE49-F238E27FC236}">
                <a16:creationId xmlns:a16="http://schemas.microsoft.com/office/drawing/2014/main" id="{E577D9EC-BFFD-4C7D-AC90-7847B1BF5B92}"/>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2232" name="Rectangle 8">
            <a:extLst>
              <a:ext uri="{FF2B5EF4-FFF2-40B4-BE49-F238E27FC236}">
                <a16:creationId xmlns:a16="http://schemas.microsoft.com/office/drawing/2014/main" id="{B8C9AE9A-E838-44CE-B087-438CF5E1D63E}"/>
              </a:ext>
            </a:extLst>
          </p:cNvPr>
          <p:cNvSpPr>
            <a:spLocks noChangeArrowheads="1"/>
          </p:cNvSpPr>
          <p:nvPr/>
        </p:nvSpPr>
        <p:spPr bwMode="auto">
          <a:xfrm>
            <a:off x="762000" y="1616076"/>
            <a:ext cx="7543800" cy="510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a:defRPr sz="2400">
                <a:solidFill>
                  <a:schemeClr val="tx1"/>
                </a:solidFill>
                <a:latin typeface="Garamond" panose="02020404030301010803" pitchFamily="18" charset="0"/>
              </a:defRPr>
            </a:lvl1pPr>
            <a:lvl2pPr marL="742950" indent="-285750">
              <a:defRPr sz="2400">
                <a:solidFill>
                  <a:schemeClr val="tx1"/>
                </a:solidFill>
                <a:latin typeface="Garamond" panose="02020404030301010803" pitchFamily="18" charset="0"/>
              </a:defRPr>
            </a:lvl2pPr>
            <a:lvl3pPr marL="1143000" indent="-228600">
              <a:defRPr sz="2400">
                <a:solidFill>
                  <a:schemeClr val="tx1"/>
                </a:solidFill>
                <a:latin typeface="Garamond" panose="02020404030301010803" pitchFamily="18" charset="0"/>
              </a:defRPr>
            </a:lvl3pPr>
            <a:lvl4pPr marL="1600200" indent="-228600">
              <a:defRPr sz="2400">
                <a:solidFill>
                  <a:schemeClr val="tx1"/>
                </a:solidFill>
                <a:latin typeface="Garamond" panose="02020404030301010803" pitchFamily="18" charset="0"/>
              </a:defRPr>
            </a:lvl4pPr>
            <a:lvl5pPr marL="2057400" indent="-228600">
              <a:defRPr sz="2400">
                <a:solidFill>
                  <a:schemeClr val="tx1"/>
                </a:solidFill>
                <a:latin typeface="Garamond" panose="02020404030301010803" pitchFamily="18" charset="0"/>
              </a:defRPr>
            </a:lvl5pPr>
            <a:lvl6pPr marL="2514600" indent="-228600" fontAlgn="base">
              <a:spcBef>
                <a:spcPct val="0"/>
              </a:spcBef>
              <a:spcAft>
                <a:spcPct val="0"/>
              </a:spcAft>
              <a:defRPr sz="2400">
                <a:solidFill>
                  <a:schemeClr val="tx1"/>
                </a:solidFill>
                <a:latin typeface="Garamond" panose="02020404030301010803" pitchFamily="18" charset="0"/>
              </a:defRPr>
            </a:lvl6pPr>
            <a:lvl7pPr marL="2971800" indent="-228600" fontAlgn="base">
              <a:spcBef>
                <a:spcPct val="0"/>
              </a:spcBef>
              <a:spcAft>
                <a:spcPct val="0"/>
              </a:spcAft>
              <a:defRPr sz="2400">
                <a:solidFill>
                  <a:schemeClr val="tx1"/>
                </a:solidFill>
                <a:latin typeface="Garamond" panose="02020404030301010803" pitchFamily="18" charset="0"/>
              </a:defRPr>
            </a:lvl7pPr>
            <a:lvl8pPr marL="3429000" indent="-228600" fontAlgn="base">
              <a:spcBef>
                <a:spcPct val="0"/>
              </a:spcBef>
              <a:spcAft>
                <a:spcPct val="0"/>
              </a:spcAft>
              <a:defRPr sz="2400">
                <a:solidFill>
                  <a:schemeClr val="tx1"/>
                </a:solidFill>
                <a:latin typeface="Garamond" panose="02020404030301010803" pitchFamily="18" charset="0"/>
              </a:defRPr>
            </a:lvl8pPr>
            <a:lvl9pPr marL="3886200" indent="-228600" fontAlgn="base">
              <a:spcBef>
                <a:spcPct val="0"/>
              </a:spcBef>
              <a:spcAft>
                <a:spcPct val="0"/>
              </a:spcAft>
              <a:defRPr sz="2400">
                <a:solidFill>
                  <a:schemeClr val="tx1"/>
                </a:solidFill>
                <a:latin typeface="Garamond" panose="02020404030301010803" pitchFamily="18" charset="0"/>
              </a:defRPr>
            </a:lvl9pPr>
          </a:lstStyle>
          <a:p>
            <a:pPr>
              <a:spcBef>
                <a:spcPct val="20000"/>
              </a:spcBef>
              <a:buFontTx/>
              <a:buChar char="•"/>
            </a:pPr>
            <a:r>
              <a:rPr lang="en-US" altLang="en-US" dirty="0"/>
              <a:t>The coefficients of this matrix are usually based on data from the literature, </a:t>
            </a:r>
            <a:r>
              <a:rPr lang="en-US" altLang="en-US" sz="2000" dirty="0"/>
              <a:t>e.g.,</a:t>
            </a:r>
            <a:endParaRPr lang="en-US" altLang="en-US" dirty="0"/>
          </a:p>
          <a:p>
            <a:pPr lvl="1">
              <a:lnSpc>
                <a:spcPct val="90000"/>
              </a:lnSpc>
              <a:spcBef>
                <a:spcPct val="20000"/>
              </a:spcBef>
              <a:buFontTx/>
              <a:buChar char="–"/>
            </a:pPr>
            <a:r>
              <a:rPr lang="en-US" altLang="en-US" sz="2000" dirty="0"/>
              <a:t>if rate of failure of hardware is </a:t>
            </a:r>
            <a:r>
              <a:rPr lang="en-US" altLang="en-US" sz="2000" dirty="0" err="1"/>
              <a:t>r</a:t>
            </a:r>
            <a:r>
              <a:rPr lang="en-US" altLang="en-US" sz="2000" baseline="-25000" dirty="0" err="1"/>
              <a:t>f</a:t>
            </a:r>
            <a:r>
              <a:rPr lang="en-US" altLang="en-US" sz="2000" dirty="0"/>
              <a:t> (per unit time) </a:t>
            </a:r>
          </a:p>
          <a:p>
            <a:pPr lvl="1">
              <a:lnSpc>
                <a:spcPct val="90000"/>
              </a:lnSpc>
              <a:spcBef>
                <a:spcPct val="20000"/>
              </a:spcBef>
              <a:buFontTx/>
              <a:buChar char="–"/>
            </a:pPr>
            <a:r>
              <a:rPr lang="en-US" altLang="en-US" sz="2000" dirty="0"/>
              <a:t>the number of pieces of hardware is n then </a:t>
            </a:r>
          </a:p>
          <a:p>
            <a:pPr lvl="1">
              <a:lnSpc>
                <a:spcPct val="90000"/>
              </a:lnSpc>
              <a:spcBef>
                <a:spcPct val="20000"/>
              </a:spcBef>
              <a:buFontTx/>
              <a:buChar char="–"/>
            </a:pPr>
            <a:r>
              <a:rPr lang="en-US" altLang="en-US" sz="2000" dirty="0"/>
              <a:t>the total number of failed components during a time period is </a:t>
            </a:r>
            <a:r>
              <a:rPr lang="en-US" altLang="en-US" sz="2000" dirty="0" err="1"/>
              <a:t>r</a:t>
            </a:r>
            <a:r>
              <a:rPr lang="en-US" altLang="en-US" sz="2000" baseline="-25000" dirty="0" err="1"/>
              <a:t>f</a:t>
            </a:r>
            <a:r>
              <a:rPr lang="en-US" altLang="en-US" sz="2000" dirty="0"/>
              <a:t>*n</a:t>
            </a:r>
          </a:p>
          <a:p>
            <a:pPr lvl="1">
              <a:lnSpc>
                <a:spcPct val="90000"/>
              </a:lnSpc>
              <a:spcBef>
                <a:spcPct val="20000"/>
              </a:spcBef>
              <a:buFontTx/>
              <a:buChar char="–"/>
            </a:pPr>
            <a:r>
              <a:rPr lang="en-US" altLang="en-US" sz="2000" dirty="0"/>
              <a:t>the fraction of hardware that fails is </a:t>
            </a:r>
            <a:r>
              <a:rPr lang="en-US" altLang="en-US" sz="2000" dirty="0" err="1"/>
              <a:t>r</a:t>
            </a:r>
            <a:r>
              <a:rPr lang="en-US" altLang="en-US" sz="2000" baseline="-25000" dirty="0" err="1"/>
              <a:t>f</a:t>
            </a:r>
            <a:r>
              <a:rPr lang="en-US" altLang="en-US" sz="2000" dirty="0"/>
              <a:t>*n/n= </a:t>
            </a:r>
            <a:r>
              <a:rPr lang="en-US" altLang="en-US" sz="2000" dirty="0" err="1"/>
              <a:t>r</a:t>
            </a:r>
            <a:r>
              <a:rPr lang="en-US" altLang="en-US" sz="2000" baseline="-25000" dirty="0" err="1"/>
              <a:t>f</a:t>
            </a:r>
            <a:endParaRPr lang="en-US" altLang="en-US" sz="2000" baseline="-25000" dirty="0"/>
          </a:p>
          <a:p>
            <a:pPr>
              <a:spcBef>
                <a:spcPct val="20000"/>
              </a:spcBef>
              <a:buFontTx/>
              <a:buChar char="•"/>
            </a:pPr>
            <a:r>
              <a:rPr lang="en-US" altLang="en-US" dirty="0"/>
              <a:t>For the current example we will assume data for illustration of the concept</a:t>
            </a:r>
          </a:p>
          <a:p>
            <a:pPr lvl="1">
              <a:lnSpc>
                <a:spcPct val="90000"/>
              </a:lnSpc>
              <a:spcBef>
                <a:spcPct val="20000"/>
              </a:spcBef>
              <a:buFontTx/>
              <a:buChar char="–"/>
            </a:pPr>
            <a:r>
              <a:rPr lang="en-US" altLang="en-US" sz="2000" dirty="0"/>
              <a:t>Failure rate of laptops is .001 per day (i.e., one in a thousand laptops encounters hardware failure during a day)</a:t>
            </a:r>
          </a:p>
          <a:p>
            <a:pPr lvl="1">
              <a:lnSpc>
                <a:spcPct val="90000"/>
              </a:lnSpc>
              <a:spcBef>
                <a:spcPct val="20000"/>
              </a:spcBef>
              <a:buFontTx/>
              <a:buChar char="–"/>
            </a:pPr>
            <a:r>
              <a:rPr lang="en-US" altLang="en-US" sz="2000" dirty="0"/>
              <a:t>Similarly failure rate of a desktop is .0002 (i.e. 2 in ten thousand desktops would encounter hardware failure in a given day.</a:t>
            </a:r>
          </a:p>
          <a:p>
            <a:pPr lvl="1">
              <a:lnSpc>
                <a:spcPct val="90000"/>
              </a:lnSpc>
              <a:spcBef>
                <a:spcPct val="20000"/>
              </a:spcBef>
              <a:buFontTx/>
              <a:buChar char="–"/>
            </a:pPr>
            <a:r>
              <a:rPr lang="en-US" altLang="en-US" sz="2000" dirty="0"/>
              <a:t>Hardware failure can cause loss of software, however, our assumption is that all software is replaceable from backups</a:t>
            </a:r>
          </a:p>
          <a:p>
            <a:pPr lvl="1">
              <a:lnSpc>
                <a:spcPct val="90000"/>
              </a:lnSpc>
              <a:spcBef>
                <a:spcPct val="20000"/>
              </a:spcBef>
              <a:buFontTx/>
              <a:buChar char="–"/>
            </a:pPr>
            <a:endParaRPr lang="en-US" altLang="en-US" dirty="0"/>
          </a:p>
        </p:txBody>
      </p:sp>
    </p:spTree>
    <p:extLst>
      <p:ext uri="{BB962C8B-B14F-4D97-AF65-F5344CB8AC3E}">
        <p14:creationId xmlns:p14="http://schemas.microsoft.com/office/powerpoint/2010/main" val="2041243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lide Number Placeholder 3">
            <a:extLst>
              <a:ext uri="{FF2B5EF4-FFF2-40B4-BE49-F238E27FC236}">
                <a16:creationId xmlns:a16="http://schemas.microsoft.com/office/drawing/2014/main" id="{D0B8891E-B0D9-444B-B191-5BC96254F128}"/>
              </a:ext>
            </a:extLst>
          </p:cNvPr>
          <p:cNvSpPr>
            <a:spLocks noGrp="1"/>
          </p:cNvSpPr>
          <p:nvPr>
            <p:ph type="sldNum" sz="quarter" idx="10"/>
          </p:nvPr>
        </p:nvSpPr>
        <p:spPr/>
        <p:txBody>
          <a:bodyPr/>
          <a:lstStyle/>
          <a:p>
            <a:endParaRPr lang="en-US" altLang="en-US"/>
          </a:p>
          <a:p>
            <a:fld id="{6168FCF8-E16C-47AC-B31D-E46F5C8BA903}" type="slidenum">
              <a:rPr lang="en-US" altLang="en-US" sz="1000" b="1" i="1">
                <a:solidFill>
                  <a:srgbClr val="660066"/>
                </a:solidFill>
              </a:rPr>
              <a:pPr/>
              <a:t>17</a:t>
            </a:fld>
            <a:endParaRPr lang="en-US" altLang="en-US" sz="1000" b="1" i="1">
              <a:solidFill>
                <a:srgbClr val="660066"/>
              </a:solidFill>
            </a:endParaRPr>
          </a:p>
        </p:txBody>
      </p:sp>
      <p:sp>
        <p:nvSpPr>
          <p:cNvPr id="694274" name="Rectangle 1026">
            <a:extLst>
              <a:ext uri="{FF2B5EF4-FFF2-40B4-BE49-F238E27FC236}">
                <a16:creationId xmlns:a16="http://schemas.microsoft.com/office/drawing/2014/main" id="{66787E30-F164-4ED6-960C-A94A4596080A}"/>
              </a:ext>
            </a:extLst>
          </p:cNvPr>
          <p:cNvSpPr>
            <a:spLocks noChangeArrowheads="1"/>
          </p:cNvSpPr>
          <p:nvPr/>
        </p:nvSpPr>
        <p:spPr bwMode="auto">
          <a:xfrm>
            <a:off x="-76200" y="137085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4275" name="Rectangle 1027">
            <a:extLst>
              <a:ext uri="{FF2B5EF4-FFF2-40B4-BE49-F238E27FC236}">
                <a16:creationId xmlns:a16="http://schemas.microsoft.com/office/drawing/2014/main" id="{6067F42D-AFAA-4E87-BD60-EDA179A1A326}"/>
              </a:ext>
            </a:extLst>
          </p:cNvPr>
          <p:cNvSpPr>
            <a:spLocks noChangeArrowheads="1"/>
          </p:cNvSpPr>
          <p:nvPr/>
        </p:nvSpPr>
        <p:spPr bwMode="auto">
          <a:xfrm>
            <a:off x="381000" y="335364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4276" name="Rectangle 1028">
            <a:extLst>
              <a:ext uri="{FF2B5EF4-FFF2-40B4-BE49-F238E27FC236}">
                <a16:creationId xmlns:a16="http://schemas.microsoft.com/office/drawing/2014/main" id="{5FCD6186-49EF-4084-AAB2-CD8FF62C2BC6}"/>
              </a:ext>
            </a:extLst>
          </p:cNvPr>
          <p:cNvSpPr>
            <a:spLocks noChangeArrowheads="1"/>
          </p:cNvSpPr>
          <p:nvPr/>
        </p:nvSpPr>
        <p:spPr bwMode="auto">
          <a:xfrm>
            <a:off x="609600" y="30564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Vulnerability/Threat Matrix, cont’d.</a:t>
            </a:r>
          </a:p>
        </p:txBody>
      </p:sp>
      <p:sp>
        <p:nvSpPr>
          <p:cNvPr id="694277" name="Rectangle 1029">
            <a:extLst>
              <a:ext uri="{FF2B5EF4-FFF2-40B4-BE49-F238E27FC236}">
                <a16:creationId xmlns:a16="http://schemas.microsoft.com/office/drawing/2014/main" id="{58ECFE63-E1EA-49D7-873A-632AE6E3005E}"/>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4278" name="Rectangle 1030">
            <a:extLst>
              <a:ext uri="{FF2B5EF4-FFF2-40B4-BE49-F238E27FC236}">
                <a16:creationId xmlns:a16="http://schemas.microsoft.com/office/drawing/2014/main" id="{3795C9D8-1A29-4F1F-B1D8-2D96B8C1D502}"/>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4279" name="Rectangle 1031">
            <a:extLst>
              <a:ext uri="{FF2B5EF4-FFF2-40B4-BE49-F238E27FC236}">
                <a16:creationId xmlns:a16="http://schemas.microsoft.com/office/drawing/2014/main" id="{156BCF6D-3A89-46D6-9812-EDD300E1CB36}"/>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694409" name="Group 1161">
            <a:extLst>
              <a:ext uri="{FF2B5EF4-FFF2-40B4-BE49-F238E27FC236}">
                <a16:creationId xmlns:a16="http://schemas.microsoft.com/office/drawing/2014/main" id="{DADD4DCE-6D06-4428-A147-2E015DF981F8}"/>
              </a:ext>
            </a:extLst>
          </p:cNvPr>
          <p:cNvGraphicFramePr>
            <a:graphicFrameLocks noGrp="1"/>
          </p:cNvGraphicFramePr>
          <p:nvPr>
            <p:extLst>
              <p:ext uri="{D42A27DB-BD31-4B8C-83A1-F6EECF244321}">
                <p14:modId xmlns:p14="http://schemas.microsoft.com/office/powerpoint/2010/main" val="207472119"/>
              </p:ext>
            </p:extLst>
          </p:nvPr>
        </p:nvGraphicFramePr>
        <p:xfrm>
          <a:off x="533400" y="1632790"/>
          <a:ext cx="8077200" cy="3404045"/>
        </p:xfrm>
        <a:graphic>
          <a:graphicData uri="http://schemas.openxmlformats.org/drawingml/2006/table">
            <a:tbl>
              <a:tblPr/>
              <a:tblGrid>
                <a:gridCol w="1295400">
                  <a:extLst>
                    <a:ext uri="{9D8B030D-6E8A-4147-A177-3AD203B41FA5}">
                      <a16:colId xmlns:a16="http://schemas.microsoft.com/office/drawing/2014/main" val="1605107649"/>
                    </a:ext>
                  </a:extLst>
                </a:gridCol>
                <a:gridCol w="1066800">
                  <a:extLst>
                    <a:ext uri="{9D8B030D-6E8A-4147-A177-3AD203B41FA5}">
                      <a16:colId xmlns:a16="http://schemas.microsoft.com/office/drawing/2014/main" val="2303486279"/>
                    </a:ext>
                  </a:extLst>
                </a:gridCol>
                <a:gridCol w="990600">
                  <a:extLst>
                    <a:ext uri="{9D8B030D-6E8A-4147-A177-3AD203B41FA5}">
                      <a16:colId xmlns:a16="http://schemas.microsoft.com/office/drawing/2014/main" val="3714118547"/>
                    </a:ext>
                  </a:extLst>
                </a:gridCol>
                <a:gridCol w="990600">
                  <a:extLst>
                    <a:ext uri="{9D8B030D-6E8A-4147-A177-3AD203B41FA5}">
                      <a16:colId xmlns:a16="http://schemas.microsoft.com/office/drawing/2014/main" val="2020310696"/>
                    </a:ext>
                  </a:extLst>
                </a:gridCol>
                <a:gridCol w="762000">
                  <a:extLst>
                    <a:ext uri="{9D8B030D-6E8A-4147-A177-3AD203B41FA5}">
                      <a16:colId xmlns:a16="http://schemas.microsoft.com/office/drawing/2014/main" val="848247206"/>
                    </a:ext>
                  </a:extLst>
                </a:gridCol>
                <a:gridCol w="914400">
                  <a:extLst>
                    <a:ext uri="{9D8B030D-6E8A-4147-A177-3AD203B41FA5}">
                      <a16:colId xmlns:a16="http://schemas.microsoft.com/office/drawing/2014/main" val="2466122264"/>
                    </a:ext>
                  </a:extLst>
                </a:gridCol>
                <a:gridCol w="762000">
                  <a:extLst>
                    <a:ext uri="{9D8B030D-6E8A-4147-A177-3AD203B41FA5}">
                      <a16:colId xmlns:a16="http://schemas.microsoft.com/office/drawing/2014/main" val="3842863244"/>
                    </a:ext>
                  </a:extLst>
                </a:gridCol>
                <a:gridCol w="1295400">
                  <a:extLst>
                    <a:ext uri="{9D8B030D-6E8A-4147-A177-3AD203B41FA5}">
                      <a16:colId xmlns:a16="http://schemas.microsoft.com/office/drawing/2014/main" val="2579463539"/>
                    </a:ext>
                  </a:extLst>
                </a:gridCol>
              </a:tblGrid>
              <a:tr h="533400">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Vulnerabilities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Garamond" panose="02020404030301010803"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Threats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Laptops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Desktops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Regional Servers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HQ Servers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Network Infrast.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Aggregates (Threat Importance)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3909209141"/>
                  </a:ext>
                </a:extLst>
              </a:tr>
              <a:tr h="393700">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1" u="none" strike="noStrike" cap="none" normalizeH="0" baseline="0">
                          <a:ln>
                            <a:noFill/>
                          </a:ln>
                          <a:solidFill>
                            <a:schemeClr val="tx1"/>
                          </a:solidFill>
                          <a:effectLst/>
                          <a:latin typeface="Garamond" panose="02020404030301010803" pitchFamily="18" charset="0"/>
                        </a:rPr>
                        <a:t>Input Impact Aggregates</a:t>
                      </a:r>
                      <a:r>
                        <a:rPr kumimoji="0" lang="en-US" altLang="en-US" sz="1200" b="0" i="1" u="none" strike="noStrike" cap="none" normalizeH="0" baseline="0">
                          <a:ln>
                            <a:noFill/>
                          </a:ln>
                          <a:solidFill>
                            <a:schemeClr val="tx1"/>
                          </a:solidFill>
                          <a:effectLst/>
                          <a:latin typeface="Garamond" panose="02020404030301010803" pitchFamily="18" charset="0"/>
                          <a:sym typeface="Wingdings" panose="05000000000000000000" pitchFamily="2" charset="2"/>
                        </a:rPr>
                        <a:t></a:t>
                      </a:r>
                      <a:endParaRPr kumimoji="0" lang="en-US" altLang="en-US" sz="1200" b="0" i="1" u="none" strike="noStrike" cap="none" normalizeH="0" baseline="0">
                        <a:ln>
                          <a:noFill/>
                        </a:ln>
                        <a:solidFill>
                          <a:schemeClr val="tx1"/>
                        </a:solidFill>
                        <a:effectLst/>
                        <a:latin typeface="Garamond" panose="02020404030301010803"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25,010,000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19,010,000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30,998,000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398,000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Symbol" panose="05050102010706020507" pitchFamily="18" charset="2"/>
                        </a:rPr>
                        <a:t>S (</a:t>
                      </a:r>
                      <a:r>
                        <a:rPr kumimoji="0" lang="en-US" altLang="en-US" sz="1200" b="0" i="1" u="none" strike="noStrike" cap="none" normalizeH="0" baseline="0">
                          <a:ln>
                            <a:noFill/>
                          </a:ln>
                          <a:solidFill>
                            <a:schemeClr val="tx1"/>
                          </a:solidFill>
                          <a:effectLst/>
                          <a:latin typeface="Garamond" panose="02020404030301010803" pitchFamily="18" charset="0"/>
                        </a:rPr>
                        <a:t>impact value x threat value</a:t>
                      </a:r>
                      <a:r>
                        <a:rPr kumimoji="0" lang="en-US" altLang="en-US" sz="1200" b="0" i="0" u="none" strike="noStrike" cap="none" normalizeH="0" baseline="0">
                          <a:ln>
                            <a:noFill/>
                          </a:ln>
                          <a:solidFill>
                            <a:schemeClr val="tx1"/>
                          </a:solidFill>
                          <a:effectLst/>
                          <a:latin typeface="Garamond" panose="02020404030301010803"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1610052172"/>
                  </a:ext>
                </a:extLst>
              </a:tr>
              <a:tr h="276225">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Hardware Failure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100,486,000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3190461726"/>
                  </a:ext>
                </a:extLst>
              </a:tr>
              <a:tr h="34131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Software Failure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150,832,000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3211938936"/>
                  </a:ext>
                </a:extLst>
              </a:tr>
              <a:tr h="346075">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Equipment Theft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144,486,000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334831603"/>
                  </a:ext>
                </a:extLst>
              </a:tr>
              <a:tr h="263525">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Denial of Service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106,812,000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136453024"/>
                  </a:ext>
                </a:extLst>
              </a:tr>
              <a:tr h="327025">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Viruses/Worms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150,852,000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2490871379"/>
                  </a:ext>
                </a:extLst>
              </a:tr>
              <a:tr h="228600">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Insider Attacks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119,476,000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537367047"/>
                  </a:ext>
                </a:extLst>
              </a:tr>
              <a:tr h="180975">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Intrusion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Garamond" panose="02020404030301010803" pitchFamily="18" charset="0"/>
                        </a:rPr>
                        <a:t>150,852,000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2644397015"/>
                  </a:ext>
                </a:extLst>
              </a:tr>
            </a:tbl>
          </a:graphicData>
        </a:graphic>
      </p:graphicFrame>
      <p:sp>
        <p:nvSpPr>
          <p:cNvPr id="694372" name="Rectangle 1124">
            <a:extLst>
              <a:ext uri="{FF2B5EF4-FFF2-40B4-BE49-F238E27FC236}">
                <a16:creationId xmlns:a16="http://schemas.microsoft.com/office/drawing/2014/main" id="{C8B8947C-30D2-4A20-9949-F728927AB159}"/>
              </a:ext>
            </a:extLst>
          </p:cNvPr>
          <p:cNvSpPr>
            <a:spLocks noGrp="1" noChangeArrowheads="1"/>
          </p:cNvSpPr>
          <p:nvPr>
            <p:ph type="body" idx="1"/>
          </p:nvPr>
        </p:nvSpPr>
        <p:spPr>
          <a:xfrm>
            <a:off x="152400" y="4953000"/>
            <a:ext cx="8610600" cy="1447800"/>
          </a:xfrm>
          <a:noFill/>
          <a:ln/>
        </p:spPr>
        <p:txBody>
          <a:bodyPr/>
          <a:lstStyle/>
          <a:p>
            <a:pPr>
              <a:lnSpc>
                <a:spcPct val="90000"/>
              </a:lnSpc>
            </a:pPr>
            <a:r>
              <a:rPr lang="en-US" altLang="en-US" sz="2000" dirty="0"/>
              <a:t>Complete matrix based on the specific case</a:t>
            </a:r>
          </a:p>
          <a:p>
            <a:pPr lvl="1">
              <a:lnSpc>
                <a:spcPct val="90000"/>
              </a:lnSpc>
            </a:pPr>
            <a:r>
              <a:rPr lang="en-US" altLang="en-US" sz="1800" dirty="0"/>
              <a:t>Add values from the Impact column of the previous matrix</a:t>
            </a:r>
          </a:p>
          <a:p>
            <a:pPr lvl="1">
              <a:lnSpc>
                <a:spcPct val="90000"/>
              </a:lnSpc>
            </a:pPr>
            <a:r>
              <a:rPr lang="en-US" altLang="en-US" sz="1800" dirty="0"/>
              <a:t>Determine association between threat and vulnerability</a:t>
            </a:r>
          </a:p>
          <a:p>
            <a:pPr lvl="1">
              <a:lnSpc>
                <a:spcPct val="90000"/>
              </a:lnSpc>
            </a:pPr>
            <a:r>
              <a:rPr lang="en-US" altLang="en-US" sz="1800" dirty="0"/>
              <a:t>Compute aggregate exposure values by multiplying impact and the associations and adding across vulnerabilities</a:t>
            </a:r>
          </a:p>
          <a:p>
            <a:pPr>
              <a:lnSpc>
                <a:spcPct val="90000"/>
              </a:lnSpc>
              <a:buFontTx/>
              <a:buNone/>
            </a:pPr>
            <a:endParaRPr lang="en-US" altLang="en-US" sz="2000" dirty="0"/>
          </a:p>
        </p:txBody>
      </p:sp>
      <p:sp>
        <p:nvSpPr>
          <p:cNvPr id="694403" name="Rectangle 1155">
            <a:extLst>
              <a:ext uri="{FF2B5EF4-FFF2-40B4-BE49-F238E27FC236}">
                <a16:creationId xmlns:a16="http://schemas.microsoft.com/office/drawing/2014/main" id="{437BC282-B064-4695-853F-6AB5B696135C}"/>
              </a:ext>
            </a:extLst>
          </p:cNvPr>
          <p:cNvSpPr>
            <a:spLocks noChangeArrowheads="1"/>
          </p:cNvSpPr>
          <p:nvPr/>
        </p:nvSpPr>
        <p:spPr bwMode="auto">
          <a:xfrm>
            <a:off x="7797800" y="5069492"/>
            <a:ext cx="965200" cy="793750"/>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dirty="0"/>
              <a:t>0 – Not Relevant</a:t>
            </a:r>
            <a:br>
              <a:rPr lang="en-US" altLang="en-US" sz="900" dirty="0"/>
            </a:br>
            <a:r>
              <a:rPr lang="en-US" altLang="en-US" sz="900" dirty="0"/>
              <a:t>1 – Low </a:t>
            </a:r>
            <a:br>
              <a:rPr lang="en-US" altLang="en-US" sz="900" dirty="0"/>
            </a:br>
            <a:r>
              <a:rPr lang="en-US" altLang="en-US" sz="900" dirty="0"/>
              <a:t>2 – Medium</a:t>
            </a:r>
            <a:br>
              <a:rPr lang="en-US" altLang="en-US" sz="900" dirty="0"/>
            </a:br>
            <a:r>
              <a:rPr lang="en-US" altLang="en-US" sz="900" dirty="0"/>
              <a:t>3 – High</a:t>
            </a:r>
            <a:br>
              <a:rPr lang="en-US" altLang="en-US" sz="900" dirty="0"/>
            </a:br>
            <a:endParaRPr lang="en-US" altLang="en-US" sz="900" dirty="0"/>
          </a:p>
        </p:txBody>
      </p:sp>
      <p:sp>
        <p:nvSpPr>
          <p:cNvPr id="694410" name="Line 1162">
            <a:extLst>
              <a:ext uri="{FF2B5EF4-FFF2-40B4-BE49-F238E27FC236}">
                <a16:creationId xmlns:a16="http://schemas.microsoft.com/office/drawing/2014/main" id="{605548D7-660B-429C-9984-965E2E79AD9A}"/>
              </a:ext>
            </a:extLst>
          </p:cNvPr>
          <p:cNvSpPr>
            <a:spLocks noChangeShapeType="1"/>
          </p:cNvSpPr>
          <p:nvPr/>
        </p:nvSpPr>
        <p:spPr bwMode="auto">
          <a:xfrm>
            <a:off x="533400" y="1677240"/>
            <a:ext cx="1295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310663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EAF69BB5-AEFC-4976-99C2-CFE02A97E2A8}"/>
              </a:ext>
            </a:extLst>
          </p:cNvPr>
          <p:cNvSpPr>
            <a:spLocks noGrp="1"/>
          </p:cNvSpPr>
          <p:nvPr>
            <p:ph type="sldNum" sz="quarter" idx="10"/>
          </p:nvPr>
        </p:nvSpPr>
        <p:spPr/>
        <p:txBody>
          <a:bodyPr/>
          <a:lstStyle/>
          <a:p>
            <a:endParaRPr lang="en-US" altLang="en-US"/>
          </a:p>
          <a:p>
            <a:fld id="{771BF181-3FD5-45D9-B80F-2FAE1F50CC95}" type="slidenum">
              <a:rPr lang="en-US" altLang="en-US" sz="1000" b="1" i="1">
                <a:solidFill>
                  <a:srgbClr val="660066"/>
                </a:solidFill>
              </a:rPr>
              <a:pPr/>
              <a:t>18</a:t>
            </a:fld>
            <a:endParaRPr lang="en-US" altLang="en-US" sz="1000" b="1" i="1">
              <a:solidFill>
                <a:srgbClr val="660066"/>
              </a:solidFill>
            </a:endParaRPr>
          </a:p>
        </p:txBody>
      </p:sp>
      <p:sp>
        <p:nvSpPr>
          <p:cNvPr id="693250" name="Rectangle 2">
            <a:extLst>
              <a:ext uri="{FF2B5EF4-FFF2-40B4-BE49-F238E27FC236}">
                <a16:creationId xmlns:a16="http://schemas.microsoft.com/office/drawing/2014/main" id="{FE00BD51-0ED2-4B82-B0B1-D46477CA7ED1}"/>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3251" name="Rectangle 3">
            <a:extLst>
              <a:ext uri="{FF2B5EF4-FFF2-40B4-BE49-F238E27FC236}">
                <a16:creationId xmlns:a16="http://schemas.microsoft.com/office/drawing/2014/main" id="{313A44EE-CD85-4E7D-AC4C-77B477DDC0A2}"/>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3252" name="Rectangle 4">
            <a:extLst>
              <a:ext uri="{FF2B5EF4-FFF2-40B4-BE49-F238E27FC236}">
                <a16:creationId xmlns:a16="http://schemas.microsoft.com/office/drawing/2014/main" id="{6D662BEE-6297-4800-A679-EFCF8A1444DC}"/>
              </a:ext>
            </a:extLst>
          </p:cNvPr>
          <p:cNvSpPr>
            <a:spLocks noChangeArrowheads="1"/>
          </p:cNvSpPr>
          <p:nvPr/>
        </p:nvSpPr>
        <p:spPr bwMode="auto">
          <a:xfrm>
            <a:off x="4572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Vulnerability/Threat Matrix, cont’d.</a:t>
            </a:r>
          </a:p>
        </p:txBody>
      </p:sp>
      <p:sp>
        <p:nvSpPr>
          <p:cNvPr id="693253" name="Rectangle 5">
            <a:extLst>
              <a:ext uri="{FF2B5EF4-FFF2-40B4-BE49-F238E27FC236}">
                <a16:creationId xmlns:a16="http://schemas.microsoft.com/office/drawing/2014/main" id="{61785D28-3689-467F-8491-025CB3AC741D}"/>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3254" name="Rectangle 6">
            <a:extLst>
              <a:ext uri="{FF2B5EF4-FFF2-40B4-BE49-F238E27FC236}">
                <a16:creationId xmlns:a16="http://schemas.microsoft.com/office/drawing/2014/main" id="{64BEDF42-6571-4F26-872F-7197BF898E50}"/>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3255" name="Rectangle 7">
            <a:extLst>
              <a:ext uri="{FF2B5EF4-FFF2-40B4-BE49-F238E27FC236}">
                <a16:creationId xmlns:a16="http://schemas.microsoft.com/office/drawing/2014/main" id="{EAB4DE14-7565-4007-8C57-C11F395A3F28}"/>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3256" name="Rectangle 8">
            <a:extLst>
              <a:ext uri="{FF2B5EF4-FFF2-40B4-BE49-F238E27FC236}">
                <a16:creationId xmlns:a16="http://schemas.microsoft.com/office/drawing/2014/main" id="{B841ED84-11A8-4A96-824B-8A1CF1ECC0F5}"/>
              </a:ext>
            </a:extLst>
          </p:cNvPr>
          <p:cNvSpPr>
            <a:spLocks noChangeArrowheads="1"/>
          </p:cNvSpPr>
          <p:nvPr/>
        </p:nvSpPr>
        <p:spPr bwMode="auto">
          <a:xfrm>
            <a:off x="228600" y="1600200"/>
            <a:ext cx="8610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a:defRPr sz="2400">
                <a:solidFill>
                  <a:schemeClr val="tx1"/>
                </a:solidFill>
                <a:latin typeface="Garamond" panose="02020404030301010803" pitchFamily="18" charset="0"/>
              </a:defRPr>
            </a:lvl1pPr>
            <a:lvl2pPr marL="742950" indent="-285750">
              <a:defRPr sz="2400">
                <a:solidFill>
                  <a:schemeClr val="tx1"/>
                </a:solidFill>
                <a:latin typeface="Garamond" panose="02020404030301010803" pitchFamily="18" charset="0"/>
              </a:defRPr>
            </a:lvl2pPr>
            <a:lvl3pPr marL="1143000" indent="-228600">
              <a:defRPr sz="2400">
                <a:solidFill>
                  <a:schemeClr val="tx1"/>
                </a:solidFill>
                <a:latin typeface="Garamond" panose="02020404030301010803" pitchFamily="18" charset="0"/>
              </a:defRPr>
            </a:lvl3pPr>
            <a:lvl4pPr marL="1600200" indent="-228600">
              <a:defRPr sz="2400">
                <a:solidFill>
                  <a:schemeClr val="tx1"/>
                </a:solidFill>
                <a:latin typeface="Garamond" panose="02020404030301010803" pitchFamily="18" charset="0"/>
              </a:defRPr>
            </a:lvl4pPr>
            <a:lvl5pPr marL="2057400" indent="-228600">
              <a:defRPr sz="2400">
                <a:solidFill>
                  <a:schemeClr val="tx1"/>
                </a:solidFill>
                <a:latin typeface="Garamond" panose="02020404030301010803" pitchFamily="18" charset="0"/>
              </a:defRPr>
            </a:lvl5pPr>
            <a:lvl6pPr marL="2514600" indent="-228600" fontAlgn="base">
              <a:spcBef>
                <a:spcPct val="0"/>
              </a:spcBef>
              <a:spcAft>
                <a:spcPct val="0"/>
              </a:spcAft>
              <a:defRPr sz="2400">
                <a:solidFill>
                  <a:schemeClr val="tx1"/>
                </a:solidFill>
                <a:latin typeface="Garamond" panose="02020404030301010803" pitchFamily="18" charset="0"/>
              </a:defRPr>
            </a:lvl6pPr>
            <a:lvl7pPr marL="2971800" indent="-228600" fontAlgn="base">
              <a:spcBef>
                <a:spcPct val="0"/>
              </a:spcBef>
              <a:spcAft>
                <a:spcPct val="0"/>
              </a:spcAft>
              <a:defRPr sz="2400">
                <a:solidFill>
                  <a:schemeClr val="tx1"/>
                </a:solidFill>
                <a:latin typeface="Garamond" panose="02020404030301010803" pitchFamily="18" charset="0"/>
              </a:defRPr>
            </a:lvl7pPr>
            <a:lvl8pPr marL="3429000" indent="-228600" fontAlgn="base">
              <a:spcBef>
                <a:spcPct val="0"/>
              </a:spcBef>
              <a:spcAft>
                <a:spcPct val="0"/>
              </a:spcAft>
              <a:defRPr sz="2400">
                <a:solidFill>
                  <a:schemeClr val="tx1"/>
                </a:solidFill>
                <a:latin typeface="Garamond" panose="02020404030301010803" pitchFamily="18" charset="0"/>
              </a:defRPr>
            </a:lvl8pPr>
            <a:lvl9pPr marL="3886200" indent="-228600" fontAlgn="base">
              <a:spcBef>
                <a:spcPct val="0"/>
              </a:spcBef>
              <a:spcAft>
                <a:spcPct val="0"/>
              </a:spcAft>
              <a:defRPr sz="2400">
                <a:solidFill>
                  <a:schemeClr val="tx1"/>
                </a:solidFill>
                <a:latin typeface="Garamond" panose="02020404030301010803" pitchFamily="18" charset="0"/>
              </a:defRPr>
            </a:lvl9pPr>
          </a:lstStyle>
          <a:p>
            <a:pPr lvl="1">
              <a:lnSpc>
                <a:spcPct val="90000"/>
              </a:lnSpc>
              <a:spcBef>
                <a:spcPct val="20000"/>
              </a:spcBef>
              <a:buFontTx/>
              <a:buChar char="–"/>
            </a:pPr>
            <a:r>
              <a:rPr lang="en-US" altLang="en-US" sz="1600" dirty="0"/>
              <a:t>We assume that the hardware failure will disrupt the network once every one hundred days</a:t>
            </a:r>
          </a:p>
          <a:p>
            <a:pPr lvl="1">
              <a:lnSpc>
                <a:spcPct val="90000"/>
              </a:lnSpc>
              <a:spcBef>
                <a:spcPct val="20000"/>
              </a:spcBef>
              <a:buFontTx/>
              <a:buChar char="–"/>
            </a:pPr>
            <a:r>
              <a:rPr lang="en-US" altLang="en-US" sz="1600" dirty="0"/>
              <a:t>There is 0.3 percent chance that software failure can lead to failure of desktops</a:t>
            </a:r>
          </a:p>
          <a:p>
            <a:pPr lvl="1">
              <a:lnSpc>
                <a:spcPct val="90000"/>
              </a:lnSpc>
              <a:spcBef>
                <a:spcPct val="20000"/>
              </a:spcBef>
              <a:buFontTx/>
              <a:buChar char="–"/>
            </a:pPr>
            <a:r>
              <a:rPr lang="en-US" altLang="en-US" sz="1600" dirty="0"/>
              <a:t>We assume that there is a .01 chance of a laptop being stolen, .001 for a desktop, and .0002 for servers.</a:t>
            </a:r>
          </a:p>
          <a:p>
            <a:pPr lvl="1">
              <a:lnSpc>
                <a:spcPct val="90000"/>
              </a:lnSpc>
              <a:spcBef>
                <a:spcPct val="20000"/>
              </a:spcBef>
              <a:buFontTx/>
              <a:buChar char="–"/>
            </a:pPr>
            <a:r>
              <a:rPr lang="en-US" altLang="en-US" sz="1600" dirty="0"/>
              <a:t>There is a very low chance that network equipment is stolen since it is kept in secure rooms (.0001)</a:t>
            </a:r>
          </a:p>
          <a:p>
            <a:pPr lvl="1">
              <a:lnSpc>
                <a:spcPct val="90000"/>
              </a:lnSpc>
              <a:spcBef>
                <a:spcPct val="20000"/>
              </a:spcBef>
              <a:buFontTx/>
              <a:buChar char="–"/>
            </a:pPr>
            <a:r>
              <a:rPr lang="en-US" altLang="en-US" sz="1600" dirty="0"/>
              <a:t>When equipment is stolen some software may have been stolen as well</a:t>
            </a:r>
          </a:p>
          <a:p>
            <a:pPr lvl="1">
              <a:lnSpc>
                <a:spcPct val="90000"/>
              </a:lnSpc>
              <a:spcBef>
                <a:spcPct val="20000"/>
              </a:spcBef>
              <a:buFontTx/>
              <a:buChar char="–"/>
            </a:pPr>
            <a:r>
              <a:rPr lang="en-US" altLang="en-US" sz="1600" dirty="0"/>
              <a:t>We assume that denial-of-service is primarily targeted at servers and not individual machines </a:t>
            </a:r>
          </a:p>
          <a:p>
            <a:pPr lvl="1">
              <a:lnSpc>
                <a:spcPct val="90000"/>
              </a:lnSpc>
              <a:spcBef>
                <a:spcPct val="20000"/>
              </a:spcBef>
              <a:buFontTx/>
              <a:buChar char="–"/>
            </a:pPr>
            <a:r>
              <a:rPr lang="en-US" altLang="en-US" sz="1600" dirty="0"/>
              <a:t>We assume that the denial-of-service can disable machines as well as cause destruction of software </a:t>
            </a:r>
          </a:p>
          <a:p>
            <a:pPr lvl="1">
              <a:lnSpc>
                <a:spcPct val="90000"/>
              </a:lnSpc>
              <a:spcBef>
                <a:spcPct val="20000"/>
              </a:spcBef>
              <a:buFontTx/>
              <a:buChar char="–"/>
            </a:pPr>
            <a:r>
              <a:rPr lang="en-US" altLang="en-US" sz="1600" dirty="0"/>
              <a:t>Insider attacks are primarily meant to exploit data &amp; disable machines</a:t>
            </a:r>
          </a:p>
          <a:p>
            <a:pPr lvl="1">
              <a:lnSpc>
                <a:spcPct val="90000"/>
              </a:lnSpc>
              <a:spcBef>
                <a:spcPct val="20000"/>
              </a:spcBef>
              <a:buFontTx/>
              <a:buChar char="–"/>
            </a:pPr>
            <a:r>
              <a:rPr lang="en-US" altLang="en-US" sz="1600" dirty="0"/>
              <a:t>We assume that the servers have less access thus are less vulnerable to insider attacks</a:t>
            </a:r>
          </a:p>
          <a:p>
            <a:pPr>
              <a:lnSpc>
                <a:spcPct val="90000"/>
              </a:lnSpc>
              <a:spcBef>
                <a:spcPct val="20000"/>
              </a:spcBef>
              <a:buFontTx/>
              <a:buChar char="•"/>
            </a:pPr>
            <a:endParaRPr lang="en-US" altLang="en-US" sz="1800" dirty="0"/>
          </a:p>
          <a:p>
            <a:pPr>
              <a:lnSpc>
                <a:spcPct val="90000"/>
              </a:lnSpc>
              <a:spcBef>
                <a:spcPct val="20000"/>
              </a:spcBef>
              <a:buFontTx/>
              <a:buChar char="•"/>
            </a:pPr>
            <a:r>
              <a:rPr lang="en-US" altLang="en-US" sz="1800" dirty="0"/>
              <a:t>The threshold for this matrix will be:</a:t>
            </a:r>
          </a:p>
          <a:p>
            <a:pPr lvl="1">
              <a:spcBef>
                <a:spcPct val="20000"/>
              </a:spcBef>
              <a:buFontTx/>
              <a:buChar char="–"/>
            </a:pPr>
            <a:r>
              <a:rPr lang="en-US" altLang="en-US" sz="1600" dirty="0"/>
              <a:t>Not Relevant: 0</a:t>
            </a:r>
          </a:p>
          <a:p>
            <a:pPr lvl="1">
              <a:spcBef>
                <a:spcPct val="20000"/>
              </a:spcBef>
              <a:buFontTx/>
              <a:buChar char="–"/>
            </a:pPr>
            <a:r>
              <a:rPr lang="en-US" altLang="en-US" sz="1600" dirty="0"/>
              <a:t>Low: 0 &lt; x &lt;= 0.001</a:t>
            </a:r>
          </a:p>
          <a:p>
            <a:pPr lvl="1">
              <a:spcBef>
                <a:spcPct val="20000"/>
              </a:spcBef>
              <a:buFontTx/>
              <a:buChar char="–"/>
            </a:pPr>
            <a:r>
              <a:rPr lang="en-US" altLang="en-US" sz="1600" dirty="0"/>
              <a:t>Medium: 0.001 &lt; x &lt;= 0.01</a:t>
            </a:r>
          </a:p>
          <a:p>
            <a:pPr lvl="1">
              <a:spcBef>
                <a:spcPct val="20000"/>
              </a:spcBef>
              <a:buFontTx/>
              <a:buChar char="–"/>
            </a:pPr>
            <a:r>
              <a:rPr lang="en-US" altLang="en-US" sz="1600" dirty="0"/>
              <a:t>High: 0.01 &lt; x &lt; 1 </a:t>
            </a:r>
            <a:endParaRPr lang="en-US" altLang="en-US" dirty="0"/>
          </a:p>
        </p:txBody>
      </p:sp>
    </p:spTree>
    <p:extLst>
      <p:ext uri="{BB962C8B-B14F-4D97-AF65-F5344CB8AC3E}">
        <p14:creationId xmlns:p14="http://schemas.microsoft.com/office/powerpoint/2010/main" val="4280307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BCF0BA4D-756D-403D-B959-87ADDB887518}"/>
              </a:ext>
            </a:extLst>
          </p:cNvPr>
          <p:cNvSpPr>
            <a:spLocks noGrp="1"/>
          </p:cNvSpPr>
          <p:nvPr>
            <p:ph type="sldNum" sz="quarter" idx="10"/>
          </p:nvPr>
        </p:nvSpPr>
        <p:spPr/>
        <p:txBody>
          <a:bodyPr/>
          <a:lstStyle/>
          <a:p>
            <a:endParaRPr lang="en-US" altLang="en-US"/>
          </a:p>
          <a:p>
            <a:fld id="{FF59B419-A1C1-4EE7-93DE-9C9436B96192}" type="slidenum">
              <a:rPr lang="en-US" altLang="en-US" sz="1000" b="1" i="1">
                <a:solidFill>
                  <a:srgbClr val="660066"/>
                </a:solidFill>
              </a:rPr>
              <a:pPr/>
              <a:t>19</a:t>
            </a:fld>
            <a:endParaRPr lang="en-US" altLang="en-US" sz="1000" b="1" i="1">
              <a:solidFill>
                <a:srgbClr val="660066"/>
              </a:solidFill>
            </a:endParaRPr>
          </a:p>
        </p:txBody>
      </p:sp>
      <p:sp>
        <p:nvSpPr>
          <p:cNvPr id="695298" name="Rectangle 2">
            <a:extLst>
              <a:ext uri="{FF2B5EF4-FFF2-40B4-BE49-F238E27FC236}">
                <a16:creationId xmlns:a16="http://schemas.microsoft.com/office/drawing/2014/main" id="{AB1557B0-2F0F-4A69-8223-02EF879A2C10}"/>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5299" name="Rectangle 3">
            <a:extLst>
              <a:ext uri="{FF2B5EF4-FFF2-40B4-BE49-F238E27FC236}">
                <a16:creationId xmlns:a16="http://schemas.microsoft.com/office/drawing/2014/main" id="{810D0A61-D977-44EB-9EDF-1370D6180C65}"/>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5300" name="Rectangle 4">
            <a:extLst>
              <a:ext uri="{FF2B5EF4-FFF2-40B4-BE49-F238E27FC236}">
                <a16:creationId xmlns:a16="http://schemas.microsoft.com/office/drawing/2014/main" id="{98DE879C-30D4-45BC-AE64-9C6076586AB1}"/>
              </a:ext>
            </a:extLst>
          </p:cNvPr>
          <p:cNvSpPr>
            <a:spLocks noChangeArrowheads="1"/>
          </p:cNvSpPr>
          <p:nvPr/>
        </p:nvSpPr>
        <p:spPr bwMode="auto">
          <a:xfrm>
            <a:off x="3810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Threat/Control Matrix</a:t>
            </a:r>
          </a:p>
        </p:txBody>
      </p:sp>
      <p:sp>
        <p:nvSpPr>
          <p:cNvPr id="695301" name="Rectangle 5">
            <a:extLst>
              <a:ext uri="{FF2B5EF4-FFF2-40B4-BE49-F238E27FC236}">
                <a16:creationId xmlns:a16="http://schemas.microsoft.com/office/drawing/2014/main" id="{E29A48D2-AF87-48D2-8A4C-88A6DB19C9FC}"/>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5302" name="Rectangle 6">
            <a:extLst>
              <a:ext uri="{FF2B5EF4-FFF2-40B4-BE49-F238E27FC236}">
                <a16:creationId xmlns:a16="http://schemas.microsoft.com/office/drawing/2014/main" id="{AF136F3B-A45B-410C-8626-7061342323C4}"/>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5303" name="Rectangle 7">
            <a:extLst>
              <a:ext uri="{FF2B5EF4-FFF2-40B4-BE49-F238E27FC236}">
                <a16:creationId xmlns:a16="http://schemas.microsoft.com/office/drawing/2014/main" id="{B689B777-6EE5-4BCF-A5E6-76DA35523C6C}"/>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5304" name="Rectangle 8">
            <a:extLst>
              <a:ext uri="{FF2B5EF4-FFF2-40B4-BE49-F238E27FC236}">
                <a16:creationId xmlns:a16="http://schemas.microsoft.com/office/drawing/2014/main" id="{9013A625-F318-4029-9820-EF32B95583E9}"/>
              </a:ext>
            </a:extLst>
          </p:cNvPr>
          <p:cNvSpPr>
            <a:spLocks noChangeArrowheads="1"/>
          </p:cNvSpPr>
          <p:nvPr/>
        </p:nvSpPr>
        <p:spPr bwMode="auto">
          <a:xfrm>
            <a:off x="457200" y="1447800"/>
            <a:ext cx="8229600" cy="4982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a:defRPr sz="2400">
                <a:solidFill>
                  <a:schemeClr val="tx1"/>
                </a:solidFill>
                <a:latin typeface="Garamond" panose="02020404030301010803" pitchFamily="18" charset="0"/>
              </a:defRPr>
            </a:lvl1pPr>
            <a:lvl2pPr marL="742950" indent="-285750">
              <a:defRPr sz="2400">
                <a:solidFill>
                  <a:schemeClr val="tx1"/>
                </a:solidFill>
                <a:latin typeface="Garamond" panose="02020404030301010803" pitchFamily="18" charset="0"/>
              </a:defRPr>
            </a:lvl2pPr>
            <a:lvl3pPr marL="1143000" indent="-228600">
              <a:defRPr sz="2400">
                <a:solidFill>
                  <a:schemeClr val="tx1"/>
                </a:solidFill>
                <a:latin typeface="Garamond" panose="02020404030301010803" pitchFamily="18" charset="0"/>
              </a:defRPr>
            </a:lvl3pPr>
            <a:lvl4pPr marL="1600200" indent="-228600">
              <a:defRPr sz="2400">
                <a:solidFill>
                  <a:schemeClr val="tx1"/>
                </a:solidFill>
                <a:latin typeface="Garamond" panose="02020404030301010803" pitchFamily="18" charset="0"/>
              </a:defRPr>
            </a:lvl4pPr>
            <a:lvl5pPr marL="2057400" indent="-228600">
              <a:defRPr sz="2400">
                <a:solidFill>
                  <a:schemeClr val="tx1"/>
                </a:solidFill>
                <a:latin typeface="Garamond" panose="02020404030301010803" pitchFamily="18" charset="0"/>
              </a:defRPr>
            </a:lvl5pPr>
            <a:lvl6pPr marL="2514600" indent="-228600" fontAlgn="base">
              <a:spcBef>
                <a:spcPct val="0"/>
              </a:spcBef>
              <a:spcAft>
                <a:spcPct val="0"/>
              </a:spcAft>
              <a:defRPr sz="2400">
                <a:solidFill>
                  <a:schemeClr val="tx1"/>
                </a:solidFill>
                <a:latin typeface="Garamond" panose="02020404030301010803" pitchFamily="18" charset="0"/>
              </a:defRPr>
            </a:lvl6pPr>
            <a:lvl7pPr marL="2971800" indent="-228600" fontAlgn="base">
              <a:spcBef>
                <a:spcPct val="0"/>
              </a:spcBef>
              <a:spcAft>
                <a:spcPct val="0"/>
              </a:spcAft>
              <a:defRPr sz="2400">
                <a:solidFill>
                  <a:schemeClr val="tx1"/>
                </a:solidFill>
                <a:latin typeface="Garamond" panose="02020404030301010803" pitchFamily="18" charset="0"/>
              </a:defRPr>
            </a:lvl7pPr>
            <a:lvl8pPr marL="3429000" indent="-228600" fontAlgn="base">
              <a:spcBef>
                <a:spcPct val="0"/>
              </a:spcBef>
              <a:spcAft>
                <a:spcPct val="0"/>
              </a:spcAft>
              <a:defRPr sz="2400">
                <a:solidFill>
                  <a:schemeClr val="tx1"/>
                </a:solidFill>
                <a:latin typeface="Garamond" panose="02020404030301010803" pitchFamily="18" charset="0"/>
              </a:defRPr>
            </a:lvl8pPr>
            <a:lvl9pPr marL="3886200" indent="-228600" fontAlgn="base">
              <a:spcBef>
                <a:spcPct val="0"/>
              </a:spcBef>
              <a:spcAft>
                <a:spcPct val="0"/>
              </a:spcAft>
              <a:defRPr sz="2400">
                <a:solidFill>
                  <a:schemeClr val="tx1"/>
                </a:solidFill>
                <a:latin typeface="Garamond" panose="02020404030301010803" pitchFamily="18" charset="0"/>
              </a:defRPr>
            </a:lvl9pPr>
          </a:lstStyle>
          <a:p>
            <a:pPr>
              <a:lnSpc>
                <a:spcPct val="90000"/>
              </a:lnSpc>
              <a:spcBef>
                <a:spcPct val="20000"/>
              </a:spcBef>
              <a:buFontTx/>
              <a:buChar char="•"/>
            </a:pPr>
            <a:r>
              <a:rPr lang="en-US" altLang="en-US" sz="2000" dirty="0"/>
              <a:t>Some of these controls have threats associated with them. However, these are secondary considerations and we will be focusing on primary threats.</a:t>
            </a:r>
          </a:p>
          <a:p>
            <a:pPr>
              <a:lnSpc>
                <a:spcPct val="90000"/>
              </a:lnSpc>
              <a:spcBef>
                <a:spcPct val="20000"/>
              </a:spcBef>
              <a:buFontTx/>
              <a:buChar char="•"/>
            </a:pPr>
            <a:r>
              <a:rPr lang="en-US" altLang="en-US" sz="2000" dirty="0"/>
              <a:t>We assume that IDS systems will control 30% of the DOS attacks, 30% of Viruses and Worms and 90% of intrusions</a:t>
            </a:r>
          </a:p>
          <a:p>
            <a:pPr lvl="1">
              <a:lnSpc>
                <a:spcPct val="90000"/>
              </a:lnSpc>
              <a:spcBef>
                <a:spcPct val="20000"/>
              </a:spcBef>
              <a:buFontTx/>
              <a:buChar char="–"/>
            </a:pPr>
            <a:r>
              <a:rPr lang="en-US" altLang="en-US" sz="1800" dirty="0"/>
              <a:t>In addition, IDS systems do not impact insider attacks</a:t>
            </a:r>
          </a:p>
          <a:p>
            <a:pPr>
              <a:lnSpc>
                <a:spcPct val="90000"/>
              </a:lnSpc>
              <a:spcBef>
                <a:spcPct val="20000"/>
              </a:spcBef>
              <a:buFontTx/>
              <a:buChar char="•"/>
            </a:pPr>
            <a:r>
              <a:rPr lang="en-US" altLang="en-US" sz="2000" dirty="0"/>
              <a:t>Anti-Virus Software will prevent 90% of Viruses and Worms.</a:t>
            </a:r>
          </a:p>
          <a:p>
            <a:pPr>
              <a:lnSpc>
                <a:spcPct val="90000"/>
              </a:lnSpc>
              <a:spcBef>
                <a:spcPct val="20000"/>
              </a:spcBef>
              <a:buFontTx/>
              <a:buChar char="•"/>
            </a:pPr>
            <a:r>
              <a:rPr lang="en-US" altLang="en-US" sz="2000" dirty="0"/>
              <a:t>That upgrades to a firewall will greatly control (90% each) of DOS attacks, as well as Viruses and Worms. It will control 30% of intrusions, but not insider attacks.</a:t>
            </a:r>
          </a:p>
          <a:p>
            <a:pPr>
              <a:lnSpc>
                <a:spcPct val="90000"/>
              </a:lnSpc>
              <a:spcBef>
                <a:spcPct val="20000"/>
              </a:spcBef>
              <a:buFontTx/>
              <a:buChar char="•"/>
            </a:pPr>
            <a:r>
              <a:rPr lang="en-US" altLang="en-US" sz="2000" dirty="0"/>
              <a:t>A redundant HQ server will control 10% of hardware failure (when the original HQ server fails). This is the same percentage for theft and insider attacks.</a:t>
            </a:r>
          </a:p>
          <a:p>
            <a:pPr>
              <a:lnSpc>
                <a:spcPct val="90000"/>
              </a:lnSpc>
              <a:spcBef>
                <a:spcPct val="20000"/>
              </a:spcBef>
              <a:buFontTx/>
              <a:buChar char="•"/>
            </a:pPr>
            <a:r>
              <a:rPr lang="en-US" altLang="en-US" sz="2000" dirty="0"/>
              <a:t>Also, a redundant HQ server will help with 80% in cases of DOS attacks on the HQ server.</a:t>
            </a:r>
          </a:p>
          <a:p>
            <a:pPr>
              <a:lnSpc>
                <a:spcPct val="90000"/>
              </a:lnSpc>
              <a:spcBef>
                <a:spcPct val="20000"/>
              </a:spcBef>
              <a:buFontTx/>
              <a:buChar char="•"/>
            </a:pPr>
            <a:r>
              <a:rPr lang="en-US" altLang="en-US" sz="2000" dirty="0"/>
              <a:t>Spare laptops will assist in cases of hardware failure and theft (30% because of volume).</a:t>
            </a:r>
          </a:p>
          <a:p>
            <a:pPr>
              <a:lnSpc>
                <a:spcPct val="120000"/>
              </a:lnSpc>
              <a:spcBef>
                <a:spcPct val="20000"/>
              </a:spcBef>
              <a:buFontTx/>
              <a:buChar char="•"/>
            </a:pPr>
            <a:endParaRPr lang="en-US" altLang="en-US" sz="2000" dirty="0"/>
          </a:p>
        </p:txBody>
      </p:sp>
    </p:spTree>
    <p:extLst>
      <p:ext uri="{BB962C8B-B14F-4D97-AF65-F5344CB8AC3E}">
        <p14:creationId xmlns:p14="http://schemas.microsoft.com/office/powerpoint/2010/main" val="10032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3128-357F-4B63-950F-9689029CF41F}"/>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FE3AF541-E261-43CE-84B5-71AB40344116}"/>
              </a:ext>
            </a:extLst>
          </p:cNvPr>
          <p:cNvSpPr>
            <a:spLocks noGrp="1"/>
          </p:cNvSpPr>
          <p:nvPr>
            <p:ph idx="1"/>
          </p:nvPr>
        </p:nvSpPr>
        <p:spPr/>
        <p:txBody>
          <a:bodyPr/>
          <a:lstStyle/>
          <a:p>
            <a:pPr eaLnBrk="1" hangingPunct="1">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i="1" dirty="0"/>
              <a:t>Information Security Risk Analysis</a:t>
            </a:r>
            <a:r>
              <a:rPr lang="en-GB" altLang="en-US" sz="2400" dirty="0"/>
              <a:t>, by Thomas R. Peltier</a:t>
            </a:r>
          </a:p>
          <a:p>
            <a:pPr lvl="1" eaLnBrk="1" hangingPunct="1">
              <a:lnSpc>
                <a:spcPct val="80000"/>
              </a:lnSpc>
              <a:spcBef>
                <a:spcPts val="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Soon to be on reserve at the library</a:t>
            </a:r>
          </a:p>
          <a:p>
            <a:pPr lvl="1" eaLnBrk="1" hangingPunct="1">
              <a:lnSpc>
                <a:spcPct val="80000"/>
              </a:lnSpc>
              <a:spcBef>
                <a:spcPts val="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Identifies basic elements of risk analysis and reviews several variants of qualitative approaches</a:t>
            </a:r>
          </a:p>
          <a:p>
            <a:pPr eaLnBrk="1" hangingPunct="1">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t>“Information Security Risk Assessment: Practices of Leading organizations”, By GAO</a:t>
            </a:r>
          </a:p>
          <a:p>
            <a:pPr lvl="1" eaLnBrk="1" hangingPunct="1">
              <a:lnSpc>
                <a:spcPct val="80000"/>
              </a:lnSpc>
              <a:spcBef>
                <a:spcPts val="500"/>
              </a:spcBef>
              <a:buClr>
                <a:srgbClr val="009999"/>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solidFill>
                  <a:srgbClr val="CCCCFF"/>
                </a:solidFill>
                <a:hlinkClick r:id="rId2"/>
              </a:rPr>
              <a:t>http://www.gao.gov/special.pubs/ai99139.pdf</a:t>
            </a:r>
          </a:p>
          <a:p>
            <a:pPr lvl="1" eaLnBrk="1" hangingPunct="1">
              <a:lnSpc>
                <a:spcPct val="80000"/>
              </a:lnSpc>
              <a:spcBef>
                <a:spcPts val="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Case studies of risk analysis procedures for four companies</a:t>
            </a:r>
          </a:p>
          <a:p>
            <a:pPr eaLnBrk="1" hangingPunct="1">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t>“Risk Management Guide for Information Technology Systems”, NIST</a:t>
            </a:r>
          </a:p>
          <a:p>
            <a:pPr lvl="1" eaLnBrk="1" hangingPunct="1">
              <a:lnSpc>
                <a:spcPct val="80000"/>
              </a:lnSpc>
              <a:spcBef>
                <a:spcPts val="500"/>
              </a:spcBef>
              <a:buClr>
                <a:srgbClr val="009999"/>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solidFill>
                  <a:srgbClr val="CCCCFF"/>
                </a:solidFill>
                <a:hlinkClick r:id="rId3"/>
              </a:rPr>
              <a:t>http://csrc.nist.gov/publications/nistpubs/800-30/sp800-30.pdf</a:t>
            </a:r>
          </a:p>
          <a:p>
            <a:pPr lvl="1" eaLnBrk="1" hangingPunct="1">
              <a:lnSpc>
                <a:spcPct val="80000"/>
              </a:lnSpc>
              <a:spcBef>
                <a:spcPts val="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Outlines steps for risk assessment</a:t>
            </a:r>
          </a:p>
          <a:p>
            <a:r>
              <a:rPr lang="en-US" altLang="en-US" sz="2200" dirty="0"/>
              <a:t>Quantitative and Qualitative Risk Analysis, </a:t>
            </a:r>
            <a:r>
              <a:rPr lang="en-US" altLang="en-US" sz="2200" dirty="0">
                <a:cs typeface="Times New Roman" panose="02020603050405020304" pitchFamily="18" charset="0"/>
              </a:rPr>
              <a:t>Sanjay </a:t>
            </a:r>
            <a:r>
              <a:rPr lang="en-US" altLang="en-US" sz="2200" dirty="0" err="1">
                <a:cs typeface="Times New Roman" panose="02020603050405020304" pitchFamily="18" charset="0"/>
              </a:rPr>
              <a:t>Goel</a:t>
            </a:r>
            <a:r>
              <a:rPr lang="en-US" altLang="en-US" sz="2200" dirty="0">
                <a:cs typeface="Times New Roman" panose="02020603050405020304" pitchFamily="18" charset="0"/>
              </a:rPr>
              <a:t>, University at Albany</a:t>
            </a:r>
          </a:p>
          <a:p>
            <a:endParaRPr lang="en-US" sz="2200" dirty="0"/>
          </a:p>
        </p:txBody>
      </p:sp>
    </p:spTree>
    <p:extLst>
      <p:ext uri="{BB962C8B-B14F-4D97-AF65-F5344CB8AC3E}">
        <p14:creationId xmlns:p14="http://schemas.microsoft.com/office/powerpoint/2010/main" val="2466984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2365EED6-0A93-4012-885C-9096E4CC5DEC}"/>
              </a:ext>
            </a:extLst>
          </p:cNvPr>
          <p:cNvSpPr>
            <a:spLocks noGrp="1"/>
          </p:cNvSpPr>
          <p:nvPr>
            <p:ph type="sldNum" sz="quarter" idx="10"/>
          </p:nvPr>
        </p:nvSpPr>
        <p:spPr/>
        <p:txBody>
          <a:bodyPr/>
          <a:lstStyle/>
          <a:p>
            <a:endParaRPr lang="en-US" altLang="en-US"/>
          </a:p>
          <a:p>
            <a:fld id="{42E6C117-AB48-468B-B04B-22EE9AB8DCB7}" type="slidenum">
              <a:rPr lang="en-US" altLang="en-US" sz="1000" b="1" i="1">
                <a:solidFill>
                  <a:srgbClr val="660066"/>
                </a:solidFill>
              </a:rPr>
              <a:pPr/>
              <a:t>20</a:t>
            </a:fld>
            <a:endParaRPr lang="en-US" altLang="en-US" sz="1000" b="1" i="1">
              <a:solidFill>
                <a:srgbClr val="660066"/>
              </a:solidFill>
            </a:endParaRPr>
          </a:p>
        </p:txBody>
      </p:sp>
      <p:sp>
        <p:nvSpPr>
          <p:cNvPr id="696322" name="Rectangle 2">
            <a:extLst>
              <a:ext uri="{FF2B5EF4-FFF2-40B4-BE49-F238E27FC236}">
                <a16:creationId xmlns:a16="http://schemas.microsoft.com/office/drawing/2014/main" id="{DFEB35FE-5CFA-437F-821F-DF8F6E7BC64D}"/>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6323" name="Rectangle 3">
            <a:extLst>
              <a:ext uri="{FF2B5EF4-FFF2-40B4-BE49-F238E27FC236}">
                <a16:creationId xmlns:a16="http://schemas.microsoft.com/office/drawing/2014/main" id="{81994E01-98C2-4916-9C29-5CE821F0B5CE}"/>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6324" name="Rectangle 4">
            <a:extLst>
              <a:ext uri="{FF2B5EF4-FFF2-40B4-BE49-F238E27FC236}">
                <a16:creationId xmlns:a16="http://schemas.microsoft.com/office/drawing/2014/main" id="{5A75FBB8-A05F-4AD3-B536-969BD8655040}"/>
              </a:ext>
            </a:extLst>
          </p:cNvPr>
          <p:cNvSpPr>
            <a:spLocks noChangeArrowheads="1"/>
          </p:cNvSpPr>
          <p:nvPr/>
        </p:nvSpPr>
        <p:spPr bwMode="auto">
          <a:xfrm>
            <a:off x="3048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Threat/Control Matrix, cont’d.</a:t>
            </a:r>
          </a:p>
        </p:txBody>
      </p:sp>
      <p:sp>
        <p:nvSpPr>
          <p:cNvPr id="696325" name="Rectangle 5">
            <a:extLst>
              <a:ext uri="{FF2B5EF4-FFF2-40B4-BE49-F238E27FC236}">
                <a16:creationId xmlns:a16="http://schemas.microsoft.com/office/drawing/2014/main" id="{0F1EE312-3917-49EE-AD32-495D0210B733}"/>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6326" name="Rectangle 6">
            <a:extLst>
              <a:ext uri="{FF2B5EF4-FFF2-40B4-BE49-F238E27FC236}">
                <a16:creationId xmlns:a16="http://schemas.microsoft.com/office/drawing/2014/main" id="{5D5F1668-0A8A-4B40-B78C-D460CF3A0168}"/>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6327" name="Rectangle 7">
            <a:extLst>
              <a:ext uri="{FF2B5EF4-FFF2-40B4-BE49-F238E27FC236}">
                <a16:creationId xmlns:a16="http://schemas.microsoft.com/office/drawing/2014/main" id="{2D54AE2C-AF93-4F11-81C7-971C37128FFC}"/>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6328" name="Rectangle 8">
            <a:extLst>
              <a:ext uri="{FF2B5EF4-FFF2-40B4-BE49-F238E27FC236}">
                <a16:creationId xmlns:a16="http://schemas.microsoft.com/office/drawing/2014/main" id="{89E04262-BE93-49A5-B50F-A8B83C270526}"/>
              </a:ext>
            </a:extLst>
          </p:cNvPr>
          <p:cNvSpPr>
            <a:spLocks noChangeArrowheads="1"/>
          </p:cNvSpPr>
          <p:nvPr/>
        </p:nvSpPr>
        <p:spPr bwMode="auto">
          <a:xfrm>
            <a:off x="381000" y="1447800"/>
            <a:ext cx="8362950" cy="515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a:defRPr sz="2400">
                <a:solidFill>
                  <a:schemeClr val="tx1"/>
                </a:solidFill>
                <a:latin typeface="Garamond" panose="02020404030301010803" pitchFamily="18" charset="0"/>
              </a:defRPr>
            </a:lvl1pPr>
            <a:lvl2pPr marL="742950" indent="-285750">
              <a:defRPr sz="2400">
                <a:solidFill>
                  <a:schemeClr val="tx1"/>
                </a:solidFill>
                <a:latin typeface="Garamond" panose="02020404030301010803" pitchFamily="18" charset="0"/>
              </a:defRPr>
            </a:lvl2pPr>
            <a:lvl3pPr marL="1143000" indent="-228600">
              <a:defRPr sz="2400">
                <a:solidFill>
                  <a:schemeClr val="tx1"/>
                </a:solidFill>
                <a:latin typeface="Garamond" panose="02020404030301010803" pitchFamily="18" charset="0"/>
              </a:defRPr>
            </a:lvl3pPr>
            <a:lvl4pPr marL="1600200" indent="-228600">
              <a:defRPr sz="2400">
                <a:solidFill>
                  <a:schemeClr val="tx1"/>
                </a:solidFill>
                <a:latin typeface="Garamond" panose="02020404030301010803" pitchFamily="18" charset="0"/>
              </a:defRPr>
            </a:lvl4pPr>
            <a:lvl5pPr marL="2057400" indent="-228600">
              <a:defRPr sz="2400">
                <a:solidFill>
                  <a:schemeClr val="tx1"/>
                </a:solidFill>
                <a:latin typeface="Garamond" panose="02020404030301010803" pitchFamily="18" charset="0"/>
              </a:defRPr>
            </a:lvl5pPr>
            <a:lvl6pPr marL="2514600" indent="-228600" fontAlgn="base">
              <a:spcBef>
                <a:spcPct val="0"/>
              </a:spcBef>
              <a:spcAft>
                <a:spcPct val="0"/>
              </a:spcAft>
              <a:defRPr sz="2400">
                <a:solidFill>
                  <a:schemeClr val="tx1"/>
                </a:solidFill>
                <a:latin typeface="Garamond" panose="02020404030301010803" pitchFamily="18" charset="0"/>
              </a:defRPr>
            </a:lvl6pPr>
            <a:lvl7pPr marL="2971800" indent="-228600" fontAlgn="base">
              <a:spcBef>
                <a:spcPct val="0"/>
              </a:spcBef>
              <a:spcAft>
                <a:spcPct val="0"/>
              </a:spcAft>
              <a:defRPr sz="2400">
                <a:solidFill>
                  <a:schemeClr val="tx1"/>
                </a:solidFill>
                <a:latin typeface="Garamond" panose="02020404030301010803" pitchFamily="18" charset="0"/>
              </a:defRPr>
            </a:lvl7pPr>
            <a:lvl8pPr marL="3429000" indent="-228600" fontAlgn="base">
              <a:spcBef>
                <a:spcPct val="0"/>
              </a:spcBef>
              <a:spcAft>
                <a:spcPct val="0"/>
              </a:spcAft>
              <a:defRPr sz="2400">
                <a:solidFill>
                  <a:schemeClr val="tx1"/>
                </a:solidFill>
                <a:latin typeface="Garamond" panose="02020404030301010803" pitchFamily="18" charset="0"/>
              </a:defRPr>
            </a:lvl8pPr>
            <a:lvl9pPr marL="3886200" indent="-228600" fontAlgn="base">
              <a:spcBef>
                <a:spcPct val="0"/>
              </a:spcBef>
              <a:spcAft>
                <a:spcPct val="0"/>
              </a:spcAft>
              <a:defRPr sz="2400">
                <a:solidFill>
                  <a:schemeClr val="tx1"/>
                </a:solidFill>
                <a:latin typeface="Garamond" panose="02020404030301010803" pitchFamily="18" charset="0"/>
              </a:defRPr>
            </a:lvl9pPr>
          </a:lstStyle>
          <a:p>
            <a:pPr>
              <a:lnSpc>
                <a:spcPct val="110000"/>
              </a:lnSpc>
              <a:spcBef>
                <a:spcPct val="20000"/>
              </a:spcBef>
              <a:buFontTx/>
              <a:buChar char="•"/>
            </a:pPr>
            <a:r>
              <a:rPr lang="en-US" altLang="en-US" sz="1800" dirty="0"/>
              <a:t>We assume that warranties will help with 70% of both hardware failure and software failure. While it will assist with the cost of new hardware or software, will not reduce employee time.</a:t>
            </a:r>
          </a:p>
          <a:p>
            <a:pPr>
              <a:lnSpc>
                <a:spcPct val="110000"/>
              </a:lnSpc>
              <a:spcBef>
                <a:spcPct val="20000"/>
              </a:spcBef>
              <a:buFontTx/>
              <a:buChar char="•"/>
            </a:pPr>
            <a:r>
              <a:rPr lang="en-US" altLang="en-US" sz="1800" dirty="0"/>
              <a:t>It is determined that insurance will be able to control 90% of impacts from the threats of theft, DOS attacks, Virus/Worm attacks, Insider Attacks, and Intrusion. </a:t>
            </a:r>
          </a:p>
          <a:p>
            <a:pPr>
              <a:lnSpc>
                <a:spcPct val="110000"/>
              </a:lnSpc>
              <a:spcBef>
                <a:spcPct val="20000"/>
              </a:spcBef>
              <a:buFontTx/>
              <a:buChar char="•"/>
            </a:pPr>
            <a:r>
              <a:rPr lang="en-US" altLang="en-US" sz="1800" dirty="0"/>
              <a:t>Physical controls (locks, key cards, biometrics, etc.) will control 90% of theft.</a:t>
            </a:r>
          </a:p>
          <a:p>
            <a:pPr>
              <a:lnSpc>
                <a:spcPct val="110000"/>
              </a:lnSpc>
              <a:spcBef>
                <a:spcPct val="20000"/>
              </a:spcBef>
              <a:buFontTx/>
              <a:buChar char="•"/>
            </a:pPr>
            <a:r>
              <a:rPr lang="en-US" altLang="en-US" sz="1800" dirty="0"/>
              <a:t>Also, it is assumed that a security policy will assist with 20% of all threats since every policy can have procedures which can assist in prevention.</a:t>
            </a:r>
          </a:p>
          <a:p>
            <a:pPr>
              <a:lnSpc>
                <a:spcPct val="80000"/>
              </a:lnSpc>
              <a:spcBef>
                <a:spcPct val="20000"/>
              </a:spcBef>
              <a:buFontTx/>
              <a:buChar char="•"/>
            </a:pPr>
            <a:r>
              <a:rPr lang="en-US" altLang="en-US" sz="1800" dirty="0"/>
              <a:t>Customize matrix based on the specific case</a:t>
            </a:r>
          </a:p>
          <a:p>
            <a:pPr lvl="1">
              <a:lnSpc>
                <a:spcPct val="80000"/>
              </a:lnSpc>
              <a:spcBef>
                <a:spcPct val="20000"/>
              </a:spcBef>
              <a:buFontTx/>
              <a:buChar char="–"/>
            </a:pPr>
            <a:r>
              <a:rPr lang="en-US" altLang="en-US" sz="1600" dirty="0"/>
              <a:t>Add values from the threat importance column of the previous matrix</a:t>
            </a:r>
          </a:p>
          <a:p>
            <a:pPr lvl="1">
              <a:lnSpc>
                <a:spcPct val="80000"/>
              </a:lnSpc>
              <a:spcBef>
                <a:spcPct val="20000"/>
              </a:spcBef>
              <a:buFontTx/>
              <a:buChar char="–"/>
            </a:pPr>
            <a:r>
              <a:rPr lang="en-US" altLang="en-US" sz="1600" dirty="0"/>
              <a:t>Determine impact of different controls on different threats</a:t>
            </a:r>
          </a:p>
          <a:p>
            <a:pPr lvl="1">
              <a:lnSpc>
                <a:spcPct val="80000"/>
              </a:lnSpc>
              <a:spcBef>
                <a:spcPct val="20000"/>
              </a:spcBef>
              <a:buFontTx/>
              <a:buChar char="–"/>
            </a:pPr>
            <a:r>
              <a:rPr lang="en-US" altLang="en-US" sz="1600" dirty="0"/>
              <a:t>Compute the sum of the products of the </a:t>
            </a:r>
            <a:r>
              <a:rPr lang="en-US" altLang="en-US" sz="1400" dirty="0"/>
              <a:t>threat</a:t>
            </a:r>
            <a:r>
              <a:rPr lang="en-US" altLang="en-US" sz="1600" dirty="0"/>
              <a:t> importance by the impact of controls to determine values.</a:t>
            </a:r>
          </a:p>
          <a:p>
            <a:pPr>
              <a:lnSpc>
                <a:spcPct val="90000"/>
              </a:lnSpc>
              <a:spcBef>
                <a:spcPct val="20000"/>
              </a:spcBef>
              <a:buFontTx/>
              <a:buChar char="•"/>
            </a:pPr>
            <a:r>
              <a:rPr lang="en-US" altLang="en-US" sz="1800" dirty="0"/>
              <a:t>The threshold for this matrix will be:</a:t>
            </a:r>
          </a:p>
          <a:p>
            <a:pPr lvl="1">
              <a:spcBef>
                <a:spcPct val="20000"/>
              </a:spcBef>
              <a:buFontTx/>
              <a:buChar char="–"/>
            </a:pPr>
            <a:r>
              <a:rPr lang="en-US" altLang="en-US" sz="1400" dirty="0"/>
              <a:t>Not Relevant: 0</a:t>
            </a:r>
          </a:p>
          <a:p>
            <a:pPr lvl="1">
              <a:spcBef>
                <a:spcPct val="20000"/>
              </a:spcBef>
              <a:buFontTx/>
              <a:buChar char="–"/>
            </a:pPr>
            <a:r>
              <a:rPr lang="en-US" altLang="en-US" sz="1400" dirty="0"/>
              <a:t>Low: 0 &lt; x &lt;= 0.01</a:t>
            </a:r>
          </a:p>
          <a:p>
            <a:pPr lvl="1">
              <a:spcBef>
                <a:spcPct val="20000"/>
              </a:spcBef>
              <a:buFontTx/>
              <a:buChar char="–"/>
            </a:pPr>
            <a:r>
              <a:rPr lang="en-US" altLang="en-US" sz="1400" dirty="0"/>
              <a:t>Medium: 0.01 &lt; x &lt;= 0.05</a:t>
            </a:r>
          </a:p>
          <a:p>
            <a:pPr lvl="1">
              <a:spcBef>
                <a:spcPct val="20000"/>
              </a:spcBef>
              <a:buFontTx/>
              <a:buChar char="–"/>
            </a:pPr>
            <a:r>
              <a:rPr lang="en-US" altLang="en-US" sz="1400" dirty="0"/>
              <a:t>High: 0.05 &lt; x &lt; 1</a:t>
            </a:r>
            <a:endParaRPr lang="en-US" altLang="en-US" sz="1800" dirty="0"/>
          </a:p>
        </p:txBody>
      </p:sp>
    </p:spTree>
    <p:extLst>
      <p:ext uri="{BB962C8B-B14F-4D97-AF65-F5344CB8AC3E}">
        <p14:creationId xmlns:p14="http://schemas.microsoft.com/office/powerpoint/2010/main" val="200393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lide Number Placeholder 3">
            <a:extLst>
              <a:ext uri="{FF2B5EF4-FFF2-40B4-BE49-F238E27FC236}">
                <a16:creationId xmlns:a16="http://schemas.microsoft.com/office/drawing/2014/main" id="{ADB64FDB-914B-4640-95F2-2C2C8A3E30C8}"/>
              </a:ext>
            </a:extLst>
          </p:cNvPr>
          <p:cNvSpPr>
            <a:spLocks noGrp="1"/>
          </p:cNvSpPr>
          <p:nvPr>
            <p:ph type="sldNum" sz="quarter" idx="10"/>
          </p:nvPr>
        </p:nvSpPr>
        <p:spPr/>
        <p:txBody>
          <a:bodyPr/>
          <a:lstStyle/>
          <a:p>
            <a:endParaRPr lang="en-US" altLang="en-US"/>
          </a:p>
          <a:p>
            <a:fld id="{F5484D21-E5BD-4C5C-A4D5-7DDD9D12B51A}" type="slidenum">
              <a:rPr lang="en-US" altLang="en-US" sz="1000" b="1" i="1">
                <a:solidFill>
                  <a:srgbClr val="660066"/>
                </a:solidFill>
              </a:rPr>
              <a:pPr/>
              <a:t>21</a:t>
            </a:fld>
            <a:endParaRPr lang="en-US" altLang="en-US" sz="1000" b="1" i="1">
              <a:solidFill>
                <a:srgbClr val="660066"/>
              </a:solidFill>
            </a:endParaRPr>
          </a:p>
        </p:txBody>
      </p:sp>
      <p:sp>
        <p:nvSpPr>
          <p:cNvPr id="697346" name="Rectangle 2">
            <a:extLst>
              <a:ext uri="{FF2B5EF4-FFF2-40B4-BE49-F238E27FC236}">
                <a16:creationId xmlns:a16="http://schemas.microsoft.com/office/drawing/2014/main" id="{C518B89A-0B41-4A7D-854B-A4BC100EB5E7}"/>
              </a:ext>
            </a:extLst>
          </p:cNvPr>
          <p:cNvSpPr>
            <a:spLocks noChangeArrowheads="1"/>
          </p:cNvSpPr>
          <p:nvPr/>
        </p:nvSpPr>
        <p:spPr bwMode="auto">
          <a:xfrm>
            <a:off x="0" y="1301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7347" name="Rectangle 3">
            <a:extLst>
              <a:ext uri="{FF2B5EF4-FFF2-40B4-BE49-F238E27FC236}">
                <a16:creationId xmlns:a16="http://schemas.microsoft.com/office/drawing/2014/main" id="{6ACC4119-021F-48D4-B2B7-8F152C76BC89}"/>
              </a:ext>
            </a:extLst>
          </p:cNvPr>
          <p:cNvSpPr>
            <a:spLocks noChangeArrowheads="1"/>
          </p:cNvSpPr>
          <p:nvPr/>
        </p:nvSpPr>
        <p:spPr bwMode="auto">
          <a:xfrm>
            <a:off x="457200" y="328453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7348" name="Rectangle 4">
            <a:extLst>
              <a:ext uri="{FF2B5EF4-FFF2-40B4-BE49-F238E27FC236}">
                <a16:creationId xmlns:a16="http://schemas.microsoft.com/office/drawing/2014/main" id="{FDA15E10-E481-4E61-823E-DFADF3EA61C4}"/>
              </a:ext>
            </a:extLst>
          </p:cNvPr>
          <p:cNvSpPr>
            <a:spLocks noChangeArrowheads="1"/>
          </p:cNvSpPr>
          <p:nvPr/>
        </p:nvSpPr>
        <p:spPr bwMode="auto">
          <a:xfrm>
            <a:off x="685800" y="236537"/>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Threat/Control Matrix, cont’d.</a:t>
            </a:r>
          </a:p>
        </p:txBody>
      </p:sp>
      <p:sp>
        <p:nvSpPr>
          <p:cNvPr id="697349" name="Rectangle 5">
            <a:extLst>
              <a:ext uri="{FF2B5EF4-FFF2-40B4-BE49-F238E27FC236}">
                <a16:creationId xmlns:a16="http://schemas.microsoft.com/office/drawing/2014/main" id="{ACA6F59E-31F1-48AD-A3C7-46B8CF4C7157}"/>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7350" name="Rectangle 6">
            <a:extLst>
              <a:ext uri="{FF2B5EF4-FFF2-40B4-BE49-F238E27FC236}">
                <a16:creationId xmlns:a16="http://schemas.microsoft.com/office/drawing/2014/main" id="{5391EF3A-A6EA-4187-96ED-4305F6B424A2}"/>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7351" name="Rectangle 7">
            <a:extLst>
              <a:ext uri="{FF2B5EF4-FFF2-40B4-BE49-F238E27FC236}">
                <a16:creationId xmlns:a16="http://schemas.microsoft.com/office/drawing/2014/main" id="{23B76F0D-E111-46F7-88B6-43ED34C09724}"/>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697556" name="Group 212">
            <a:extLst>
              <a:ext uri="{FF2B5EF4-FFF2-40B4-BE49-F238E27FC236}">
                <a16:creationId xmlns:a16="http://schemas.microsoft.com/office/drawing/2014/main" id="{90730C78-8D28-46A3-98F7-9323104A4978}"/>
              </a:ext>
            </a:extLst>
          </p:cNvPr>
          <p:cNvGraphicFramePr>
            <a:graphicFrameLocks noGrp="1"/>
          </p:cNvGraphicFramePr>
          <p:nvPr>
            <p:extLst>
              <p:ext uri="{D42A27DB-BD31-4B8C-83A1-F6EECF244321}">
                <p14:modId xmlns:p14="http://schemas.microsoft.com/office/powerpoint/2010/main" val="2723752780"/>
              </p:ext>
            </p:extLst>
          </p:nvPr>
        </p:nvGraphicFramePr>
        <p:xfrm>
          <a:off x="228600" y="1371600"/>
          <a:ext cx="8686800" cy="4590860"/>
        </p:xfrm>
        <a:graphic>
          <a:graphicData uri="http://schemas.openxmlformats.org/drawingml/2006/table">
            <a:tbl>
              <a:tblPr/>
              <a:tblGrid>
                <a:gridCol w="1109663">
                  <a:extLst>
                    <a:ext uri="{9D8B030D-6E8A-4147-A177-3AD203B41FA5}">
                      <a16:colId xmlns:a16="http://schemas.microsoft.com/office/drawing/2014/main" val="2859428397"/>
                    </a:ext>
                  </a:extLst>
                </a:gridCol>
                <a:gridCol w="925512">
                  <a:extLst>
                    <a:ext uri="{9D8B030D-6E8A-4147-A177-3AD203B41FA5}">
                      <a16:colId xmlns:a16="http://schemas.microsoft.com/office/drawing/2014/main" val="380853023"/>
                    </a:ext>
                  </a:extLst>
                </a:gridCol>
                <a:gridCol w="939800">
                  <a:extLst>
                    <a:ext uri="{9D8B030D-6E8A-4147-A177-3AD203B41FA5}">
                      <a16:colId xmlns:a16="http://schemas.microsoft.com/office/drawing/2014/main" val="1251766959"/>
                    </a:ext>
                  </a:extLst>
                </a:gridCol>
                <a:gridCol w="939800">
                  <a:extLst>
                    <a:ext uri="{9D8B030D-6E8A-4147-A177-3AD203B41FA5}">
                      <a16:colId xmlns:a16="http://schemas.microsoft.com/office/drawing/2014/main" val="2030957873"/>
                    </a:ext>
                  </a:extLst>
                </a:gridCol>
                <a:gridCol w="941388">
                  <a:extLst>
                    <a:ext uri="{9D8B030D-6E8A-4147-A177-3AD203B41FA5}">
                      <a16:colId xmlns:a16="http://schemas.microsoft.com/office/drawing/2014/main" val="2355665479"/>
                    </a:ext>
                  </a:extLst>
                </a:gridCol>
                <a:gridCol w="901700">
                  <a:extLst>
                    <a:ext uri="{9D8B030D-6E8A-4147-A177-3AD203B41FA5}">
                      <a16:colId xmlns:a16="http://schemas.microsoft.com/office/drawing/2014/main" val="213405819"/>
                    </a:ext>
                  </a:extLst>
                </a:gridCol>
                <a:gridCol w="901700">
                  <a:extLst>
                    <a:ext uri="{9D8B030D-6E8A-4147-A177-3AD203B41FA5}">
                      <a16:colId xmlns:a16="http://schemas.microsoft.com/office/drawing/2014/main" val="1339848908"/>
                    </a:ext>
                  </a:extLst>
                </a:gridCol>
                <a:gridCol w="884237">
                  <a:extLst>
                    <a:ext uri="{9D8B030D-6E8A-4147-A177-3AD203B41FA5}">
                      <a16:colId xmlns:a16="http://schemas.microsoft.com/office/drawing/2014/main" val="2674426324"/>
                    </a:ext>
                  </a:extLst>
                </a:gridCol>
                <a:gridCol w="1143000">
                  <a:extLst>
                    <a:ext uri="{9D8B030D-6E8A-4147-A177-3AD203B41FA5}">
                      <a16:colId xmlns:a16="http://schemas.microsoft.com/office/drawing/2014/main" val="2455892346"/>
                    </a:ext>
                  </a:extLst>
                </a:gridCol>
              </a:tblGrid>
              <a:tr h="381000">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Threats</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Garamond" panose="02020404030301010803"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Controls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Hardware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Failure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Software Failure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Theft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Denial of Service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Viruses/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Worms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Insider Attacks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Intrusion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 Aggregates (Value of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3476690633"/>
                  </a:ext>
                </a:extLst>
              </a:tr>
              <a:tr h="498475">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1" u="none" strike="noStrike" cap="none" normalizeH="0" baseline="0">
                          <a:ln>
                            <a:noFill/>
                          </a:ln>
                          <a:solidFill>
                            <a:schemeClr val="tx1"/>
                          </a:solidFill>
                          <a:effectLst/>
                          <a:latin typeface="Garamond" panose="02020404030301010803" pitchFamily="18" charset="0"/>
                        </a:rPr>
                        <a:t>Input Threat Importance Values</a:t>
                      </a:r>
                      <a:r>
                        <a:rPr kumimoji="0" lang="en-US" altLang="en-US" sz="1200" b="0" i="1" u="none" strike="noStrike" cap="none" normalizeH="0" baseline="0">
                          <a:ln>
                            <a:noFill/>
                          </a:ln>
                          <a:solidFill>
                            <a:schemeClr val="tx1"/>
                          </a:solidFill>
                          <a:effectLst/>
                          <a:latin typeface="Garamond" panose="02020404030301010803" pitchFamily="18" charset="0"/>
                          <a:sym typeface="Wingdings" panose="05000000000000000000" pitchFamily="2" charset="2"/>
                        </a:rPr>
                        <a:t></a:t>
                      </a:r>
                      <a:endParaRPr kumimoji="0" lang="en-US" altLang="en-US" sz="1200" b="0" i="1" u="none" strike="noStrike" cap="none" normalizeH="0" baseline="0">
                        <a:ln>
                          <a:noFill/>
                        </a:ln>
                        <a:solidFill>
                          <a:schemeClr val="tx1"/>
                        </a:solidFill>
                        <a:effectLst/>
                        <a:latin typeface="Garamond" panose="02020404030301010803"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a:ln>
                            <a:noFill/>
                          </a:ln>
                          <a:solidFill>
                            <a:schemeClr val="tx1"/>
                          </a:solidFill>
                          <a:effectLst/>
                          <a:latin typeface="Garamond" panose="02020404030301010803" pitchFamily="18" charset="0"/>
                        </a:rPr>
                        <a:t>100,486,000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a:ln>
                            <a:noFill/>
                          </a:ln>
                          <a:solidFill>
                            <a:schemeClr val="tx1"/>
                          </a:solidFill>
                          <a:effectLst/>
                          <a:latin typeface="Garamond" panose="02020404030301010803" pitchFamily="18" charset="0"/>
                        </a:rPr>
                        <a:t>150,832,000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a:ln>
                            <a:noFill/>
                          </a:ln>
                          <a:solidFill>
                            <a:schemeClr val="tx1"/>
                          </a:solidFill>
                          <a:effectLst/>
                          <a:latin typeface="Garamond" panose="02020404030301010803" pitchFamily="18" charset="0"/>
                        </a:rPr>
                        <a:t>144,486,000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a:ln>
                            <a:noFill/>
                          </a:ln>
                          <a:solidFill>
                            <a:schemeClr val="tx1"/>
                          </a:solidFill>
                          <a:effectLst/>
                          <a:latin typeface="Garamond" panose="02020404030301010803" pitchFamily="18" charset="0"/>
                        </a:rPr>
                        <a:t>106,812,000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a:ln>
                            <a:noFill/>
                          </a:ln>
                          <a:solidFill>
                            <a:schemeClr val="tx1"/>
                          </a:solidFill>
                          <a:effectLst/>
                          <a:latin typeface="Garamond" panose="02020404030301010803" pitchFamily="18" charset="0"/>
                        </a:rPr>
                        <a:t>150,852,000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a:ln>
                            <a:noFill/>
                          </a:ln>
                          <a:solidFill>
                            <a:schemeClr val="tx1"/>
                          </a:solidFill>
                          <a:effectLst/>
                          <a:latin typeface="Garamond" panose="02020404030301010803" pitchFamily="18" charset="0"/>
                        </a:rPr>
                        <a:t>119,476,000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100" b="0" i="0" u="none" strike="noStrike" cap="none" normalizeH="0" baseline="0">
                          <a:ln>
                            <a:noFill/>
                          </a:ln>
                          <a:solidFill>
                            <a:schemeClr val="tx1"/>
                          </a:solidFill>
                          <a:effectLst/>
                          <a:latin typeface="Garamond" panose="02020404030301010803" pitchFamily="18" charset="0"/>
                        </a:rPr>
                        <a:t>150,852,000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Symbol" panose="05050102010706020507" pitchFamily="18" charset="2"/>
                        </a:rPr>
                        <a:t>S (</a:t>
                      </a:r>
                      <a:r>
                        <a:rPr kumimoji="0" lang="en-US" altLang="en-US" sz="1000" b="0" i="1" u="none" strike="noStrike" cap="none" normalizeH="0" baseline="0">
                          <a:ln>
                            <a:noFill/>
                          </a:ln>
                          <a:solidFill>
                            <a:schemeClr val="tx1"/>
                          </a:solidFill>
                          <a:effectLst/>
                          <a:latin typeface="Garamond" panose="02020404030301010803" pitchFamily="18" charset="0"/>
                        </a:rPr>
                        <a:t>threat importance x impact of controls</a:t>
                      </a:r>
                      <a:r>
                        <a:rPr kumimoji="0" lang="en-US" altLang="en-US" sz="1000" b="0" i="0" u="none" strike="noStrike" cap="none" normalizeH="0" baseline="0">
                          <a:ln>
                            <a:noFill/>
                          </a:ln>
                          <a:solidFill>
                            <a:schemeClr val="tx1"/>
                          </a:solidFill>
                          <a:effectLst/>
                          <a:latin typeface="Garamond" panose="02020404030301010803"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813950653"/>
                  </a:ext>
                </a:extLst>
              </a:tr>
              <a:tr h="27781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Intrusion Detection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$967,884,000.00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3550975835"/>
                  </a:ext>
                </a:extLst>
              </a:tr>
              <a:tr h="26511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Anti-Virus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$452,556,000.00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709583677"/>
                  </a:ext>
                </a:extLst>
              </a:tr>
              <a:tr h="39211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Firewall Upgrades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$1,074,696,000.00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849837608"/>
                  </a:ext>
                </a:extLst>
              </a:tr>
              <a:tr h="40481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Redundant HQ Server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$684,884,000.00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2660279347"/>
                  </a:ext>
                </a:extLst>
              </a:tr>
              <a:tr h="311150">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Spare Laptops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$489,944,000.00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1375272083"/>
                  </a:ext>
                </a:extLst>
              </a:tr>
              <a:tr h="26511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Warranties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$753,954,000.00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2491405327"/>
                  </a:ext>
                </a:extLst>
              </a:tr>
              <a:tr h="265113">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Insurance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$2,017,434,000.00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2891138411"/>
                  </a:ext>
                </a:extLst>
              </a:tr>
              <a:tr h="344488">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Physical Controls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$433,458,000.00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2758774312"/>
                  </a:ext>
                </a:extLst>
              </a:tr>
              <a:tr h="274638">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Security Policy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Garamond" panose="02020404030301010803"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Garamond" panose="02020404030301010803" pitchFamily="18" charset="0"/>
                        </a:defRPr>
                      </a:lvl1pPr>
                      <a:lvl2pPr>
                        <a:spcBef>
                          <a:spcPct val="20000"/>
                        </a:spcBef>
                        <a:defRPr sz="2400">
                          <a:solidFill>
                            <a:schemeClr val="tx1"/>
                          </a:solidFill>
                          <a:latin typeface="Garamond" panose="02020404030301010803" pitchFamily="18" charset="0"/>
                        </a:defRPr>
                      </a:lvl2pPr>
                      <a:lvl3pPr>
                        <a:spcBef>
                          <a:spcPct val="20000"/>
                        </a:spcBef>
                        <a:defRPr sz="2000">
                          <a:solidFill>
                            <a:schemeClr val="tx1"/>
                          </a:solidFill>
                          <a:latin typeface="Garamond" panose="02020404030301010803" pitchFamily="18" charset="0"/>
                        </a:defRPr>
                      </a:lvl3pPr>
                      <a:lvl4pPr>
                        <a:spcBef>
                          <a:spcPct val="20000"/>
                        </a:spcBef>
                        <a:defRPr>
                          <a:solidFill>
                            <a:schemeClr val="tx1"/>
                          </a:solidFill>
                          <a:latin typeface="Garamond" panose="02020404030301010803" pitchFamily="18" charset="0"/>
                        </a:defRPr>
                      </a:lvl4pPr>
                      <a:lvl5pPr>
                        <a:spcBef>
                          <a:spcPct val="20000"/>
                        </a:spcBef>
                        <a:defRPr>
                          <a:solidFill>
                            <a:schemeClr val="tx1"/>
                          </a:solidFill>
                          <a:latin typeface="Garamond" panose="02020404030301010803" pitchFamily="18" charset="0"/>
                        </a:defRPr>
                      </a:lvl5pPr>
                      <a:lvl6pPr fontAlgn="base">
                        <a:spcBef>
                          <a:spcPct val="20000"/>
                        </a:spcBef>
                        <a:spcAft>
                          <a:spcPct val="0"/>
                        </a:spcAft>
                        <a:defRPr>
                          <a:solidFill>
                            <a:schemeClr val="tx1"/>
                          </a:solidFill>
                          <a:latin typeface="Garamond" panose="02020404030301010803" pitchFamily="18" charset="0"/>
                        </a:defRPr>
                      </a:lvl6pPr>
                      <a:lvl7pPr fontAlgn="base">
                        <a:spcBef>
                          <a:spcPct val="20000"/>
                        </a:spcBef>
                        <a:spcAft>
                          <a:spcPct val="0"/>
                        </a:spcAft>
                        <a:defRPr>
                          <a:solidFill>
                            <a:schemeClr val="tx1"/>
                          </a:solidFill>
                          <a:latin typeface="Garamond" panose="02020404030301010803" pitchFamily="18" charset="0"/>
                        </a:defRPr>
                      </a:lvl7pPr>
                      <a:lvl8pPr fontAlgn="base">
                        <a:spcBef>
                          <a:spcPct val="20000"/>
                        </a:spcBef>
                        <a:spcAft>
                          <a:spcPct val="0"/>
                        </a:spcAft>
                        <a:defRPr>
                          <a:solidFill>
                            <a:schemeClr val="tx1"/>
                          </a:solidFill>
                          <a:latin typeface="Garamond" panose="02020404030301010803" pitchFamily="18" charset="0"/>
                        </a:defRPr>
                      </a:lvl8pPr>
                      <a:lvl9pPr fontAlgn="base">
                        <a:spcBef>
                          <a:spcPct val="20000"/>
                        </a:spcBef>
                        <a:spcAft>
                          <a:spcPct val="0"/>
                        </a:spcAft>
                        <a:defRPr>
                          <a:solidFill>
                            <a:schemeClr val="tx1"/>
                          </a:solidFill>
                          <a:latin typeface="Garamond" panose="02020404030301010803" pitchFamily="18" charset="0"/>
                        </a:defRPr>
                      </a:lvl9p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rgbClr val="000000"/>
                          </a:solidFill>
                          <a:effectLst/>
                          <a:latin typeface="Garamond" panose="02020404030301010803" pitchFamily="18" charset="0"/>
                          <a:cs typeface="Arial" panose="020B0604020202020204" pitchFamily="34" charset="0"/>
                        </a:rPr>
                        <a:t>$923,796,000.00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1F8"/>
                    </a:solidFill>
                  </a:tcPr>
                </a:tc>
                <a:extLst>
                  <a:ext uri="{0D108BD9-81ED-4DB2-BD59-A6C34878D82A}">
                    <a16:rowId xmlns:a16="http://schemas.microsoft.com/office/drawing/2014/main" val="1441087158"/>
                  </a:ext>
                </a:extLst>
              </a:tr>
            </a:tbl>
          </a:graphicData>
        </a:graphic>
      </p:graphicFrame>
      <p:sp>
        <p:nvSpPr>
          <p:cNvPr id="697549" name="Rectangle 205">
            <a:extLst>
              <a:ext uri="{FF2B5EF4-FFF2-40B4-BE49-F238E27FC236}">
                <a16:creationId xmlns:a16="http://schemas.microsoft.com/office/drawing/2014/main" id="{5059A7C3-218B-4019-A238-EC2C73CC874F}"/>
              </a:ext>
            </a:extLst>
          </p:cNvPr>
          <p:cNvSpPr>
            <a:spLocks noChangeArrowheads="1"/>
          </p:cNvSpPr>
          <p:nvPr/>
        </p:nvSpPr>
        <p:spPr bwMode="auto">
          <a:xfrm>
            <a:off x="7924800" y="5996327"/>
            <a:ext cx="965200" cy="793750"/>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dirty="0"/>
              <a:t>0 – Not Relevant</a:t>
            </a:r>
            <a:br>
              <a:rPr lang="en-US" altLang="en-US" sz="900" dirty="0"/>
            </a:br>
            <a:r>
              <a:rPr lang="en-US" altLang="en-US" sz="900" dirty="0"/>
              <a:t>1 – Low </a:t>
            </a:r>
            <a:br>
              <a:rPr lang="en-US" altLang="en-US" sz="900" dirty="0"/>
            </a:br>
            <a:r>
              <a:rPr lang="en-US" altLang="en-US" sz="900" dirty="0"/>
              <a:t>2 – Medium</a:t>
            </a:r>
            <a:br>
              <a:rPr lang="en-US" altLang="en-US" sz="900" dirty="0"/>
            </a:br>
            <a:r>
              <a:rPr lang="en-US" altLang="en-US" sz="900" dirty="0"/>
              <a:t>3 – High</a:t>
            </a:r>
            <a:br>
              <a:rPr lang="en-US" altLang="en-US" sz="900" dirty="0"/>
            </a:br>
            <a:endParaRPr lang="en-US" altLang="en-US" sz="900" dirty="0"/>
          </a:p>
        </p:txBody>
      </p:sp>
      <p:sp>
        <p:nvSpPr>
          <p:cNvPr id="697551" name="Line 207">
            <a:extLst>
              <a:ext uri="{FF2B5EF4-FFF2-40B4-BE49-F238E27FC236}">
                <a16:creationId xmlns:a16="http://schemas.microsoft.com/office/drawing/2014/main" id="{8F802D3E-6B98-4368-A41B-E90B1B6C8BC3}"/>
              </a:ext>
            </a:extLst>
          </p:cNvPr>
          <p:cNvSpPr>
            <a:spLocks noChangeShapeType="1"/>
          </p:cNvSpPr>
          <p:nvPr/>
        </p:nvSpPr>
        <p:spPr bwMode="auto">
          <a:xfrm>
            <a:off x="228600" y="1379537"/>
            <a:ext cx="10668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65983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DD7B62E-EF9B-43EA-84C1-D2FC968BBA40}"/>
              </a:ext>
            </a:extLst>
          </p:cNvPr>
          <p:cNvSpPr>
            <a:spLocks noGrp="1"/>
          </p:cNvSpPr>
          <p:nvPr>
            <p:ph type="sldNum" sz="quarter" idx="10"/>
          </p:nvPr>
        </p:nvSpPr>
        <p:spPr/>
        <p:txBody>
          <a:bodyPr/>
          <a:lstStyle/>
          <a:p>
            <a:endParaRPr lang="en-US" altLang="en-US"/>
          </a:p>
          <a:p>
            <a:fld id="{343B1AAB-3062-4E84-8023-5711EE079525}" type="slidenum">
              <a:rPr lang="en-US" altLang="en-US" sz="1000" b="1" i="1">
                <a:solidFill>
                  <a:srgbClr val="660066"/>
                </a:solidFill>
              </a:rPr>
              <a:pPr/>
              <a:t>22</a:t>
            </a:fld>
            <a:endParaRPr lang="en-US" altLang="en-US" sz="1000" b="1" i="1">
              <a:solidFill>
                <a:srgbClr val="660066"/>
              </a:solidFill>
            </a:endParaRPr>
          </a:p>
        </p:txBody>
      </p:sp>
      <p:sp>
        <p:nvSpPr>
          <p:cNvPr id="698370" name="Rectangle 2">
            <a:extLst>
              <a:ext uri="{FF2B5EF4-FFF2-40B4-BE49-F238E27FC236}">
                <a16:creationId xmlns:a16="http://schemas.microsoft.com/office/drawing/2014/main" id="{A56E73C3-C521-48F1-B28D-3C59F9CF835B}"/>
              </a:ext>
            </a:extLst>
          </p:cNvPr>
          <p:cNvSpPr>
            <a:spLocks noGrp="1" noChangeArrowheads="1"/>
          </p:cNvSpPr>
          <p:nvPr>
            <p:ph type="body" idx="1"/>
          </p:nvPr>
        </p:nvSpPr>
        <p:spPr>
          <a:xfrm>
            <a:off x="419705" y="1676400"/>
            <a:ext cx="8229600" cy="5105400"/>
          </a:xfrm>
        </p:spPr>
        <p:txBody>
          <a:bodyPr/>
          <a:lstStyle/>
          <a:p>
            <a:pPr marL="533400" indent="-533400"/>
            <a:r>
              <a:rPr lang="en-US" altLang="zh-CN" sz="2400" dirty="0">
                <a:ea typeface="SimSun" panose="02010600030101010101" pitchFamily="2" charset="-122"/>
              </a:rPr>
              <a:t>Given the matrices and the example case provided, use this same methodology in application to determine the information security risk in your own organization. </a:t>
            </a:r>
          </a:p>
        </p:txBody>
      </p:sp>
      <p:sp>
        <p:nvSpPr>
          <p:cNvPr id="698371" name="Rectangle 3">
            <a:extLst>
              <a:ext uri="{FF2B5EF4-FFF2-40B4-BE49-F238E27FC236}">
                <a16:creationId xmlns:a16="http://schemas.microsoft.com/office/drawing/2014/main" id="{06BC2F49-9FB9-4C0F-9118-6CC1EF15E55F}"/>
              </a:ext>
            </a:extLst>
          </p:cNvPr>
          <p:cNvSpPr>
            <a:spLocks noChangeArrowheads="1"/>
          </p:cNvSpPr>
          <p:nvPr/>
        </p:nvSpPr>
        <p:spPr bwMode="auto">
          <a:xfrm>
            <a:off x="419705"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t>Case Study</a:t>
            </a:r>
            <a:br>
              <a:rPr lang="en-US" altLang="en-US" sz="3600" b="1"/>
            </a:br>
            <a:r>
              <a:rPr lang="en-US" altLang="en-US" sz="2400" b="1">
                <a:solidFill>
                  <a:srgbClr val="333399"/>
                </a:solidFill>
                <a:latin typeface="Arial" panose="020B0604020202020204" pitchFamily="34" charset="0"/>
              </a:rPr>
              <a:t>Assignment</a:t>
            </a:r>
          </a:p>
        </p:txBody>
      </p:sp>
    </p:spTree>
    <p:extLst>
      <p:ext uri="{BB962C8B-B14F-4D97-AF65-F5344CB8AC3E}">
        <p14:creationId xmlns:p14="http://schemas.microsoft.com/office/powerpoint/2010/main" val="95482066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F05E53-EE36-4372-967B-7865D579E1BB}"/>
              </a:ext>
            </a:extLst>
          </p:cNvPr>
          <p:cNvSpPr>
            <a:spLocks noGrp="1"/>
          </p:cNvSpPr>
          <p:nvPr>
            <p:ph type="sldNum" sz="quarter" idx="10"/>
          </p:nvPr>
        </p:nvSpPr>
        <p:spPr/>
        <p:txBody>
          <a:bodyPr/>
          <a:lstStyle/>
          <a:p>
            <a:endParaRPr lang="en-US" altLang="en-US"/>
          </a:p>
          <a:p>
            <a:fld id="{91302E3D-8A4C-4178-B1C5-451E08B52004}" type="slidenum">
              <a:rPr lang="en-US" altLang="en-US" sz="1000" b="1" i="1">
                <a:solidFill>
                  <a:srgbClr val="660066"/>
                </a:solidFill>
              </a:rPr>
              <a:pPr/>
              <a:t>3</a:t>
            </a:fld>
            <a:endParaRPr lang="en-US" altLang="en-US" sz="1000" b="1" i="1">
              <a:solidFill>
                <a:srgbClr val="660066"/>
              </a:solidFill>
            </a:endParaRPr>
          </a:p>
        </p:txBody>
      </p:sp>
      <p:sp>
        <p:nvSpPr>
          <p:cNvPr id="673794" name="Rectangle 2">
            <a:extLst>
              <a:ext uri="{FF2B5EF4-FFF2-40B4-BE49-F238E27FC236}">
                <a16:creationId xmlns:a16="http://schemas.microsoft.com/office/drawing/2014/main" id="{55A1589B-E0A1-45CB-AEE3-AB03AE040586}"/>
              </a:ext>
            </a:extLst>
          </p:cNvPr>
          <p:cNvSpPr>
            <a:spLocks noGrp="1" noChangeArrowheads="1"/>
          </p:cNvSpPr>
          <p:nvPr>
            <p:ph type="body" idx="1"/>
          </p:nvPr>
        </p:nvSpPr>
        <p:spPr>
          <a:xfrm>
            <a:off x="609600" y="1676400"/>
            <a:ext cx="8229600" cy="5105400"/>
          </a:xfrm>
        </p:spPr>
        <p:txBody>
          <a:bodyPr/>
          <a:lstStyle/>
          <a:p>
            <a:pPr marL="533400" indent="-533400"/>
            <a:r>
              <a:rPr lang="en-US" altLang="zh-CN" sz="2400" dirty="0">
                <a:ea typeface="SimSun" panose="02010600030101010101" pitchFamily="2" charset="-122"/>
              </a:rPr>
              <a:t>Fill in the matrices presented in this module.</a:t>
            </a:r>
          </a:p>
        </p:txBody>
      </p:sp>
      <p:sp>
        <p:nvSpPr>
          <p:cNvPr id="673795" name="Rectangle 3">
            <a:extLst>
              <a:ext uri="{FF2B5EF4-FFF2-40B4-BE49-F238E27FC236}">
                <a16:creationId xmlns:a16="http://schemas.microsoft.com/office/drawing/2014/main" id="{23E03D0E-CA61-43AD-82A1-4E771B365F57}"/>
              </a:ext>
            </a:extLst>
          </p:cNvPr>
          <p:cNvSpPr>
            <a:spLocks noChangeArrowheads="1"/>
          </p:cNvSpPr>
          <p:nvPr/>
        </p:nvSpPr>
        <p:spPr bwMode="auto">
          <a:xfrm>
            <a:off x="6096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dirty="0"/>
              <a:t>Matrix Based Approach</a:t>
            </a:r>
            <a:br>
              <a:rPr lang="en-US" altLang="en-US" sz="3600" b="1" dirty="0"/>
            </a:br>
            <a:r>
              <a:rPr lang="en-US" altLang="en-US" sz="2400" b="1" dirty="0">
                <a:solidFill>
                  <a:srgbClr val="333399"/>
                </a:solidFill>
                <a:latin typeface="Arial" panose="020B0604020202020204" pitchFamily="34" charset="0"/>
              </a:rPr>
              <a:t>Assignment</a:t>
            </a:r>
          </a:p>
        </p:txBody>
      </p:sp>
    </p:spTree>
    <p:extLst>
      <p:ext uri="{BB962C8B-B14F-4D97-AF65-F5344CB8AC3E}">
        <p14:creationId xmlns:p14="http://schemas.microsoft.com/office/powerpoint/2010/main" val="847414999"/>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a:extLst>
              <a:ext uri="{FF2B5EF4-FFF2-40B4-BE49-F238E27FC236}">
                <a16:creationId xmlns:a16="http://schemas.microsoft.com/office/drawing/2014/main" id="{15C41519-228F-4399-A960-63826D252598}"/>
              </a:ext>
            </a:extLst>
          </p:cNvPr>
          <p:cNvSpPr>
            <a:spLocks noGrp="1" noChangeArrowheads="1"/>
          </p:cNvSpPr>
          <p:nvPr>
            <p:ph type="ctrTitle" idx="4294967295"/>
          </p:nvPr>
        </p:nvSpPr>
        <p:spPr>
          <a:xfrm>
            <a:off x="0" y="2057400"/>
            <a:ext cx="7696200" cy="2133600"/>
          </a:xfrm>
        </p:spPr>
        <p:txBody>
          <a:bodyPr anchor="ctr"/>
          <a:lstStyle/>
          <a:p>
            <a:r>
              <a:rPr lang="en-US" altLang="en-US" sz="4000" dirty="0"/>
              <a:t>Case Study</a:t>
            </a:r>
            <a:endParaRPr lang="en-US" altLang="en-US" sz="1600" dirty="0"/>
          </a:p>
        </p:txBody>
      </p:sp>
    </p:spTree>
    <p:extLst>
      <p:ext uri="{BB962C8B-B14F-4D97-AF65-F5344CB8AC3E}">
        <p14:creationId xmlns:p14="http://schemas.microsoft.com/office/powerpoint/2010/main" val="3804929679"/>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5C5AFBA-0751-497B-ABE8-63A3F0CC1416}"/>
              </a:ext>
            </a:extLst>
          </p:cNvPr>
          <p:cNvSpPr>
            <a:spLocks noGrp="1"/>
          </p:cNvSpPr>
          <p:nvPr>
            <p:ph type="sldNum" sz="quarter" idx="10"/>
          </p:nvPr>
        </p:nvSpPr>
        <p:spPr/>
        <p:txBody>
          <a:bodyPr/>
          <a:lstStyle/>
          <a:p>
            <a:endParaRPr lang="en-US" altLang="en-US"/>
          </a:p>
          <a:p>
            <a:fld id="{DD901ECD-8966-44E5-850D-14ABC9B295E0}" type="slidenum">
              <a:rPr lang="en-US" altLang="en-US" sz="1000" b="1" i="1">
                <a:solidFill>
                  <a:srgbClr val="660066"/>
                </a:solidFill>
              </a:rPr>
              <a:pPr/>
              <a:t>5</a:t>
            </a:fld>
            <a:endParaRPr lang="en-US" altLang="en-US" sz="1000" b="1" i="1">
              <a:solidFill>
                <a:srgbClr val="660066"/>
              </a:solidFill>
            </a:endParaRPr>
          </a:p>
        </p:txBody>
      </p:sp>
      <p:sp>
        <p:nvSpPr>
          <p:cNvPr id="680962" name="Rectangle 2">
            <a:extLst>
              <a:ext uri="{FF2B5EF4-FFF2-40B4-BE49-F238E27FC236}">
                <a16:creationId xmlns:a16="http://schemas.microsoft.com/office/drawing/2014/main" id="{5D882E13-B150-42A2-A8F9-1D6EC035A593}"/>
              </a:ext>
            </a:extLst>
          </p:cNvPr>
          <p:cNvSpPr>
            <a:spLocks noGrp="1" noChangeArrowheads="1"/>
          </p:cNvSpPr>
          <p:nvPr>
            <p:ph type="body" idx="1"/>
          </p:nvPr>
        </p:nvSpPr>
        <p:spPr>
          <a:xfrm>
            <a:off x="685800" y="1524000"/>
            <a:ext cx="8001000" cy="4724400"/>
          </a:xfrm>
        </p:spPr>
        <p:txBody>
          <a:bodyPr/>
          <a:lstStyle/>
          <a:p>
            <a:pPr marL="533400" indent="-533400"/>
            <a:r>
              <a:rPr lang="en-US" altLang="en-US" sz="2800" dirty="0"/>
              <a:t>What is the case about?</a:t>
            </a:r>
          </a:p>
          <a:p>
            <a:pPr marL="533400" indent="-533400"/>
            <a:r>
              <a:rPr lang="en-US" altLang="en-US" sz="2800" dirty="0"/>
              <a:t>What would fit into the categories of:</a:t>
            </a:r>
          </a:p>
          <a:p>
            <a:pPr marL="914400" lvl="1" indent="-457200"/>
            <a:r>
              <a:rPr lang="en-US" altLang="en-US" sz="2400" dirty="0"/>
              <a:t>Assets</a:t>
            </a:r>
          </a:p>
          <a:p>
            <a:pPr marL="914400" lvl="1" indent="-457200"/>
            <a:r>
              <a:rPr lang="en-US" altLang="en-US" sz="2400" dirty="0"/>
              <a:t>Vulnerabilities</a:t>
            </a:r>
          </a:p>
          <a:p>
            <a:pPr marL="914400" lvl="1" indent="-457200"/>
            <a:r>
              <a:rPr lang="en-US" altLang="en-US" sz="2400" dirty="0"/>
              <a:t>Threats</a:t>
            </a:r>
          </a:p>
          <a:p>
            <a:pPr marL="914400" lvl="1" indent="-457200"/>
            <a:r>
              <a:rPr lang="en-US" altLang="en-US" sz="2400" dirty="0"/>
              <a:t>Controls</a:t>
            </a:r>
          </a:p>
          <a:p>
            <a:pPr marL="533400" indent="-533400"/>
            <a:r>
              <a:rPr lang="en-US" altLang="en-US" sz="2800" dirty="0"/>
              <a:t>Filling in the matrices</a:t>
            </a:r>
          </a:p>
          <a:p>
            <a:pPr marL="914400" lvl="1" indent="-457200"/>
            <a:r>
              <a:rPr lang="en-US" altLang="en-US" sz="2400" dirty="0"/>
              <a:t>Asset/Vulnerability</a:t>
            </a:r>
          </a:p>
          <a:p>
            <a:pPr marL="914400" lvl="1" indent="-457200"/>
            <a:r>
              <a:rPr lang="en-US" altLang="en-US" sz="2400" dirty="0"/>
              <a:t>Vulnerability/Threat</a:t>
            </a:r>
          </a:p>
          <a:p>
            <a:pPr marL="914400" lvl="1" indent="-457200"/>
            <a:r>
              <a:rPr lang="en-US" altLang="en-US" sz="2400" dirty="0"/>
              <a:t>Threat/Control</a:t>
            </a:r>
          </a:p>
          <a:p>
            <a:pPr marL="533400" indent="-533400"/>
            <a:endParaRPr lang="en-US" altLang="en-US" sz="2800" dirty="0"/>
          </a:p>
          <a:p>
            <a:pPr marL="533400" indent="-533400"/>
            <a:endParaRPr lang="en-US" altLang="en-US" sz="2800" dirty="0"/>
          </a:p>
        </p:txBody>
      </p:sp>
      <p:sp>
        <p:nvSpPr>
          <p:cNvPr id="680963" name="Rectangle 3">
            <a:extLst>
              <a:ext uri="{FF2B5EF4-FFF2-40B4-BE49-F238E27FC236}">
                <a16:creationId xmlns:a16="http://schemas.microsoft.com/office/drawing/2014/main" id="{32114623-F20F-443C-8EC0-82852165A039}"/>
              </a:ext>
            </a:extLst>
          </p:cNvPr>
          <p:cNvSpPr>
            <a:spLocks noChangeArrowheads="1"/>
          </p:cNvSpPr>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t>Case Study</a:t>
            </a:r>
            <a:br>
              <a:rPr lang="en-US" altLang="en-US" sz="3600" b="1"/>
            </a:br>
            <a:r>
              <a:rPr lang="en-US" altLang="en-US" sz="2400" b="1">
                <a:solidFill>
                  <a:srgbClr val="333399"/>
                </a:solidFill>
                <a:latin typeface="Arial" panose="020B0604020202020204" pitchFamily="34" charset="0"/>
              </a:rPr>
              <a:t>Outline</a:t>
            </a:r>
          </a:p>
        </p:txBody>
      </p:sp>
    </p:spTree>
    <p:extLst>
      <p:ext uri="{BB962C8B-B14F-4D97-AF65-F5344CB8AC3E}">
        <p14:creationId xmlns:p14="http://schemas.microsoft.com/office/powerpoint/2010/main" val="2533899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5F0B819-7166-4DAA-82CD-2364E15AA09D}"/>
              </a:ext>
            </a:extLst>
          </p:cNvPr>
          <p:cNvSpPr>
            <a:spLocks noGrp="1"/>
          </p:cNvSpPr>
          <p:nvPr>
            <p:ph type="sldNum" sz="quarter" idx="10"/>
          </p:nvPr>
        </p:nvSpPr>
        <p:spPr/>
        <p:txBody>
          <a:bodyPr/>
          <a:lstStyle/>
          <a:p>
            <a:endParaRPr lang="en-US" altLang="en-US"/>
          </a:p>
          <a:p>
            <a:fld id="{0A3E019F-5CA9-4C08-8A76-AD9541BFF7FB}" type="slidenum">
              <a:rPr lang="en-US" altLang="en-US" sz="1000" b="1" i="1">
                <a:solidFill>
                  <a:srgbClr val="660066"/>
                </a:solidFill>
              </a:rPr>
              <a:pPr/>
              <a:t>6</a:t>
            </a:fld>
            <a:endParaRPr lang="en-US" altLang="en-US" sz="1000" b="1" i="1">
              <a:solidFill>
                <a:srgbClr val="660066"/>
              </a:solidFill>
            </a:endParaRPr>
          </a:p>
        </p:txBody>
      </p:sp>
      <p:sp>
        <p:nvSpPr>
          <p:cNvPr id="683010" name="Rectangle 2">
            <a:extLst>
              <a:ext uri="{FF2B5EF4-FFF2-40B4-BE49-F238E27FC236}">
                <a16:creationId xmlns:a16="http://schemas.microsoft.com/office/drawing/2014/main" id="{9742FB0D-36DE-4F48-9A69-42E3EC4C2E53}"/>
              </a:ext>
            </a:extLst>
          </p:cNvPr>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Example</a:t>
            </a:r>
          </a:p>
        </p:txBody>
      </p:sp>
      <p:sp>
        <p:nvSpPr>
          <p:cNvPr id="683011" name="Text Box 3">
            <a:extLst>
              <a:ext uri="{FF2B5EF4-FFF2-40B4-BE49-F238E27FC236}">
                <a16:creationId xmlns:a16="http://schemas.microsoft.com/office/drawing/2014/main" id="{1CF8F777-2096-4485-AA7A-44C6F8A3953F}"/>
              </a:ext>
            </a:extLst>
          </p:cNvPr>
          <p:cNvSpPr txBox="1">
            <a:spLocks noChangeArrowheads="1"/>
          </p:cNvSpPr>
          <p:nvPr/>
        </p:nvSpPr>
        <p:spPr bwMode="auto">
          <a:xfrm>
            <a:off x="762000" y="12954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683012" name="Text Box 4">
            <a:extLst>
              <a:ext uri="{FF2B5EF4-FFF2-40B4-BE49-F238E27FC236}">
                <a16:creationId xmlns:a16="http://schemas.microsoft.com/office/drawing/2014/main" id="{710D73B2-D12A-425F-B8D4-80F3E9383D5D}"/>
              </a:ext>
            </a:extLst>
          </p:cNvPr>
          <p:cNvSpPr txBox="1">
            <a:spLocks noChangeArrowheads="1"/>
          </p:cNvSpPr>
          <p:nvPr/>
        </p:nvSpPr>
        <p:spPr bwMode="auto">
          <a:xfrm>
            <a:off x="838200" y="1828800"/>
            <a:ext cx="7543800" cy="425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Char char="•"/>
            </a:pPr>
            <a:r>
              <a:rPr lang="en-US" altLang="en-US" dirty="0"/>
              <a:t> Use the information that you have learned in the lecture in the following case study of a government organization. </a:t>
            </a:r>
          </a:p>
          <a:p>
            <a:pPr>
              <a:spcBef>
                <a:spcPct val="20000"/>
              </a:spcBef>
              <a:buFontTx/>
              <a:buChar char="•"/>
            </a:pPr>
            <a:r>
              <a:rPr lang="en-US" altLang="en-US" dirty="0"/>
              <a:t> Remember these key steps for determining ALE</a:t>
            </a:r>
          </a:p>
          <a:p>
            <a:pPr lvl="1">
              <a:spcBef>
                <a:spcPct val="20000"/>
              </a:spcBef>
              <a:buFontTx/>
              <a:buChar char="–"/>
            </a:pPr>
            <a:r>
              <a:rPr lang="en-US" altLang="en-US" sz="2000" dirty="0"/>
              <a:t> Identify and determine the value of assets</a:t>
            </a:r>
          </a:p>
          <a:p>
            <a:pPr lvl="1">
              <a:spcBef>
                <a:spcPct val="20000"/>
              </a:spcBef>
              <a:buFontTx/>
              <a:buChar char="–"/>
            </a:pPr>
            <a:r>
              <a:rPr lang="en-US" altLang="en-US" sz="2000" dirty="0"/>
              <a:t> Determine vulnerabilities</a:t>
            </a:r>
          </a:p>
          <a:p>
            <a:pPr lvl="1">
              <a:spcBef>
                <a:spcPct val="20000"/>
              </a:spcBef>
              <a:buFontTx/>
              <a:buChar char="–"/>
            </a:pPr>
            <a:r>
              <a:rPr lang="en-US" altLang="en-US" sz="2000" dirty="0"/>
              <a:t> Estimate likelihood of exploitation</a:t>
            </a:r>
          </a:p>
          <a:p>
            <a:pPr lvl="1">
              <a:spcBef>
                <a:spcPct val="20000"/>
              </a:spcBef>
              <a:buFontTx/>
              <a:buChar char="–"/>
            </a:pPr>
            <a:r>
              <a:rPr lang="en-US" altLang="en-US" sz="2000" dirty="0"/>
              <a:t> Compute ALE</a:t>
            </a:r>
          </a:p>
          <a:p>
            <a:pPr lvl="1">
              <a:spcBef>
                <a:spcPct val="20000"/>
              </a:spcBef>
              <a:buFontTx/>
              <a:buChar char="–"/>
            </a:pPr>
            <a:r>
              <a:rPr lang="en-US" altLang="en-US" sz="2000" dirty="0"/>
              <a:t> Survey applicable controls and their costs</a:t>
            </a:r>
          </a:p>
          <a:p>
            <a:pPr lvl="1">
              <a:spcBef>
                <a:spcPct val="20000"/>
              </a:spcBef>
              <a:buFontTx/>
              <a:buChar char="–"/>
            </a:pPr>
            <a:r>
              <a:rPr lang="en-US" altLang="en-US" sz="2000" dirty="0"/>
              <a:t> Perform a cost-benefit analysis</a:t>
            </a:r>
          </a:p>
          <a:p>
            <a:pPr>
              <a:spcBef>
                <a:spcPct val="20000"/>
              </a:spcBef>
            </a:pPr>
            <a:endParaRPr lang="en-US" altLang="en-US" sz="2000" dirty="0"/>
          </a:p>
          <a:p>
            <a:pPr>
              <a:spcBef>
                <a:spcPct val="20000"/>
              </a:spcBef>
              <a:buFontTx/>
              <a:buChar char="•"/>
            </a:pPr>
            <a:endParaRPr lang="en-US" altLang="en-US" dirty="0"/>
          </a:p>
        </p:txBody>
      </p:sp>
    </p:spTree>
    <p:extLst>
      <p:ext uri="{BB962C8B-B14F-4D97-AF65-F5344CB8AC3E}">
        <p14:creationId xmlns:p14="http://schemas.microsoft.com/office/powerpoint/2010/main" val="281130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221D4F7B-6D31-429C-8239-3CE67C2667B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5pPr>
            <a:lvl6pPr marL="25146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6pPr>
            <a:lvl7pPr marL="29718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7pPr>
            <a:lvl8pPr marL="34290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8pPr>
            <a:lvl9pPr marL="3886200" indent="-228600" defTabSz="457200" eaLnBrk="0" fontAlgn="base" hangingPunct="0">
              <a:lnSpc>
                <a:spcPct val="90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Lucida Sans Unicode" panose="020B0602030504020204" pitchFamily="34" charset="0"/>
              </a:defRPr>
            </a:lvl9pPr>
          </a:lstStyle>
          <a:p>
            <a:r>
              <a:rPr lang="en-GB" altLang="en-US" sz="1400">
                <a:solidFill>
                  <a:srgbClr val="000000"/>
                </a:solidFill>
              </a:rPr>
              <a:t>Slide #</a:t>
            </a:r>
            <a:fld id="{0EA46889-05C9-431B-A18F-8BBB07D9B4F3}" type="slidenum">
              <a:rPr lang="en-GB" altLang="en-US" sz="1400">
                <a:solidFill>
                  <a:srgbClr val="000000"/>
                </a:solidFill>
              </a:rPr>
              <a:pPr/>
              <a:t>7</a:t>
            </a:fld>
            <a:endParaRPr lang="en-GB" altLang="en-US" sz="1400">
              <a:solidFill>
                <a:srgbClr val="000000"/>
              </a:solidFill>
            </a:endParaRPr>
          </a:p>
        </p:txBody>
      </p:sp>
      <p:sp>
        <p:nvSpPr>
          <p:cNvPr id="28675" name="Rectangle 1">
            <a:extLst>
              <a:ext uri="{FF2B5EF4-FFF2-40B4-BE49-F238E27FC236}">
                <a16:creationId xmlns:a16="http://schemas.microsoft.com/office/drawing/2014/main" id="{EE5468A3-9AC4-46CB-9324-7641AB6B3D74}"/>
              </a:ext>
            </a:extLst>
          </p:cNvPr>
          <p:cNvSpPr>
            <a:spLocks noGrp="1" noChangeArrowheads="1"/>
          </p:cNvSpPr>
          <p:nvPr>
            <p:ph type="title"/>
          </p:nvPr>
        </p:nvSpPr>
        <p:spPr>
          <a:xfrm>
            <a:off x="685800" y="609600"/>
            <a:ext cx="7772400" cy="1146175"/>
          </a:xfrm>
        </p:spPr>
        <p:txBody>
          <a:bodyPr lIns="0" tIns="0" rIns="0" bIns="0"/>
          <a:lstStyle/>
          <a:p>
            <a:pPr eaLnBrk="1" hangingPunct="1">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C00000"/>
                </a:solidFill>
              </a:rPr>
              <a:t>10 Step QRA</a:t>
            </a:r>
          </a:p>
        </p:txBody>
      </p:sp>
      <p:sp>
        <p:nvSpPr>
          <p:cNvPr id="28676" name="Rectangle 2">
            <a:extLst>
              <a:ext uri="{FF2B5EF4-FFF2-40B4-BE49-F238E27FC236}">
                <a16:creationId xmlns:a16="http://schemas.microsoft.com/office/drawing/2014/main" id="{02284FD3-FDEA-497E-9032-17364A4F1875}"/>
              </a:ext>
            </a:extLst>
          </p:cNvPr>
          <p:cNvSpPr>
            <a:spLocks noGrp="1" noChangeArrowheads="1"/>
          </p:cNvSpPr>
          <p:nvPr>
            <p:ph type="body" idx="1"/>
          </p:nvPr>
        </p:nvSpPr>
        <p:spPr>
          <a:xfrm>
            <a:off x="649514" y="1585912"/>
            <a:ext cx="7772400" cy="4770438"/>
          </a:xfrm>
        </p:spPr>
        <p:txBody>
          <a:bodyPr lIns="0" tIns="0" rIns="0" bIns="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Step 1: Identify Scope</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Step 2: Assemble team</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Step 3: Identify Threats</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Step 4: Prioritize Threats</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Step 5: Threat Impact</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Step 6: Risk Factor Determination</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Step 7: Identify Safeguards and Controls</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Step 8: Cost–Beneﬁt Analysis</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Step 9: Rank Safeguards in Recommended Order</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Step 10: Risk Assessment Report</a:t>
            </a:r>
          </a:p>
          <a:p>
            <a:pPr marL="0" indent="0" eaLnBrk="1" hangingPunct="1">
              <a:lnSpc>
                <a:spcPct val="95000"/>
              </a:lnSpc>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1400" dirty="0"/>
              <a:t>Source: Information Security Risk Analysis, Peltier</a:t>
            </a:r>
            <a:endParaRPr lang="en-GB" altLang="en-US" sz="1400" dirty="0"/>
          </a:p>
        </p:txBody>
      </p:sp>
    </p:spTree>
    <p:extLst>
      <p:ext uri="{BB962C8B-B14F-4D97-AF65-F5344CB8AC3E}">
        <p14:creationId xmlns:p14="http://schemas.microsoft.com/office/powerpoint/2010/main" val="27861259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7C3C905D-0DE1-4001-94AB-67958ACD799C}"/>
              </a:ext>
            </a:extLst>
          </p:cNvPr>
          <p:cNvSpPr>
            <a:spLocks noGrp="1"/>
          </p:cNvSpPr>
          <p:nvPr>
            <p:ph type="sldNum" sz="quarter" idx="10"/>
          </p:nvPr>
        </p:nvSpPr>
        <p:spPr/>
        <p:txBody>
          <a:bodyPr/>
          <a:lstStyle/>
          <a:p>
            <a:endParaRPr lang="en-US" altLang="en-US"/>
          </a:p>
          <a:p>
            <a:fld id="{02C1E6B7-4EB3-473A-9FC7-63199632B826}" type="slidenum">
              <a:rPr lang="en-US" altLang="en-US" sz="1000" b="1" i="1">
                <a:solidFill>
                  <a:srgbClr val="660066"/>
                </a:solidFill>
              </a:rPr>
              <a:pPr/>
              <a:t>8</a:t>
            </a:fld>
            <a:endParaRPr lang="en-US" altLang="en-US" sz="1000" b="1" i="1">
              <a:solidFill>
                <a:srgbClr val="660066"/>
              </a:solidFill>
            </a:endParaRPr>
          </a:p>
        </p:txBody>
      </p:sp>
      <p:sp>
        <p:nvSpPr>
          <p:cNvPr id="684034" name="Rectangle 2">
            <a:extLst>
              <a:ext uri="{FF2B5EF4-FFF2-40B4-BE49-F238E27FC236}">
                <a16:creationId xmlns:a16="http://schemas.microsoft.com/office/drawing/2014/main" id="{9F111EAA-3751-4F6F-91A3-EBD7702338F0}"/>
              </a:ext>
            </a:extLst>
          </p:cNvPr>
          <p:cNvSpPr>
            <a:spLocks noChangeArrowheads="1"/>
          </p:cNvSpPr>
          <p:nvPr/>
        </p:nvSpPr>
        <p:spPr bwMode="auto">
          <a:xfrm>
            <a:off x="0" y="3238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4035" name="Rectangle 3">
            <a:extLst>
              <a:ext uri="{FF2B5EF4-FFF2-40B4-BE49-F238E27FC236}">
                <a16:creationId xmlns:a16="http://schemas.microsoft.com/office/drawing/2014/main" id="{9D4B0B5C-6B8A-49D0-8A05-111E6EB6B43C}"/>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4036" name="Rectangle 4">
            <a:extLst>
              <a:ext uri="{FF2B5EF4-FFF2-40B4-BE49-F238E27FC236}">
                <a16:creationId xmlns:a16="http://schemas.microsoft.com/office/drawing/2014/main" id="{2FD3CF66-21D4-4477-8012-E200ED7239F4}"/>
              </a:ext>
            </a:extLst>
          </p:cNvPr>
          <p:cNvSpPr>
            <a:spLocks noChangeArrowheads="1"/>
          </p:cNvSpPr>
          <p:nvPr/>
        </p:nvSpPr>
        <p:spPr bwMode="auto">
          <a:xfrm>
            <a:off x="483810" y="381000"/>
            <a:ext cx="7772400" cy="674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dirty="0">
                <a:solidFill>
                  <a:srgbClr val="CC0000"/>
                </a:solidFill>
              </a:rPr>
              <a:t>Case Study</a:t>
            </a:r>
            <a:endParaRPr lang="en-US" altLang="en-US" sz="2400" b="1" dirty="0">
              <a:solidFill>
                <a:srgbClr val="333399"/>
              </a:solidFill>
              <a:latin typeface="Arial" panose="020B0604020202020204" pitchFamily="34" charset="0"/>
            </a:endParaRPr>
          </a:p>
        </p:txBody>
      </p:sp>
      <p:sp>
        <p:nvSpPr>
          <p:cNvPr id="684037" name="Rectangle 5">
            <a:extLst>
              <a:ext uri="{FF2B5EF4-FFF2-40B4-BE49-F238E27FC236}">
                <a16:creationId xmlns:a16="http://schemas.microsoft.com/office/drawing/2014/main" id="{984E1BB5-5651-4FBE-9258-AF171F17EE02}"/>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4038" name="Rectangle 6">
            <a:extLst>
              <a:ext uri="{FF2B5EF4-FFF2-40B4-BE49-F238E27FC236}">
                <a16:creationId xmlns:a16="http://schemas.microsoft.com/office/drawing/2014/main" id="{721C616E-4C75-4A02-9574-218E2F160A45}"/>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4039" name="Rectangle 7">
            <a:extLst>
              <a:ext uri="{FF2B5EF4-FFF2-40B4-BE49-F238E27FC236}">
                <a16:creationId xmlns:a16="http://schemas.microsoft.com/office/drawing/2014/main" id="{F826A185-51D2-47DA-BA3A-6BBDD982C6EC}"/>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4040" name="Text Box 8">
            <a:extLst>
              <a:ext uri="{FF2B5EF4-FFF2-40B4-BE49-F238E27FC236}">
                <a16:creationId xmlns:a16="http://schemas.microsoft.com/office/drawing/2014/main" id="{B569165F-1CAF-4A9A-A856-56860815968D}"/>
              </a:ext>
            </a:extLst>
          </p:cNvPr>
          <p:cNvSpPr txBox="1">
            <a:spLocks noChangeArrowheads="1"/>
          </p:cNvSpPr>
          <p:nvPr/>
        </p:nvSpPr>
        <p:spPr bwMode="auto">
          <a:xfrm>
            <a:off x="152400" y="990600"/>
            <a:ext cx="8991600" cy="5970865"/>
          </a:xfrm>
          <a:prstGeom prst="rect">
            <a:avLst/>
          </a:prstGeom>
          <a:solidFill>
            <a:schemeClr val="bg1"/>
          </a:solidFill>
          <a:ln>
            <a:noFill/>
          </a:ln>
          <a:effectLst/>
          <a:extLst/>
        </p:spPr>
        <p:txBody>
          <a:bodyPr wrap="square">
            <a:spAutoFit/>
          </a:bodyPr>
          <a:lstStyle/>
          <a:p>
            <a:r>
              <a:rPr lang="en-US" altLang="en-US" sz="1400" dirty="0">
                <a:cs typeface="Times New Roman" panose="02020603050405020304" pitchFamily="18" charset="0"/>
              </a:rPr>
              <a:t>An organization delivers service throughout New York State. As part of the planning process to prepare the annual budget, the Commissioner has asked the Information Technology Director to perform a risk analysis to determine the organization’s vulnerability to threats against its information assets, and to determine the appropriate level of expenditures to protect against these vulnerabilities.</a:t>
            </a:r>
          </a:p>
          <a:p>
            <a:endParaRPr lang="en-US" altLang="en-US" sz="800" dirty="0">
              <a:cs typeface="Times New Roman" panose="02020603050405020304" pitchFamily="18" charset="0"/>
            </a:endParaRPr>
          </a:p>
          <a:p>
            <a:r>
              <a:rPr lang="en-US" altLang="en-US" sz="1400" dirty="0">
                <a:cs typeface="Times New Roman" panose="02020603050405020304" pitchFamily="18" charset="0"/>
              </a:rPr>
              <a:t>The organization consists of 4,000 employees working in 200 locations, which are organized into 10 regions. The average rate of pay for the employees is $20/hr. Cost benefit analysis has been done on the IT resource deployment, and the current structure is the most beneficial to the organization, so all security recommendations should be based on the current asset deployment.</a:t>
            </a:r>
          </a:p>
          <a:p>
            <a:endParaRPr lang="en-US" altLang="en-US" sz="800" dirty="0">
              <a:cs typeface="Times New Roman" panose="02020603050405020304" pitchFamily="18" charset="0"/>
            </a:endParaRPr>
          </a:p>
          <a:p>
            <a:r>
              <a:rPr lang="en-US" altLang="en-US" sz="1400" dirty="0">
                <a:cs typeface="Times New Roman" panose="02020603050405020304" pitchFamily="18" charset="0"/>
              </a:rPr>
              <a:t>Each of the 200 locations has approximately 20 employees using an equal number of desktop and laptop computers for their fieldwork. These computers are used to collect information related to the people served by the organization, including personally identifying information. Half of each employee’s time is spent collecting information from the clients using shared laptop computers, and half is spent processing the client information at the field office using desktop computers. Replacement cost for the laptops is $2,500 and for the desktop is $1,500.</a:t>
            </a:r>
          </a:p>
          <a:p>
            <a:endParaRPr lang="en-US" altLang="en-US" sz="800" dirty="0">
              <a:cs typeface="Times New Roman" panose="02020603050405020304" pitchFamily="18" charset="0"/>
            </a:endParaRPr>
          </a:p>
          <a:p>
            <a:r>
              <a:rPr lang="en-US" altLang="en-US" sz="1400" dirty="0">
                <a:cs typeface="Times New Roman" panose="02020603050405020304" pitchFamily="18" charset="0"/>
              </a:rPr>
              <a:t>Each of the 10 regions has a network server, which stores all of the work activities of the employees in that region. Each server will cost $30,000 to replace, plus 80 hours of staff time. Each incident involving a server costs the organization approximately $1,600 in IT staff resources for recovery. Each incident where financial records or personal information is compromised costs the organization $15,000 in lawyers time and settlement payouts. Assume that the total assets of the organization are worth 10 million dollars.</a:t>
            </a:r>
          </a:p>
          <a:p>
            <a:endParaRPr lang="en-US" altLang="en-US" sz="800" dirty="0">
              <a:cs typeface="Times New Roman" panose="02020603050405020304" pitchFamily="18" charset="0"/>
            </a:endParaRPr>
          </a:p>
          <a:p>
            <a:r>
              <a:rPr lang="en-US" altLang="en-US" sz="1400" dirty="0">
                <a:cs typeface="Times New Roman" panose="02020603050405020304" pitchFamily="18" charset="0"/>
              </a:rPr>
              <a:t>The organization has begun charging fees for the public records it collects. This information is sold from the organization website at headquarters, via credit card transactions. All of the regional computers are linked to the headquarters via an internal network, and the headquarters has one connection to the Internet. The headquarters servers query the regional servers to fulfill the transactions. The fees collected are approximately $10,000 per day distributed equally from each region, and the transactions are uniformly spread out over a 24-hour period.</a:t>
            </a:r>
          </a:p>
        </p:txBody>
      </p:sp>
    </p:spTree>
    <p:extLst>
      <p:ext uri="{BB962C8B-B14F-4D97-AF65-F5344CB8AC3E}">
        <p14:creationId xmlns:p14="http://schemas.microsoft.com/office/powerpoint/2010/main" val="1507246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5CCD4BA2-AE45-4C8C-A340-7AAD0BBB66D8}"/>
              </a:ext>
            </a:extLst>
          </p:cNvPr>
          <p:cNvSpPr>
            <a:spLocks noGrp="1"/>
          </p:cNvSpPr>
          <p:nvPr>
            <p:ph type="sldNum" sz="quarter" idx="10"/>
          </p:nvPr>
        </p:nvSpPr>
        <p:spPr/>
        <p:txBody>
          <a:bodyPr/>
          <a:lstStyle/>
          <a:p>
            <a:endParaRPr lang="en-US" altLang="en-US"/>
          </a:p>
          <a:p>
            <a:fld id="{27CEAB54-9E95-401B-99F4-EB8B6DBFDFA2}" type="slidenum">
              <a:rPr lang="en-US" altLang="en-US" sz="1000" b="1" i="1">
                <a:solidFill>
                  <a:srgbClr val="660066"/>
                </a:solidFill>
              </a:rPr>
              <a:pPr/>
              <a:t>9</a:t>
            </a:fld>
            <a:endParaRPr lang="en-US" altLang="en-US" sz="1000" b="1" i="1">
              <a:solidFill>
                <a:srgbClr val="660066"/>
              </a:solidFill>
            </a:endParaRPr>
          </a:p>
        </p:txBody>
      </p:sp>
      <p:sp>
        <p:nvSpPr>
          <p:cNvPr id="685058" name="Rectangle 2">
            <a:extLst>
              <a:ext uri="{FF2B5EF4-FFF2-40B4-BE49-F238E27FC236}">
                <a16:creationId xmlns:a16="http://schemas.microsoft.com/office/drawing/2014/main" id="{739829C2-5FF0-4547-B917-5C7317ADD494}"/>
              </a:ext>
            </a:extLst>
          </p:cNvPr>
          <p:cNvSpPr>
            <a:spLocks noChangeArrowheads="1"/>
          </p:cNvSpPr>
          <p:nvPr/>
        </p:nvSpPr>
        <p:spPr bwMode="auto">
          <a:xfrm>
            <a:off x="0" y="1141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5059" name="Rectangle 3">
            <a:extLst>
              <a:ext uri="{FF2B5EF4-FFF2-40B4-BE49-F238E27FC236}">
                <a16:creationId xmlns:a16="http://schemas.microsoft.com/office/drawing/2014/main" id="{82CB7DCB-D2BF-4B5D-8306-8EF0418B4A33}"/>
              </a:ext>
            </a:extLst>
          </p:cNvPr>
          <p:cNvSpPr>
            <a:spLocks noChangeArrowheads="1"/>
          </p:cNvSpPr>
          <p:nvPr/>
        </p:nvSpPr>
        <p:spPr bwMode="auto">
          <a:xfrm>
            <a:off x="45720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85060" name="Rectangle 4">
            <a:extLst>
              <a:ext uri="{FF2B5EF4-FFF2-40B4-BE49-F238E27FC236}">
                <a16:creationId xmlns:a16="http://schemas.microsoft.com/office/drawing/2014/main" id="{1E2E6AF4-898B-49ED-8ABB-C93404D3824F}"/>
              </a:ext>
            </a:extLst>
          </p:cNvPr>
          <p:cNvSpPr>
            <a:spLocks noChangeArrowheads="1"/>
          </p:cNvSpPr>
          <p:nvPr/>
        </p:nvSpPr>
        <p:spPr bwMode="auto">
          <a:xfrm>
            <a:off x="457200" y="630237"/>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400">
                <a:solidFill>
                  <a:schemeClr val="tx2"/>
                </a:solidFill>
                <a:latin typeface="Garamond" panose="02020404030301010803" pitchFamily="18" charset="0"/>
              </a:defRPr>
            </a:lvl1pPr>
            <a:lvl2pPr algn="ctr">
              <a:defRPr sz="4400">
                <a:solidFill>
                  <a:schemeClr val="tx2"/>
                </a:solidFill>
                <a:latin typeface="Garamond" panose="02020404030301010803" pitchFamily="18" charset="0"/>
              </a:defRPr>
            </a:lvl2pPr>
            <a:lvl3pPr algn="ctr">
              <a:defRPr sz="4400">
                <a:solidFill>
                  <a:schemeClr val="tx2"/>
                </a:solidFill>
                <a:latin typeface="Garamond" panose="02020404030301010803" pitchFamily="18" charset="0"/>
              </a:defRPr>
            </a:lvl3pPr>
            <a:lvl4pPr algn="ctr">
              <a:defRPr sz="4400">
                <a:solidFill>
                  <a:schemeClr val="tx2"/>
                </a:solidFill>
                <a:latin typeface="Garamond" panose="02020404030301010803" pitchFamily="18" charset="0"/>
              </a:defRPr>
            </a:lvl4pPr>
            <a:lvl5pPr algn="ctr">
              <a:defRPr sz="4400">
                <a:solidFill>
                  <a:schemeClr val="tx2"/>
                </a:solidFill>
                <a:latin typeface="Garamond" panose="02020404030301010803" pitchFamily="18" charset="0"/>
              </a:defRPr>
            </a:lvl5pPr>
            <a:lvl6pPr marL="457200" algn="ctr" fontAlgn="base">
              <a:spcBef>
                <a:spcPct val="0"/>
              </a:spcBef>
              <a:spcAft>
                <a:spcPct val="0"/>
              </a:spcAft>
              <a:defRPr sz="4400">
                <a:solidFill>
                  <a:schemeClr val="tx2"/>
                </a:solidFill>
                <a:latin typeface="Garamond" panose="02020404030301010803" pitchFamily="18" charset="0"/>
              </a:defRPr>
            </a:lvl6pPr>
            <a:lvl7pPr marL="914400" algn="ctr" fontAlgn="base">
              <a:spcBef>
                <a:spcPct val="0"/>
              </a:spcBef>
              <a:spcAft>
                <a:spcPct val="0"/>
              </a:spcAft>
              <a:defRPr sz="4400">
                <a:solidFill>
                  <a:schemeClr val="tx2"/>
                </a:solidFill>
                <a:latin typeface="Garamond" panose="02020404030301010803" pitchFamily="18" charset="0"/>
              </a:defRPr>
            </a:lvl7pPr>
            <a:lvl8pPr marL="1371600" algn="ctr" fontAlgn="base">
              <a:spcBef>
                <a:spcPct val="0"/>
              </a:spcBef>
              <a:spcAft>
                <a:spcPct val="0"/>
              </a:spcAft>
              <a:defRPr sz="4400">
                <a:solidFill>
                  <a:schemeClr val="tx2"/>
                </a:solidFill>
                <a:latin typeface="Garamond" panose="02020404030301010803" pitchFamily="18" charset="0"/>
              </a:defRPr>
            </a:lvl8pPr>
            <a:lvl9pPr marL="1828800" algn="ctr" fontAlgn="base">
              <a:spcBef>
                <a:spcPct val="0"/>
              </a:spcBef>
              <a:spcAft>
                <a:spcPct val="0"/>
              </a:spcAft>
              <a:defRPr sz="4400">
                <a:solidFill>
                  <a:schemeClr val="tx2"/>
                </a:solidFill>
                <a:latin typeface="Garamond" panose="02020404030301010803" pitchFamily="18" charset="0"/>
              </a:defRPr>
            </a:lvl9pPr>
          </a:lstStyle>
          <a:p>
            <a:pPr algn="l"/>
            <a:r>
              <a:rPr lang="en-US" altLang="en-US" sz="3600" b="1">
                <a:solidFill>
                  <a:srgbClr val="CC0000"/>
                </a:solidFill>
              </a:rPr>
              <a:t>Case Study</a:t>
            </a:r>
            <a:br>
              <a:rPr lang="en-US" altLang="en-US" sz="3600" b="1">
                <a:solidFill>
                  <a:srgbClr val="CC0000"/>
                </a:solidFill>
              </a:rPr>
            </a:br>
            <a:r>
              <a:rPr lang="en-US" altLang="en-US" sz="2400" b="1">
                <a:solidFill>
                  <a:srgbClr val="333399"/>
                </a:solidFill>
                <a:latin typeface="Arial" panose="020B0604020202020204" pitchFamily="34" charset="0"/>
              </a:rPr>
              <a:t>Example- Assets (Tangible)</a:t>
            </a:r>
          </a:p>
        </p:txBody>
      </p:sp>
      <p:sp>
        <p:nvSpPr>
          <p:cNvPr id="685061" name="Rectangle 5">
            <a:extLst>
              <a:ext uri="{FF2B5EF4-FFF2-40B4-BE49-F238E27FC236}">
                <a16:creationId xmlns:a16="http://schemas.microsoft.com/office/drawing/2014/main" id="{64053432-1E8B-4966-9D65-ADEE27B5E6E1}"/>
              </a:ext>
            </a:extLst>
          </p:cNvPr>
          <p:cNvSpPr>
            <a:spLocks noChangeArrowheads="1"/>
          </p:cNvSpPr>
          <p:nvPr/>
        </p:nvSpPr>
        <p:spPr bwMode="auto">
          <a:xfrm>
            <a:off x="3500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5062" name="Rectangle 6">
            <a:extLst>
              <a:ext uri="{FF2B5EF4-FFF2-40B4-BE49-F238E27FC236}">
                <a16:creationId xmlns:a16="http://schemas.microsoft.com/office/drawing/2014/main" id="{9E3B9A80-72D9-4A14-9DCD-68949A2846C6}"/>
              </a:ext>
            </a:extLst>
          </p:cNvPr>
          <p:cNvSpPr>
            <a:spLocks noChangeArrowheads="1"/>
          </p:cNvSpPr>
          <p:nvPr/>
        </p:nvSpPr>
        <p:spPr bwMode="auto">
          <a:xfrm>
            <a:off x="283368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5063" name="Rectangle 7">
            <a:extLst>
              <a:ext uri="{FF2B5EF4-FFF2-40B4-BE49-F238E27FC236}">
                <a16:creationId xmlns:a16="http://schemas.microsoft.com/office/drawing/2014/main" id="{4C0BBA4C-AA1A-4D0D-882D-7AC4D94CAE91}"/>
              </a:ext>
            </a:extLst>
          </p:cNvPr>
          <p:cNvSpPr>
            <a:spLocks noChangeArrowheads="1"/>
          </p:cNvSpPr>
          <p:nvPr/>
        </p:nvSpPr>
        <p:spPr bwMode="auto">
          <a:xfrm>
            <a:off x="3986213"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85064" name="Text Box 8">
            <a:extLst>
              <a:ext uri="{FF2B5EF4-FFF2-40B4-BE49-F238E27FC236}">
                <a16:creationId xmlns:a16="http://schemas.microsoft.com/office/drawing/2014/main" id="{9820AA6B-5D5F-41CE-A690-513B6FE4F9B2}"/>
              </a:ext>
            </a:extLst>
          </p:cNvPr>
          <p:cNvSpPr txBox="1">
            <a:spLocks noChangeArrowheads="1"/>
          </p:cNvSpPr>
          <p:nvPr/>
        </p:nvSpPr>
        <p:spPr bwMode="auto">
          <a:xfrm>
            <a:off x="457200" y="1676400"/>
            <a:ext cx="7772400" cy="494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90000"/>
              </a:lnSpc>
              <a:buFontTx/>
              <a:buChar char="•"/>
            </a:pPr>
            <a:r>
              <a:rPr lang="en-US" altLang="en-US" dirty="0">
                <a:cs typeface="Times New Roman" panose="02020603050405020304" pitchFamily="18" charset="0"/>
              </a:rPr>
              <a:t> </a:t>
            </a:r>
            <a:r>
              <a:rPr lang="en-US" altLang="en-US" b="1" dirty="0">
                <a:cs typeface="Times New Roman" panose="02020603050405020304" pitchFamily="18" charset="0"/>
              </a:rPr>
              <a:t>Transaction Revenue</a:t>
            </a:r>
            <a:r>
              <a:rPr lang="en-US" altLang="en-US" dirty="0">
                <a:cs typeface="Times New Roman" panose="02020603050405020304" pitchFamily="18" charset="0"/>
              </a:rPr>
              <a:t>- amount of profit from transactions</a:t>
            </a:r>
          </a:p>
          <a:p>
            <a:pPr>
              <a:lnSpc>
                <a:spcPct val="190000"/>
              </a:lnSpc>
              <a:buFontTx/>
              <a:buChar char="•"/>
            </a:pPr>
            <a:r>
              <a:rPr lang="en-US" altLang="en-US" dirty="0">
                <a:cs typeface="Times New Roman" panose="02020603050405020304" pitchFamily="18" charset="0"/>
              </a:rPr>
              <a:t> </a:t>
            </a:r>
            <a:r>
              <a:rPr lang="en-US" altLang="en-US" b="1" dirty="0">
                <a:cs typeface="Times New Roman" panose="02020603050405020304" pitchFamily="18" charset="0"/>
              </a:rPr>
              <a:t>Data</a:t>
            </a:r>
            <a:r>
              <a:rPr lang="en-US" altLang="en-US" dirty="0">
                <a:cs typeface="Times New Roman" panose="02020603050405020304" pitchFamily="18" charset="0"/>
              </a:rPr>
              <a:t>- client information</a:t>
            </a:r>
          </a:p>
          <a:p>
            <a:pPr>
              <a:lnSpc>
                <a:spcPct val="190000"/>
              </a:lnSpc>
              <a:buFontTx/>
              <a:buChar char="•"/>
            </a:pPr>
            <a:r>
              <a:rPr lang="en-US" altLang="en-US" dirty="0">
                <a:cs typeface="Times New Roman" panose="02020603050405020304" pitchFamily="18" charset="0"/>
              </a:rPr>
              <a:t> </a:t>
            </a:r>
            <a:r>
              <a:rPr lang="en-US" altLang="en-US" b="1" dirty="0">
                <a:cs typeface="Times New Roman" panose="02020603050405020304" pitchFamily="18" charset="0"/>
              </a:rPr>
              <a:t>Laptops</a:t>
            </a:r>
            <a:r>
              <a:rPr lang="en-US" altLang="en-US" dirty="0">
                <a:cs typeface="Times New Roman" panose="02020603050405020304" pitchFamily="18" charset="0"/>
              </a:rPr>
              <a:t>- shared, used for collecting information</a:t>
            </a:r>
          </a:p>
          <a:p>
            <a:pPr>
              <a:lnSpc>
                <a:spcPct val="190000"/>
              </a:lnSpc>
              <a:buFontTx/>
              <a:buChar char="•"/>
            </a:pPr>
            <a:r>
              <a:rPr lang="en-US" altLang="en-US" dirty="0">
                <a:cs typeface="Times New Roman" panose="02020603050405020304" pitchFamily="18" charset="0"/>
              </a:rPr>
              <a:t> </a:t>
            </a:r>
            <a:r>
              <a:rPr lang="en-US" altLang="en-US" b="1" dirty="0">
                <a:cs typeface="Times New Roman" panose="02020603050405020304" pitchFamily="18" charset="0"/>
              </a:rPr>
              <a:t>Desktops</a:t>
            </a:r>
            <a:r>
              <a:rPr lang="en-US" altLang="en-US" dirty="0">
                <a:cs typeface="Times New Roman" panose="02020603050405020304" pitchFamily="18" charset="0"/>
              </a:rPr>
              <a:t>- shared, used for processing client information</a:t>
            </a:r>
          </a:p>
          <a:p>
            <a:pPr>
              <a:lnSpc>
                <a:spcPct val="190000"/>
              </a:lnSpc>
              <a:buFontTx/>
              <a:buChar char="•"/>
            </a:pPr>
            <a:r>
              <a:rPr lang="en-US" altLang="en-US" dirty="0">
                <a:cs typeface="Times New Roman" panose="02020603050405020304" pitchFamily="18" charset="0"/>
              </a:rPr>
              <a:t> </a:t>
            </a:r>
            <a:r>
              <a:rPr lang="en-US" altLang="en-US" b="1" dirty="0">
                <a:cs typeface="Times New Roman" panose="02020603050405020304" pitchFamily="18" charset="0"/>
              </a:rPr>
              <a:t>Regional Servers</a:t>
            </a:r>
            <a:r>
              <a:rPr lang="en-US" altLang="en-US" dirty="0">
                <a:cs typeface="Times New Roman" panose="02020603050405020304" pitchFamily="18" charset="0"/>
              </a:rPr>
              <a:t>- stores all work activities of employees in region </a:t>
            </a:r>
          </a:p>
          <a:p>
            <a:pPr>
              <a:lnSpc>
                <a:spcPct val="190000"/>
              </a:lnSpc>
              <a:buFontTx/>
              <a:buChar char="•"/>
            </a:pPr>
            <a:r>
              <a:rPr lang="en-US" altLang="en-US" dirty="0">
                <a:cs typeface="Times New Roman" panose="02020603050405020304" pitchFamily="18" charset="0"/>
              </a:rPr>
              <a:t> </a:t>
            </a:r>
            <a:r>
              <a:rPr lang="en-US" altLang="en-US" b="1" dirty="0">
                <a:cs typeface="Times New Roman" panose="02020603050405020304" pitchFamily="18" charset="0"/>
              </a:rPr>
              <a:t>HQ Server</a:t>
            </a:r>
            <a:r>
              <a:rPr lang="en-US" altLang="en-US" dirty="0">
                <a:cs typeface="Times New Roman" panose="02020603050405020304" pitchFamily="18" charset="0"/>
              </a:rPr>
              <a:t>- query regional servers to fulfill transactions</a:t>
            </a:r>
          </a:p>
        </p:txBody>
      </p:sp>
    </p:spTree>
    <p:extLst>
      <p:ext uri="{BB962C8B-B14F-4D97-AF65-F5344CB8AC3E}">
        <p14:creationId xmlns:p14="http://schemas.microsoft.com/office/powerpoint/2010/main" val="3408803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2035</TotalTime>
  <Words>2355</Words>
  <Application>Microsoft Office PowerPoint</Application>
  <PresentationFormat>On-screen Show (4:3)</PresentationFormat>
  <Paragraphs>489</Paragraphs>
  <Slides>22</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SimSun</vt:lpstr>
      <vt:lpstr>Arial</vt:lpstr>
      <vt:lpstr>Calibri</vt:lpstr>
      <vt:lpstr>Garamond</vt:lpstr>
      <vt:lpstr>Lucida Sans Unicode</vt:lpstr>
      <vt:lpstr>Symbol</vt:lpstr>
      <vt:lpstr>Times New Roman</vt:lpstr>
      <vt:lpstr>Wingdings</vt:lpstr>
      <vt:lpstr>Office Theme</vt:lpstr>
      <vt:lpstr>Analisis Resiko Sistem Informasi</vt:lpstr>
      <vt:lpstr>Reference</vt:lpstr>
      <vt:lpstr>PowerPoint Presentation</vt:lpstr>
      <vt:lpstr>Case Study</vt:lpstr>
      <vt:lpstr>PowerPoint Presentation</vt:lpstr>
      <vt:lpstr>PowerPoint Presentation</vt:lpstr>
      <vt:lpstr>10 Step QRA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Alivia</cp:lastModifiedBy>
  <cp:revision>263</cp:revision>
  <dcterms:created xsi:type="dcterms:W3CDTF">2010-08-24T06:47:44Z</dcterms:created>
  <dcterms:modified xsi:type="dcterms:W3CDTF">2017-10-05T10:15:49Z</dcterms:modified>
</cp:coreProperties>
</file>