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6" r:id="rId2"/>
    <p:sldId id="335" r:id="rId3"/>
    <p:sldId id="257" r:id="rId4"/>
    <p:sldId id="364" r:id="rId5"/>
    <p:sldId id="365" r:id="rId6"/>
    <p:sldId id="366" r:id="rId7"/>
    <p:sldId id="367" r:id="rId8"/>
    <p:sldId id="368" r:id="rId9"/>
    <p:sldId id="369" r:id="rId10"/>
    <p:sldId id="370" r:id="rId11"/>
    <p:sldId id="371" r:id="rId12"/>
    <p:sldId id="372" r:id="rId13"/>
    <p:sldId id="373" r:id="rId14"/>
    <p:sldId id="374" r:id="rId15"/>
    <p:sldId id="380" r:id="rId16"/>
    <p:sldId id="377" r:id="rId17"/>
    <p:sldId id="381" r:id="rId18"/>
    <p:sldId id="382" r:id="rId19"/>
    <p:sldId id="378" r:id="rId20"/>
    <p:sldId id="38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3190" autoAdjust="0"/>
  </p:normalViewPr>
  <p:slideViewPr>
    <p:cSldViewPr showGuides="1">
      <p:cViewPr varScale="1">
        <p:scale>
          <a:sx n="85" d="100"/>
          <a:sy n="85" d="100"/>
        </p:scale>
        <p:origin x="1144"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9B435C-D7FE-4B83-B812-86E3BC02045E}" type="datetimeFigureOut">
              <a:rPr lang="id-ID"/>
              <a:pPr>
                <a:defRPr/>
              </a:pPr>
              <a:t>14/03/2018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B8EF36-0D8A-4966-B6DA-0877B1F84567}" type="slidenum">
              <a:rPr lang="id-ID" altLang="id-ID"/>
              <a:pPr/>
              <a:t>‹#›</a:t>
            </a:fld>
            <a:endParaRPr lang="id-ID" altLang="id-ID"/>
          </a:p>
        </p:txBody>
      </p:sp>
    </p:spTree>
    <p:extLst>
      <p:ext uri="{BB962C8B-B14F-4D97-AF65-F5344CB8AC3E}">
        <p14:creationId xmlns:p14="http://schemas.microsoft.com/office/powerpoint/2010/main" val="76592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217DA2-8B88-4505-8E48-84A1908C161C}" type="slidenum">
              <a:rPr lang="id-ID" altLang="id-ID">
                <a:latin typeface="Calibri" panose="020F0502020204030204" pitchFamily="34" charset="0"/>
              </a:rPr>
              <a:pPr eaLnBrk="1" hangingPunct="1"/>
              <a:t>2</a:t>
            </a:fld>
            <a:endParaRPr lang="id-ID" altLang="id-ID">
              <a:latin typeface="Calibri" panose="020F0502020204030204" pitchFamily="34" charset="0"/>
            </a:endParaRPr>
          </a:p>
        </p:txBody>
      </p:sp>
    </p:spTree>
    <p:extLst>
      <p:ext uri="{BB962C8B-B14F-4D97-AF65-F5344CB8AC3E}">
        <p14:creationId xmlns:p14="http://schemas.microsoft.com/office/powerpoint/2010/main" val="411123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7B6DDF-EEC9-411F-9D8C-6C8A7EFCD516}" type="slidenum">
              <a:rPr lang="id-ID" altLang="id-ID">
                <a:latin typeface="Calibri" panose="020F0502020204030204" pitchFamily="34" charset="0"/>
              </a:rPr>
              <a:pPr eaLnBrk="1" hangingPunct="1"/>
              <a:t>11</a:t>
            </a:fld>
            <a:endParaRPr lang="id-ID" altLang="id-ID">
              <a:latin typeface="Calibri" panose="020F0502020204030204" pitchFamily="34" charset="0"/>
            </a:endParaRPr>
          </a:p>
        </p:txBody>
      </p:sp>
    </p:spTree>
    <p:extLst>
      <p:ext uri="{BB962C8B-B14F-4D97-AF65-F5344CB8AC3E}">
        <p14:creationId xmlns:p14="http://schemas.microsoft.com/office/powerpoint/2010/main" val="296535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343D1A-06D4-4A33-99CC-A935EA26D8A3}" type="slidenum">
              <a:rPr lang="id-ID" altLang="id-ID">
                <a:latin typeface="Calibri" panose="020F0502020204030204" pitchFamily="34" charset="0"/>
              </a:rPr>
              <a:pPr eaLnBrk="1" hangingPunct="1"/>
              <a:t>12</a:t>
            </a:fld>
            <a:endParaRPr lang="id-ID" altLang="id-ID">
              <a:latin typeface="Calibri" panose="020F0502020204030204" pitchFamily="34" charset="0"/>
            </a:endParaRPr>
          </a:p>
        </p:txBody>
      </p:sp>
    </p:spTree>
    <p:extLst>
      <p:ext uri="{BB962C8B-B14F-4D97-AF65-F5344CB8AC3E}">
        <p14:creationId xmlns:p14="http://schemas.microsoft.com/office/powerpoint/2010/main" val="289986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C2F95-60F5-43AC-8F02-46ABD09D3B8D}" type="slidenum">
              <a:rPr lang="id-ID" altLang="id-ID">
                <a:latin typeface="Calibri" panose="020F0502020204030204" pitchFamily="34" charset="0"/>
              </a:rPr>
              <a:pPr eaLnBrk="1" hangingPunct="1"/>
              <a:t>13</a:t>
            </a:fld>
            <a:endParaRPr lang="id-ID" altLang="id-ID">
              <a:latin typeface="Calibri" panose="020F0502020204030204" pitchFamily="34" charset="0"/>
            </a:endParaRPr>
          </a:p>
        </p:txBody>
      </p:sp>
    </p:spTree>
    <p:extLst>
      <p:ext uri="{BB962C8B-B14F-4D97-AF65-F5344CB8AC3E}">
        <p14:creationId xmlns:p14="http://schemas.microsoft.com/office/powerpoint/2010/main" val="12861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6006E7-8025-40DF-8EC5-5143AC21FBCD}" type="slidenum">
              <a:rPr lang="id-ID" altLang="id-ID">
                <a:latin typeface="Calibri" panose="020F0502020204030204" pitchFamily="34" charset="0"/>
              </a:rPr>
              <a:pPr eaLnBrk="1" hangingPunct="1"/>
              <a:t>14</a:t>
            </a:fld>
            <a:endParaRPr lang="id-ID" altLang="id-ID">
              <a:latin typeface="Calibri" panose="020F0502020204030204" pitchFamily="34" charset="0"/>
            </a:endParaRPr>
          </a:p>
        </p:txBody>
      </p:sp>
    </p:spTree>
    <p:extLst>
      <p:ext uri="{BB962C8B-B14F-4D97-AF65-F5344CB8AC3E}">
        <p14:creationId xmlns:p14="http://schemas.microsoft.com/office/powerpoint/2010/main" val="254792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15</a:t>
            </a:fld>
            <a:endParaRPr lang="id-ID" altLang="id-ID">
              <a:latin typeface="Calibri" panose="020F0502020204030204" pitchFamily="34" charset="0"/>
            </a:endParaRPr>
          </a:p>
        </p:txBody>
      </p:sp>
    </p:spTree>
    <p:extLst>
      <p:ext uri="{BB962C8B-B14F-4D97-AF65-F5344CB8AC3E}">
        <p14:creationId xmlns:p14="http://schemas.microsoft.com/office/powerpoint/2010/main" val="84765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16</a:t>
            </a:fld>
            <a:endParaRPr lang="id-ID" altLang="id-ID">
              <a:latin typeface="Calibri" panose="020F0502020204030204" pitchFamily="34" charset="0"/>
            </a:endParaRPr>
          </a:p>
        </p:txBody>
      </p:sp>
    </p:spTree>
    <p:extLst>
      <p:ext uri="{BB962C8B-B14F-4D97-AF65-F5344CB8AC3E}">
        <p14:creationId xmlns:p14="http://schemas.microsoft.com/office/powerpoint/2010/main" val="187255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17</a:t>
            </a:fld>
            <a:endParaRPr lang="id-ID" altLang="id-ID">
              <a:latin typeface="Calibri" panose="020F0502020204030204" pitchFamily="34" charset="0"/>
            </a:endParaRPr>
          </a:p>
        </p:txBody>
      </p:sp>
    </p:spTree>
    <p:extLst>
      <p:ext uri="{BB962C8B-B14F-4D97-AF65-F5344CB8AC3E}">
        <p14:creationId xmlns:p14="http://schemas.microsoft.com/office/powerpoint/2010/main" val="1236184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18</a:t>
            </a:fld>
            <a:endParaRPr lang="id-ID" altLang="id-ID">
              <a:latin typeface="Calibri" panose="020F0502020204030204" pitchFamily="34" charset="0"/>
            </a:endParaRPr>
          </a:p>
        </p:txBody>
      </p:sp>
    </p:spTree>
    <p:extLst>
      <p:ext uri="{BB962C8B-B14F-4D97-AF65-F5344CB8AC3E}">
        <p14:creationId xmlns:p14="http://schemas.microsoft.com/office/powerpoint/2010/main" val="273205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19</a:t>
            </a:fld>
            <a:endParaRPr lang="id-ID" altLang="id-ID">
              <a:latin typeface="Calibri" panose="020F0502020204030204" pitchFamily="34" charset="0"/>
            </a:endParaRPr>
          </a:p>
        </p:txBody>
      </p:sp>
    </p:spTree>
    <p:extLst>
      <p:ext uri="{BB962C8B-B14F-4D97-AF65-F5344CB8AC3E}">
        <p14:creationId xmlns:p14="http://schemas.microsoft.com/office/powerpoint/2010/main" val="1415068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81A82A-DF55-494A-B955-A7EC33AB6D75}" type="slidenum">
              <a:rPr lang="id-ID" altLang="id-ID">
                <a:latin typeface="Calibri" panose="020F0502020204030204" pitchFamily="34" charset="0"/>
              </a:rPr>
              <a:pPr eaLnBrk="1" hangingPunct="1"/>
              <a:t>20</a:t>
            </a:fld>
            <a:endParaRPr lang="id-ID" altLang="id-ID">
              <a:latin typeface="Calibri" panose="020F0502020204030204" pitchFamily="34" charset="0"/>
            </a:endParaRPr>
          </a:p>
        </p:txBody>
      </p:sp>
    </p:spTree>
    <p:extLst>
      <p:ext uri="{BB962C8B-B14F-4D97-AF65-F5344CB8AC3E}">
        <p14:creationId xmlns:p14="http://schemas.microsoft.com/office/powerpoint/2010/main" val="144475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6A31B-F041-491B-93E9-69D400DD0509}" type="slidenum">
              <a:rPr lang="id-ID" altLang="id-ID">
                <a:latin typeface="Calibri" panose="020F0502020204030204" pitchFamily="34" charset="0"/>
              </a:rPr>
              <a:pPr eaLnBrk="1" hangingPunct="1"/>
              <a:t>3</a:t>
            </a:fld>
            <a:endParaRPr lang="id-ID" altLang="id-ID">
              <a:latin typeface="Calibri" panose="020F0502020204030204" pitchFamily="34" charset="0"/>
            </a:endParaRPr>
          </a:p>
        </p:txBody>
      </p:sp>
    </p:spTree>
    <p:extLst>
      <p:ext uri="{BB962C8B-B14F-4D97-AF65-F5344CB8AC3E}">
        <p14:creationId xmlns:p14="http://schemas.microsoft.com/office/powerpoint/2010/main" val="48360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B1DDD8-EC58-46BF-8F6C-831646312204}" type="slidenum">
              <a:rPr lang="id-ID" altLang="id-ID">
                <a:latin typeface="Calibri" panose="020F0502020204030204" pitchFamily="34" charset="0"/>
              </a:rPr>
              <a:pPr eaLnBrk="1" hangingPunct="1"/>
              <a:t>4</a:t>
            </a:fld>
            <a:endParaRPr lang="id-ID" altLang="id-ID">
              <a:latin typeface="Calibri" panose="020F0502020204030204" pitchFamily="34" charset="0"/>
            </a:endParaRPr>
          </a:p>
        </p:txBody>
      </p:sp>
    </p:spTree>
    <p:extLst>
      <p:ext uri="{BB962C8B-B14F-4D97-AF65-F5344CB8AC3E}">
        <p14:creationId xmlns:p14="http://schemas.microsoft.com/office/powerpoint/2010/main" val="39840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46904-FA3A-46D8-AA0F-954F6252C5F6}" type="slidenum">
              <a:rPr lang="id-ID" altLang="id-ID">
                <a:latin typeface="Calibri" panose="020F0502020204030204" pitchFamily="34" charset="0"/>
              </a:rPr>
              <a:pPr eaLnBrk="1" hangingPunct="1"/>
              <a:t>5</a:t>
            </a:fld>
            <a:endParaRPr lang="id-ID" altLang="id-ID">
              <a:latin typeface="Calibri" panose="020F0502020204030204" pitchFamily="34" charset="0"/>
            </a:endParaRPr>
          </a:p>
        </p:txBody>
      </p:sp>
    </p:spTree>
    <p:extLst>
      <p:ext uri="{BB962C8B-B14F-4D97-AF65-F5344CB8AC3E}">
        <p14:creationId xmlns:p14="http://schemas.microsoft.com/office/powerpoint/2010/main" val="399224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77FF2D-9A17-4DED-A7D7-D69EE4A822FC}" type="slidenum">
              <a:rPr lang="id-ID" altLang="id-ID">
                <a:latin typeface="Calibri" panose="020F0502020204030204" pitchFamily="34" charset="0"/>
              </a:rPr>
              <a:pPr eaLnBrk="1" hangingPunct="1"/>
              <a:t>6</a:t>
            </a:fld>
            <a:endParaRPr lang="id-ID" altLang="id-ID">
              <a:latin typeface="Calibri" panose="020F0502020204030204" pitchFamily="34" charset="0"/>
            </a:endParaRPr>
          </a:p>
        </p:txBody>
      </p:sp>
    </p:spTree>
    <p:extLst>
      <p:ext uri="{BB962C8B-B14F-4D97-AF65-F5344CB8AC3E}">
        <p14:creationId xmlns:p14="http://schemas.microsoft.com/office/powerpoint/2010/main" val="83795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6B2969-37B1-4784-BE9B-338299FC033F}" type="slidenum">
              <a:rPr lang="id-ID" altLang="id-ID">
                <a:latin typeface="Calibri" panose="020F0502020204030204" pitchFamily="34" charset="0"/>
              </a:rPr>
              <a:pPr eaLnBrk="1" hangingPunct="1"/>
              <a:t>7</a:t>
            </a:fld>
            <a:endParaRPr lang="id-ID" altLang="id-ID">
              <a:latin typeface="Calibri" panose="020F0502020204030204" pitchFamily="34" charset="0"/>
            </a:endParaRPr>
          </a:p>
        </p:txBody>
      </p:sp>
    </p:spTree>
    <p:extLst>
      <p:ext uri="{BB962C8B-B14F-4D97-AF65-F5344CB8AC3E}">
        <p14:creationId xmlns:p14="http://schemas.microsoft.com/office/powerpoint/2010/main" val="183579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9C9D-1D99-4A8A-9F09-D1EE03061113}" type="slidenum">
              <a:rPr lang="id-ID" altLang="id-ID">
                <a:latin typeface="Calibri" panose="020F0502020204030204" pitchFamily="34" charset="0"/>
              </a:rPr>
              <a:pPr eaLnBrk="1" hangingPunct="1"/>
              <a:t>8</a:t>
            </a:fld>
            <a:endParaRPr lang="id-ID" altLang="id-ID">
              <a:latin typeface="Calibri" panose="020F0502020204030204" pitchFamily="34" charset="0"/>
            </a:endParaRPr>
          </a:p>
        </p:txBody>
      </p:sp>
    </p:spTree>
    <p:extLst>
      <p:ext uri="{BB962C8B-B14F-4D97-AF65-F5344CB8AC3E}">
        <p14:creationId xmlns:p14="http://schemas.microsoft.com/office/powerpoint/2010/main" val="122776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C241C8-9998-4B70-80B9-7597248F04AC}" type="slidenum">
              <a:rPr lang="id-ID" altLang="id-ID">
                <a:latin typeface="Calibri" panose="020F0502020204030204" pitchFamily="34" charset="0"/>
              </a:rPr>
              <a:pPr eaLnBrk="1" hangingPunct="1"/>
              <a:t>9</a:t>
            </a:fld>
            <a:endParaRPr lang="id-ID" altLang="id-ID">
              <a:latin typeface="Calibri" panose="020F0502020204030204" pitchFamily="34" charset="0"/>
            </a:endParaRPr>
          </a:p>
        </p:txBody>
      </p:sp>
    </p:spTree>
    <p:extLst>
      <p:ext uri="{BB962C8B-B14F-4D97-AF65-F5344CB8AC3E}">
        <p14:creationId xmlns:p14="http://schemas.microsoft.com/office/powerpoint/2010/main" val="2857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6B803E-363D-4FF3-A33F-3D47DD613408}" type="slidenum">
              <a:rPr lang="id-ID" altLang="id-ID">
                <a:latin typeface="Calibri" panose="020F0502020204030204" pitchFamily="34" charset="0"/>
              </a:rPr>
              <a:pPr eaLnBrk="1" hangingPunct="1"/>
              <a:t>10</a:t>
            </a:fld>
            <a:endParaRPr lang="id-ID" altLang="id-ID">
              <a:latin typeface="Calibri" panose="020F0502020204030204" pitchFamily="34" charset="0"/>
            </a:endParaRPr>
          </a:p>
        </p:txBody>
      </p:sp>
    </p:spTree>
    <p:extLst>
      <p:ext uri="{BB962C8B-B14F-4D97-AF65-F5344CB8AC3E}">
        <p14:creationId xmlns:p14="http://schemas.microsoft.com/office/powerpoint/2010/main" val="1604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0C152F-8EF5-492E-9B59-7406A55D5201}"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7CF51D-22A8-422B-97CB-0051A1BC8A22}" type="slidenum">
              <a:rPr lang="en-US" altLang="id-ID"/>
              <a:pPr/>
              <a:t>‹#›</a:t>
            </a:fld>
            <a:endParaRPr lang="en-US" altLang="id-ID"/>
          </a:p>
        </p:txBody>
      </p:sp>
    </p:spTree>
    <p:extLst>
      <p:ext uri="{BB962C8B-B14F-4D97-AF65-F5344CB8AC3E}">
        <p14:creationId xmlns:p14="http://schemas.microsoft.com/office/powerpoint/2010/main" val="229530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862B8-FD4B-4AF8-935C-610DD725526D}"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D7FA40-EE1D-4A35-AE20-5FD5C6EE9711}" type="slidenum">
              <a:rPr lang="en-US" altLang="id-ID"/>
              <a:pPr/>
              <a:t>‹#›</a:t>
            </a:fld>
            <a:endParaRPr lang="en-US" altLang="id-ID"/>
          </a:p>
        </p:txBody>
      </p:sp>
    </p:spTree>
    <p:extLst>
      <p:ext uri="{BB962C8B-B14F-4D97-AF65-F5344CB8AC3E}">
        <p14:creationId xmlns:p14="http://schemas.microsoft.com/office/powerpoint/2010/main" val="22505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0C328-E480-4740-8417-9534F5B6CA9E}"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80E03E-C50D-49FC-B32E-C4410534FA47}" type="slidenum">
              <a:rPr lang="en-US" altLang="id-ID"/>
              <a:pPr/>
              <a:t>‹#›</a:t>
            </a:fld>
            <a:endParaRPr lang="en-US" altLang="id-ID"/>
          </a:p>
        </p:txBody>
      </p:sp>
    </p:spTree>
    <p:extLst>
      <p:ext uri="{BB962C8B-B14F-4D97-AF65-F5344CB8AC3E}">
        <p14:creationId xmlns:p14="http://schemas.microsoft.com/office/powerpoint/2010/main" val="140094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54BB75-838E-40CF-80C4-DF967C28790C}"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B95FAC-6E9F-4E4B-BE23-F0511060E8D0}" type="slidenum">
              <a:rPr lang="en-US" altLang="id-ID"/>
              <a:pPr/>
              <a:t>‹#›</a:t>
            </a:fld>
            <a:endParaRPr lang="en-US" altLang="id-ID"/>
          </a:p>
        </p:txBody>
      </p:sp>
    </p:spTree>
    <p:extLst>
      <p:ext uri="{BB962C8B-B14F-4D97-AF65-F5344CB8AC3E}">
        <p14:creationId xmlns:p14="http://schemas.microsoft.com/office/powerpoint/2010/main" val="88145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866B43-0DF8-4D5E-A44E-905B04211FFF}"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B2D6D4-7773-48B8-B731-0CA2D03AB141}" type="slidenum">
              <a:rPr lang="en-US" altLang="id-ID"/>
              <a:pPr/>
              <a:t>‹#›</a:t>
            </a:fld>
            <a:endParaRPr lang="en-US" altLang="id-ID"/>
          </a:p>
        </p:txBody>
      </p:sp>
    </p:spTree>
    <p:extLst>
      <p:ext uri="{BB962C8B-B14F-4D97-AF65-F5344CB8AC3E}">
        <p14:creationId xmlns:p14="http://schemas.microsoft.com/office/powerpoint/2010/main" val="23219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193419-B245-4CA7-A4A0-B884D3911682}" type="datetime1">
              <a:rPr lang="en-US"/>
              <a:pPr>
                <a:defRPr/>
              </a:pPr>
              <a:t>3/14/2018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2DFDBE-9B1C-4650-AE3F-1CC276CE7841}" type="slidenum">
              <a:rPr lang="en-US" altLang="id-ID"/>
              <a:pPr/>
              <a:t>‹#›</a:t>
            </a:fld>
            <a:endParaRPr lang="en-US" altLang="id-ID"/>
          </a:p>
        </p:txBody>
      </p:sp>
    </p:spTree>
    <p:extLst>
      <p:ext uri="{BB962C8B-B14F-4D97-AF65-F5344CB8AC3E}">
        <p14:creationId xmlns:p14="http://schemas.microsoft.com/office/powerpoint/2010/main" val="127301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584B91-8271-41AA-AB13-65CAC8776442}" type="datetime1">
              <a:rPr lang="en-US"/>
              <a:pPr>
                <a:defRPr/>
              </a:pPr>
              <a:t>3/14/2018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17B812F-7A01-4DFA-8392-36BE6E2269A1}" type="slidenum">
              <a:rPr lang="en-US" altLang="id-ID"/>
              <a:pPr/>
              <a:t>‹#›</a:t>
            </a:fld>
            <a:endParaRPr lang="en-US" altLang="id-ID"/>
          </a:p>
        </p:txBody>
      </p:sp>
    </p:spTree>
    <p:extLst>
      <p:ext uri="{BB962C8B-B14F-4D97-AF65-F5344CB8AC3E}">
        <p14:creationId xmlns:p14="http://schemas.microsoft.com/office/powerpoint/2010/main" val="390298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928F9C-EF15-444B-B6EE-331298B315BE}" type="datetime1">
              <a:rPr lang="en-US"/>
              <a:pPr>
                <a:defRPr/>
              </a:pPr>
              <a:t>3/14/2018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BB1C710-A6FB-447A-AF9F-23515CC856F9}" type="slidenum">
              <a:rPr lang="en-US" altLang="id-ID"/>
              <a:pPr/>
              <a:t>‹#›</a:t>
            </a:fld>
            <a:endParaRPr lang="en-US" altLang="id-ID"/>
          </a:p>
        </p:txBody>
      </p:sp>
    </p:spTree>
    <p:extLst>
      <p:ext uri="{BB962C8B-B14F-4D97-AF65-F5344CB8AC3E}">
        <p14:creationId xmlns:p14="http://schemas.microsoft.com/office/powerpoint/2010/main" val="290711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20B67-6521-44BD-BAFF-FAC568C0869B}" type="datetime1">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355CCFC-AE47-44D2-8AE1-BAD2554ADC77}" type="slidenum">
              <a:rPr lang="en-US" altLang="id-ID"/>
              <a:pPr/>
              <a:t>‹#›</a:t>
            </a:fld>
            <a:endParaRPr lang="en-US" altLang="id-ID"/>
          </a:p>
        </p:txBody>
      </p:sp>
    </p:spTree>
    <p:extLst>
      <p:ext uri="{BB962C8B-B14F-4D97-AF65-F5344CB8AC3E}">
        <p14:creationId xmlns:p14="http://schemas.microsoft.com/office/powerpoint/2010/main" val="4030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279D1B-50A1-4373-B79B-E60FCA08A509}" type="datetime1">
              <a:rPr lang="en-US"/>
              <a:pPr>
                <a:defRPr/>
              </a:pPr>
              <a:t>3/14/2018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277657-0134-45FE-993C-A72D38614FC9}" type="slidenum">
              <a:rPr lang="en-US" altLang="id-ID"/>
              <a:pPr/>
              <a:t>‹#›</a:t>
            </a:fld>
            <a:endParaRPr lang="en-US" altLang="id-ID"/>
          </a:p>
        </p:txBody>
      </p:sp>
    </p:spTree>
    <p:extLst>
      <p:ext uri="{BB962C8B-B14F-4D97-AF65-F5344CB8AC3E}">
        <p14:creationId xmlns:p14="http://schemas.microsoft.com/office/powerpoint/2010/main" val="317667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CAA0F4-3EAF-416B-85F7-910CA0B3C1CD}" type="datetime1">
              <a:rPr lang="en-US"/>
              <a:pPr>
                <a:defRPr/>
              </a:pPr>
              <a:t>3/14/2018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B63591-C4E2-43E1-B751-0A25FF6B8B3D}" type="slidenum">
              <a:rPr lang="en-US" altLang="id-ID"/>
              <a:pPr/>
              <a:t>‹#›</a:t>
            </a:fld>
            <a:endParaRPr lang="en-US" altLang="id-ID"/>
          </a:p>
        </p:txBody>
      </p:sp>
    </p:spTree>
    <p:extLst>
      <p:ext uri="{BB962C8B-B14F-4D97-AF65-F5344CB8AC3E}">
        <p14:creationId xmlns:p14="http://schemas.microsoft.com/office/powerpoint/2010/main" val="382765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3A5419-5A40-4C8F-BE10-782C9906D8DD}" type="datetime1">
              <a:rPr lang="en-US"/>
              <a:pPr>
                <a:defRPr/>
              </a:pPr>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451D5605-1CAE-43BB-8D98-5F0E3EFC6E28}"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25863"/>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id-ID" b="1" dirty="0" smtClean="0">
                <a:solidFill>
                  <a:schemeClr val="bg1"/>
                </a:solidFill>
              </a:rPr>
              <a:t>Introduction Control and Audit IS</a:t>
            </a:r>
            <a:endParaRPr lang="en-US" altLang="id-ID" b="1" dirty="0">
              <a:solidFill>
                <a:schemeClr val="bg1"/>
              </a:solidFill>
            </a:endParaRPr>
          </a:p>
          <a:p>
            <a:pPr algn="ctr" eaLnBrk="1" hangingPunct="1"/>
            <a:r>
              <a:rPr lang="id-ID" altLang="id-ID" b="1" dirty="0" smtClean="0">
                <a:solidFill>
                  <a:schemeClr val="bg1"/>
                </a:solidFill>
              </a:rPr>
              <a:t>Riya Widayanti</a:t>
            </a:r>
            <a:endParaRPr lang="en-US" altLang="id-ID" b="1" dirty="0">
              <a:solidFill>
                <a:schemeClr val="bg1"/>
              </a:solidFill>
            </a:endParaRPr>
          </a:p>
          <a:p>
            <a:pPr algn="ctr" eaLnBrk="1" hangingPunct="1"/>
            <a:r>
              <a:rPr lang="id-ID" altLang="id-ID" b="1" dirty="0" smtClean="0">
                <a:solidFill>
                  <a:schemeClr val="bg1"/>
                </a:solidFill>
              </a:rPr>
              <a:t>Sistem Informasi - FASILKOM</a:t>
            </a:r>
            <a:endParaRPr lang="en-US" altLang="id-ID"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Complience Audit</a:t>
            </a:r>
          </a:p>
        </p:txBody>
      </p:sp>
      <p:sp>
        <p:nvSpPr>
          <p:cNvPr id="5" name="Content Placeholder 2"/>
          <p:cNvSpPr>
            <a:spLocks noGrp="1"/>
          </p:cNvSpPr>
          <p:nvPr>
            <p:ph idx="1"/>
          </p:nvPr>
        </p:nvSpPr>
        <p:spPr>
          <a:xfrm>
            <a:off x="457200" y="1524000"/>
            <a:ext cx="8229600" cy="4602163"/>
          </a:xfrm>
        </p:spPr>
        <p:txBody>
          <a:bodyPr/>
          <a:lstStyle/>
          <a:p>
            <a:r>
              <a:rPr lang="id-ID" dirty="0" smtClean="0"/>
              <a:t>Audit TI mengacu pada standar penilaian dengan membandingkan antara apa yang diharapkan/dibutuhkan organisasi ditunjukkan melalui BUKTI</a:t>
            </a:r>
          </a:p>
          <a:p>
            <a:r>
              <a:rPr lang="id-ID" dirty="0"/>
              <a:t>Sering disamakan </a:t>
            </a:r>
            <a:r>
              <a:rPr lang="id-ID" dirty="0" smtClean="0"/>
              <a:t>dengan </a:t>
            </a:r>
            <a:r>
              <a:rPr lang="id-ID" dirty="0"/>
              <a:t>penilaian, evaluasi dan review, namun audit penentuannya lebih biner, yaitu kesesuaian kontrol atau ketidak sesuaian kriteria.</a:t>
            </a:r>
            <a:endParaRPr lang="id-ID"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566"/>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Hasil Audit </a:t>
            </a:r>
          </a:p>
        </p:txBody>
      </p:sp>
      <p:sp>
        <p:nvSpPr>
          <p:cNvPr id="5" name="Content Placeholder 2"/>
          <p:cNvSpPr>
            <a:spLocks noGrp="1"/>
          </p:cNvSpPr>
          <p:nvPr>
            <p:ph idx="1"/>
          </p:nvPr>
        </p:nvSpPr>
        <p:spPr>
          <a:xfrm>
            <a:off x="210344" y="1268760"/>
            <a:ext cx="8723312" cy="4602163"/>
          </a:xfrm>
        </p:spPr>
        <p:txBody>
          <a:bodyPr/>
          <a:lstStyle/>
          <a:p>
            <a:r>
              <a:rPr lang="id-ID" sz="2400" dirty="0" smtClean="0"/>
              <a:t>Skala Penilaian (SKOR)</a:t>
            </a:r>
            <a:r>
              <a:rPr lang="id-ID" sz="2400" dirty="0" smtClean="0">
                <a:sym typeface="Wingdings" panose="05000000000000000000" pitchFamily="2" charset="2"/>
              </a:rPr>
              <a:t>CMM</a:t>
            </a:r>
            <a:endParaRPr lang="id-ID" sz="2400" dirty="0"/>
          </a:p>
          <a:p>
            <a:r>
              <a:rPr lang="id-ID" sz="2400" dirty="0" smtClean="0"/>
              <a:t>Temuan dan rekomendasi untuk perbaikan dari area yang diamati</a:t>
            </a:r>
          </a:p>
          <a:p>
            <a:r>
              <a:rPr lang="id-ID" sz="2400" dirty="0" smtClean="0"/>
              <a:t>Persyaratan audit paham mengenai </a:t>
            </a:r>
            <a:r>
              <a:rPr lang="id-ID" sz="2400" b="1" dirty="0" smtClean="0"/>
              <a:t>baseline</a:t>
            </a:r>
          </a:p>
          <a:p>
            <a:r>
              <a:rPr lang="id-ID" sz="2400" dirty="0" smtClean="0"/>
              <a:t>Untuk </a:t>
            </a:r>
            <a:r>
              <a:rPr lang="id-ID" sz="2400" dirty="0"/>
              <a:t>audit eksternal, baseline audit biasanya didefinisikan dalam peraturan atau persyaratan hukum atau peraturan yang berkaitan dengan tujuan dan sasaran audit eksternal. </a:t>
            </a:r>
            <a:endParaRPr lang="id-ID" sz="2400" dirty="0" smtClean="0"/>
          </a:p>
          <a:p>
            <a:r>
              <a:rPr lang="id-ID" sz="2400" dirty="0" smtClean="0"/>
              <a:t>Untuk </a:t>
            </a:r>
            <a:r>
              <a:rPr lang="id-ID" sz="2400" dirty="0"/>
              <a:t>audit internal, organisasi sering memiliki fleksibilitas untuk menentukan garis dasar mereka sendiri atau untuk mengadopsi standar, kerangka kerja, atau persyaratan yang ditentukan oleh </a:t>
            </a:r>
            <a:r>
              <a:rPr lang="id-ID" sz="2400" dirty="0" smtClean="0"/>
              <a:t>organisasi.</a:t>
            </a:r>
            <a:endParaRPr lang="id-ID" sz="24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Pengendalian Internal</a:t>
            </a:r>
          </a:p>
        </p:txBody>
      </p:sp>
      <p:sp>
        <p:nvSpPr>
          <p:cNvPr id="5" name="Content Placeholder 2"/>
          <p:cNvSpPr>
            <a:spLocks noGrp="1"/>
          </p:cNvSpPr>
          <p:nvPr>
            <p:ph idx="1"/>
          </p:nvPr>
        </p:nvSpPr>
        <p:spPr>
          <a:xfrm>
            <a:off x="457200" y="1524000"/>
            <a:ext cx="8229600" cy="4602163"/>
          </a:xfrm>
        </p:spPr>
        <p:txBody>
          <a:bodyPr/>
          <a:lstStyle/>
          <a:p>
            <a:r>
              <a:rPr lang="id-ID" sz="2400" dirty="0"/>
              <a:t>Audit TI eksternal dan internal memiliki fokus yang sama: pengendalian internal yang dilaksanakan dan dipelihara oleh organisasi yang diaudit. </a:t>
            </a:r>
            <a:endParaRPr lang="id-ID" sz="2400" dirty="0" smtClean="0"/>
          </a:p>
          <a:p>
            <a:r>
              <a:rPr lang="id-ID" sz="2400" b="1" dirty="0" smtClean="0"/>
              <a:t>Kontrol </a:t>
            </a:r>
            <a:r>
              <a:rPr lang="id-ID" sz="2400" dirty="0"/>
              <a:t>merupakan elemen utama manajemen TI, yang didefinisikan dan dirujuk melalui standar, panduan, metodologi, dan kerangka kerja yang menangani proses bisnis; pemberian layanan dan manajemen; perancangan, implementasi, dan pengoperasian sistem informasi; informasi keamanan; dan tata kelola TI. </a:t>
            </a:r>
            <a:endParaRPr lang="id-ID" sz="2400" dirty="0" smtClean="0"/>
          </a:p>
          <a:p>
            <a:r>
              <a:rPr lang="id-ID" sz="2400" dirty="0" smtClean="0"/>
              <a:t>Sumber </a:t>
            </a:r>
            <a:r>
              <a:rPr lang="id-ID" sz="2400" dirty="0"/>
              <a:t>utama tata kelola TI dan panduan audit TI membedakan antara pengendalian internal dan pengendalian </a:t>
            </a:r>
            <a:r>
              <a:rPr lang="id-ID" sz="2400" dirty="0" smtClean="0"/>
              <a:t>eksternal</a:t>
            </a:r>
          </a:p>
          <a:p>
            <a:endParaRPr lang="id-ID" sz="24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Definisi Pengendalian Internal </a:t>
            </a:r>
          </a:p>
        </p:txBody>
      </p:sp>
      <p:sp>
        <p:nvSpPr>
          <p:cNvPr id="6" name="Content Placeholder 2"/>
          <p:cNvSpPr>
            <a:spLocks noGrp="1"/>
          </p:cNvSpPr>
          <p:nvPr>
            <p:ph idx="1"/>
          </p:nvPr>
        </p:nvSpPr>
        <p:spPr>
          <a:xfrm>
            <a:off x="457200" y="1524000"/>
            <a:ext cx="8229600" cy="4602163"/>
          </a:xfrm>
        </p:spPr>
        <p:txBody>
          <a:bodyPr/>
          <a:lstStyle/>
          <a:p>
            <a:r>
              <a:rPr lang="en-US" sz="2800" dirty="0"/>
              <a:t>"yang </a:t>
            </a:r>
            <a:r>
              <a:rPr lang="en-US" sz="2800" dirty="0" err="1"/>
              <a:t>dirancang</a:t>
            </a:r>
            <a:r>
              <a:rPr lang="en-US" sz="2800" dirty="0"/>
              <a:t> </a:t>
            </a:r>
            <a:r>
              <a:rPr lang="en-US" sz="2800" dirty="0" err="1"/>
              <a:t>untuk</a:t>
            </a:r>
            <a:r>
              <a:rPr lang="en-US" sz="2800" dirty="0"/>
              <a:t> </a:t>
            </a:r>
            <a:r>
              <a:rPr lang="en-US" sz="2800" dirty="0" err="1"/>
              <a:t>memberikan</a:t>
            </a:r>
            <a:r>
              <a:rPr lang="en-US" sz="2800" dirty="0"/>
              <a:t> </a:t>
            </a:r>
            <a:r>
              <a:rPr lang="en-US" sz="2800" dirty="0" err="1"/>
              <a:t>keyakinan</a:t>
            </a:r>
            <a:r>
              <a:rPr lang="en-US" sz="2800" dirty="0"/>
              <a:t> </a:t>
            </a:r>
            <a:r>
              <a:rPr lang="en-US" sz="2800" dirty="0" err="1"/>
              <a:t>memadai</a:t>
            </a:r>
            <a:r>
              <a:rPr lang="en-US" sz="2800" dirty="0"/>
              <a:t> </a:t>
            </a:r>
            <a:r>
              <a:rPr lang="en-US" sz="2800" dirty="0" err="1"/>
              <a:t>mengenai</a:t>
            </a:r>
            <a:r>
              <a:rPr lang="en-US" sz="2800" dirty="0"/>
              <a:t> </a:t>
            </a:r>
            <a:r>
              <a:rPr lang="en-US" sz="2800" dirty="0" err="1"/>
              <a:t>pencapaian</a:t>
            </a:r>
            <a:r>
              <a:rPr lang="en-US" sz="2800" dirty="0"/>
              <a:t> </a:t>
            </a:r>
            <a:r>
              <a:rPr lang="en-US" sz="2800" dirty="0" err="1" smtClean="0"/>
              <a:t>tujuan</a:t>
            </a:r>
            <a:r>
              <a:rPr lang="id-ID" sz="2800" dirty="0" smtClean="0"/>
              <a:t>” – COSO</a:t>
            </a:r>
          </a:p>
          <a:p>
            <a:r>
              <a:rPr lang="id-ID" sz="2800" dirty="0"/>
              <a:t>kebijakan, rencana dan prosedur, dan struktur organisasi yang dirancang untuk memberikan keyakinan memadai bahwa tujuan bisnis akan tercapai dan kejadian yang tidak diinginkan akan dicegah atau dideteksi dan </a:t>
            </a:r>
            <a:r>
              <a:rPr lang="id-ID" sz="2800" dirty="0" smtClean="0"/>
              <a:t>diperbaiki –COSO</a:t>
            </a:r>
          </a:p>
          <a:p>
            <a:r>
              <a:rPr lang="id-ID" sz="2800" dirty="0"/>
              <a:t>hasil kebijakan dan prosedur yang dirancang untuk mengendalikan </a:t>
            </a:r>
            <a:r>
              <a:rPr lang="id-ID" sz="2800" dirty="0" smtClean="0"/>
              <a:t>efek --ITGi</a:t>
            </a:r>
            <a:endParaRPr lang="id-ID" sz="28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Kategori Pengendali Internal</a:t>
            </a:r>
          </a:p>
        </p:txBody>
      </p:sp>
      <p:sp>
        <p:nvSpPr>
          <p:cNvPr id="5" name="Content Placeholder 2"/>
          <p:cNvSpPr>
            <a:spLocks noGrp="1"/>
          </p:cNvSpPr>
          <p:nvPr>
            <p:ph idx="1"/>
          </p:nvPr>
        </p:nvSpPr>
        <p:spPr>
          <a:xfrm>
            <a:off x="457200" y="1524000"/>
            <a:ext cx="5266928" cy="4602163"/>
          </a:xfrm>
        </p:spPr>
        <p:txBody>
          <a:bodyPr/>
          <a:lstStyle/>
          <a:p>
            <a:r>
              <a:rPr lang="id-ID" sz="2400" dirty="0" smtClean="0"/>
              <a:t>Preventif: Mencegah hal yang tdk diinginkan </a:t>
            </a:r>
          </a:p>
          <a:p>
            <a:r>
              <a:rPr lang="id-ID" sz="2400" dirty="0" smtClean="0"/>
              <a:t>Detektif: Menemukan hal yang sedang terjadi</a:t>
            </a:r>
          </a:p>
          <a:p>
            <a:r>
              <a:rPr lang="id-ID" sz="2400" dirty="0" smtClean="0"/>
              <a:t>Korektif: Memperbaiki dan memulihkan kejadian yang telah terjadi</a:t>
            </a:r>
          </a:p>
          <a:p>
            <a:r>
              <a:rPr lang="id-ID" sz="2400" dirty="0" smtClean="0"/>
              <a:t>Dan dipisahkan dalam tujuan fungsi yang berbeda yaitu level administratif, teknis dan fisik</a:t>
            </a:r>
            <a:endParaRPr lang="id-ID" sz="2400" dirty="0"/>
          </a:p>
        </p:txBody>
      </p:sp>
      <p:pic>
        <p:nvPicPr>
          <p:cNvPr id="2" name="Picture 1"/>
          <p:cNvPicPr>
            <a:picLocks noChangeAspect="1"/>
          </p:cNvPicPr>
          <p:nvPr/>
        </p:nvPicPr>
        <p:blipFill>
          <a:blip r:embed="rId4"/>
          <a:stretch>
            <a:fillRect/>
          </a:stretch>
        </p:blipFill>
        <p:spPr>
          <a:xfrm>
            <a:off x="5645545" y="2262463"/>
            <a:ext cx="3605614" cy="2606697"/>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Contoh Pengendalian Internal dari Tipe dan Tujuannya </a:t>
            </a:r>
          </a:p>
        </p:txBody>
      </p:sp>
      <p:pic>
        <p:nvPicPr>
          <p:cNvPr id="3" name="Content Placeholder 2"/>
          <p:cNvPicPr>
            <a:picLocks noGrp="1" noChangeAspect="1"/>
          </p:cNvPicPr>
          <p:nvPr>
            <p:ph idx="1"/>
          </p:nvPr>
        </p:nvPicPr>
        <p:blipFill>
          <a:blip r:embed="rId4"/>
          <a:stretch>
            <a:fillRect/>
          </a:stretch>
        </p:blipFill>
        <p:spPr>
          <a:xfrm>
            <a:off x="457200" y="1700808"/>
            <a:ext cx="8229600" cy="3226827"/>
          </a:xfrm>
          <a:prstGeom prst="rect">
            <a:avLst/>
          </a:prstGeom>
        </p:spPr>
      </p:pic>
    </p:spTree>
    <p:extLst>
      <p:ext uri="{BB962C8B-B14F-4D97-AF65-F5344CB8AC3E}">
        <p14:creationId xmlns:p14="http://schemas.microsoft.com/office/powerpoint/2010/main" val="326526785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Apa yang akan di audit???</a:t>
            </a:r>
          </a:p>
        </p:txBody>
      </p:sp>
      <p:sp>
        <p:nvSpPr>
          <p:cNvPr id="5" name="Content Placeholder 2"/>
          <p:cNvSpPr>
            <a:spLocks noGrp="1"/>
          </p:cNvSpPr>
          <p:nvPr>
            <p:ph idx="1"/>
          </p:nvPr>
        </p:nvSpPr>
        <p:spPr>
          <a:xfrm>
            <a:off x="238520" y="1456363"/>
            <a:ext cx="5194920" cy="4602163"/>
          </a:xfrm>
        </p:spPr>
        <p:txBody>
          <a:bodyPr>
            <a:normAutofit fontScale="85000" lnSpcReduction="20000"/>
          </a:bodyPr>
          <a:lstStyle/>
          <a:p>
            <a:pPr>
              <a:buFontTx/>
              <a:buChar char="-"/>
            </a:pPr>
            <a:r>
              <a:rPr lang="id-ID" dirty="0" smtClean="0"/>
              <a:t>Audit </a:t>
            </a:r>
            <a:r>
              <a:rPr lang="id-ID" dirty="0"/>
              <a:t>keuangan, kualitas, dan </a:t>
            </a:r>
            <a:r>
              <a:rPr lang="id-ID" dirty="0" smtClean="0"/>
              <a:t>operasional dapat </a:t>
            </a:r>
            <a:r>
              <a:rPr lang="id-ID" dirty="0"/>
              <a:t>dijalankan secara keseluruhan atau </a:t>
            </a:r>
            <a:r>
              <a:rPr lang="id-ID" dirty="0" smtClean="0"/>
              <a:t>pada tingkat </a:t>
            </a:r>
            <a:r>
              <a:rPr lang="id-ID" dirty="0"/>
              <a:t>yang berbeda dalam suatu organisasi, audit TI dapat mengevaluasi keseluruhan organisasi, unit bisnis perorangan, fungsi misi dan proses bisnis, layanan, sistem, infrastruktur, atau komponen teknologi. </a:t>
            </a:r>
            <a:endParaRPr lang="id-ID" dirty="0" smtClean="0"/>
          </a:p>
          <a:p>
            <a:pPr>
              <a:buFontTx/>
              <a:buChar char="-"/>
            </a:pPr>
            <a:r>
              <a:rPr lang="id-ID" dirty="0" smtClean="0"/>
              <a:t>Pengendalian internal yang fokus pada elemen TI</a:t>
            </a:r>
          </a:p>
          <a:p>
            <a:pPr>
              <a:buFontTx/>
              <a:buChar char="-"/>
            </a:pPr>
            <a:endParaRPr lang="id-ID" dirty="0" smtClean="0"/>
          </a:p>
        </p:txBody>
      </p:sp>
      <p:pic>
        <p:nvPicPr>
          <p:cNvPr id="2" name="Picture 1"/>
          <p:cNvPicPr>
            <a:picLocks noChangeAspect="1"/>
          </p:cNvPicPr>
          <p:nvPr/>
        </p:nvPicPr>
        <p:blipFill>
          <a:blip r:embed="rId4"/>
          <a:stretch>
            <a:fillRect/>
          </a:stretch>
        </p:blipFill>
        <p:spPr>
          <a:xfrm>
            <a:off x="5304939" y="1346775"/>
            <a:ext cx="3839061" cy="4821337"/>
          </a:xfrm>
          <a:prstGeom prst="rect">
            <a:avLst/>
          </a:prstGeom>
        </p:spPr>
      </p:pic>
    </p:spTree>
    <p:extLst>
      <p:ext uri="{BB962C8B-B14F-4D97-AF65-F5344CB8AC3E}">
        <p14:creationId xmlns:p14="http://schemas.microsoft.com/office/powerpoint/2010/main" val="134718854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457200" y="466622"/>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Why Audit</a:t>
            </a:r>
          </a:p>
        </p:txBody>
      </p:sp>
      <p:sp>
        <p:nvSpPr>
          <p:cNvPr id="6" name="Content Placeholder 2"/>
          <p:cNvSpPr>
            <a:spLocks noGrp="1"/>
          </p:cNvSpPr>
          <p:nvPr>
            <p:ph idx="1"/>
          </p:nvPr>
        </p:nvSpPr>
        <p:spPr>
          <a:xfrm>
            <a:off x="290512" y="1124744"/>
            <a:ext cx="8715375" cy="4857403"/>
          </a:xfrm>
        </p:spPr>
        <p:txBody>
          <a:bodyPr>
            <a:noAutofit/>
          </a:bodyPr>
          <a:lstStyle/>
          <a:p>
            <a:pPr marL="0" indent="0">
              <a:buNone/>
            </a:pPr>
            <a:r>
              <a:rPr lang="id-ID" sz="1800" dirty="0"/>
              <a:t>Audit TI sering memberikan informasi yang membantu organisasi mengelola risiko, memastikan alokasi sumber daya terkait TI yang efisien, dan mencapai tujuan TI dan bisnis lainnya. Alasan yang digunakan untuk membenarkan audit TI internal mungkin lebih bervariasi antar organisasi, namun mencakup: -</a:t>
            </a:r>
          </a:p>
          <a:p>
            <a:pPr>
              <a:buFont typeface="Wingdings" panose="05000000000000000000" pitchFamily="2" charset="2"/>
              <a:buChar char="q"/>
            </a:pPr>
            <a:r>
              <a:rPr lang="id-ID" sz="1800" dirty="0" smtClean="0"/>
              <a:t> </a:t>
            </a:r>
            <a:r>
              <a:rPr lang="id-ID" sz="1800" dirty="0"/>
              <a:t>mematuhi </a:t>
            </a:r>
            <a:r>
              <a:rPr lang="id-ID" sz="1800" dirty="0" smtClean="0"/>
              <a:t>perubahan peraturan  </a:t>
            </a:r>
            <a:r>
              <a:rPr lang="id-ID" sz="1800" dirty="0"/>
              <a:t>bahwa perusahaan memiliki audit </a:t>
            </a:r>
            <a:r>
              <a:rPr lang="id-ID" sz="1800" dirty="0" smtClean="0"/>
              <a:t>internal</a:t>
            </a:r>
          </a:p>
          <a:p>
            <a:pPr>
              <a:buFont typeface="Wingdings" panose="05000000000000000000" pitchFamily="2" charset="2"/>
              <a:buChar char="q"/>
            </a:pPr>
            <a:r>
              <a:rPr lang="id-ID" sz="1800" dirty="0" smtClean="0"/>
              <a:t> </a:t>
            </a:r>
            <a:r>
              <a:rPr lang="id-ID" sz="1800" dirty="0"/>
              <a:t>mengevaluasi efektivitas </a:t>
            </a:r>
            <a:r>
              <a:rPr lang="id-ID" sz="1800" dirty="0" smtClean="0"/>
              <a:t>fungsi penerapan kontrol;</a:t>
            </a:r>
          </a:p>
          <a:p>
            <a:pPr>
              <a:buFont typeface="Wingdings" panose="05000000000000000000" pitchFamily="2" charset="2"/>
              <a:buChar char="q"/>
            </a:pPr>
            <a:r>
              <a:rPr lang="id-ID" sz="1800" dirty="0" smtClean="0"/>
              <a:t>Mengkonfirmasi </a:t>
            </a:r>
            <a:r>
              <a:rPr lang="id-ID" sz="1800" dirty="0"/>
              <a:t>kepatuhan terhadap kebijakan, proses, dan prosedur </a:t>
            </a:r>
            <a:r>
              <a:rPr lang="id-ID" sz="1800" dirty="0" smtClean="0"/>
              <a:t>internal;</a:t>
            </a:r>
          </a:p>
          <a:p>
            <a:pPr>
              <a:buFont typeface="Wingdings" panose="05000000000000000000" pitchFamily="2" charset="2"/>
              <a:buChar char="q"/>
            </a:pPr>
            <a:r>
              <a:rPr lang="id-ID" sz="1800" dirty="0" smtClean="0"/>
              <a:t>memeriksa </a:t>
            </a:r>
            <a:r>
              <a:rPr lang="id-ID" sz="1800" dirty="0"/>
              <a:t>kesesuaian dengan tata kelola atau standar tata kelola atau tata kelola </a:t>
            </a:r>
            <a:r>
              <a:rPr lang="id-ID" sz="1800" dirty="0" smtClean="0"/>
              <a:t>TI;</a:t>
            </a:r>
          </a:p>
          <a:p>
            <a:pPr>
              <a:buFont typeface="Wingdings" panose="05000000000000000000" pitchFamily="2" charset="2"/>
              <a:buChar char="q"/>
            </a:pPr>
            <a:r>
              <a:rPr lang="id-ID" sz="1800" dirty="0" smtClean="0"/>
              <a:t>menganalisis </a:t>
            </a:r>
            <a:r>
              <a:rPr lang="id-ID" sz="1800" dirty="0"/>
              <a:t>kerentanan dan pengaturan konfigurasi untuk </a:t>
            </a:r>
            <a:r>
              <a:rPr lang="id-ID" sz="1800" dirty="0" smtClean="0"/>
              <a:t>mendukung pemantauan </a:t>
            </a:r>
            <a:r>
              <a:rPr lang="id-ID" sz="1800" dirty="0"/>
              <a:t>terus </a:t>
            </a:r>
            <a:r>
              <a:rPr lang="id-ID" sz="1800" dirty="0" smtClean="0"/>
              <a:t>menerus</a:t>
            </a:r>
          </a:p>
          <a:p>
            <a:pPr>
              <a:buFont typeface="Wingdings" panose="05000000000000000000" pitchFamily="2" charset="2"/>
              <a:buChar char="q"/>
            </a:pPr>
            <a:r>
              <a:rPr lang="id-ID" sz="1800" dirty="0" smtClean="0"/>
              <a:t>mengidentifikasi </a:t>
            </a:r>
            <a:r>
              <a:rPr lang="id-ID" sz="1800" dirty="0"/>
              <a:t>kelemahan dan kekurangan sebagai bagian dari risiko awal atau yang sedang </a:t>
            </a:r>
            <a:r>
              <a:rPr lang="id-ID" sz="1800" dirty="0" smtClean="0"/>
              <a:t>berlangsung</a:t>
            </a:r>
          </a:p>
          <a:p>
            <a:pPr>
              <a:buFont typeface="Wingdings" panose="05000000000000000000" pitchFamily="2" charset="2"/>
              <a:buChar char="q"/>
            </a:pPr>
            <a:r>
              <a:rPr lang="id-ID" sz="1800" dirty="0" smtClean="0"/>
              <a:t>mengukur </a:t>
            </a:r>
            <a:r>
              <a:rPr lang="id-ID" sz="1800" dirty="0"/>
              <a:t>kinerja terhadap tolok ukur mutu atau perjanjian tingkat </a:t>
            </a:r>
            <a:r>
              <a:rPr lang="id-ID" sz="1800" dirty="0" smtClean="0"/>
              <a:t>layanan;</a:t>
            </a:r>
          </a:p>
          <a:p>
            <a:pPr>
              <a:buFont typeface="Wingdings" panose="05000000000000000000" pitchFamily="2" charset="2"/>
              <a:buChar char="q"/>
            </a:pPr>
            <a:r>
              <a:rPr lang="id-ID" sz="1800" dirty="0" smtClean="0"/>
              <a:t>memverifikasi </a:t>
            </a:r>
            <a:r>
              <a:rPr lang="id-ID" sz="1800" dirty="0"/>
              <a:t>dan memvalidasi rekayasa sistem </a:t>
            </a:r>
            <a:r>
              <a:rPr lang="id-ID" sz="1800" dirty="0" smtClean="0"/>
              <a:t>atau praktek </a:t>
            </a:r>
            <a:r>
              <a:rPr lang="id-ID" sz="1800" dirty="0"/>
              <a:t>manajemen proyek </a:t>
            </a:r>
            <a:r>
              <a:rPr lang="id-ID" sz="1800" dirty="0" smtClean="0"/>
              <a:t>TI; dan</a:t>
            </a:r>
          </a:p>
          <a:p>
            <a:pPr>
              <a:buFont typeface="Wingdings" panose="05000000000000000000" pitchFamily="2" charset="2"/>
              <a:buChar char="q"/>
            </a:pPr>
            <a:r>
              <a:rPr lang="id-ID" sz="1800" dirty="0" smtClean="0"/>
              <a:t>menilai </a:t>
            </a:r>
            <a:r>
              <a:rPr lang="id-ID" sz="1800" dirty="0"/>
              <a:t>sendiri organisasi terhadap standar atau kriteria yang akan digunakan di </a:t>
            </a:r>
            <a:r>
              <a:rPr lang="id-ID" sz="1800" dirty="0" smtClean="0"/>
              <a:t>Indonesia sebagi antisipasi </a:t>
            </a:r>
            <a:r>
              <a:rPr lang="id-ID" sz="1800" dirty="0"/>
              <a:t>audit eksternal</a:t>
            </a:r>
          </a:p>
        </p:txBody>
      </p:sp>
    </p:spTree>
    <p:extLst>
      <p:ext uri="{BB962C8B-B14F-4D97-AF65-F5344CB8AC3E}">
        <p14:creationId xmlns:p14="http://schemas.microsoft.com/office/powerpoint/2010/main" val="208977409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External IT Audit Requirement</a:t>
            </a:r>
          </a:p>
        </p:txBody>
      </p:sp>
      <p:pic>
        <p:nvPicPr>
          <p:cNvPr id="2" name="Picture 1"/>
          <p:cNvPicPr>
            <a:picLocks noChangeAspect="1"/>
          </p:cNvPicPr>
          <p:nvPr/>
        </p:nvPicPr>
        <p:blipFill>
          <a:blip r:embed="rId4"/>
          <a:stretch>
            <a:fillRect/>
          </a:stretch>
        </p:blipFill>
        <p:spPr>
          <a:xfrm>
            <a:off x="1422573" y="1371600"/>
            <a:ext cx="6451253" cy="4625427"/>
          </a:xfrm>
          <a:prstGeom prst="rect">
            <a:avLst/>
          </a:prstGeom>
        </p:spPr>
      </p:pic>
    </p:spTree>
    <p:extLst>
      <p:ext uri="{BB962C8B-B14F-4D97-AF65-F5344CB8AC3E}">
        <p14:creationId xmlns:p14="http://schemas.microsoft.com/office/powerpoint/2010/main" val="183372413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External Auditor</a:t>
            </a:r>
          </a:p>
        </p:txBody>
      </p:sp>
      <p:sp>
        <p:nvSpPr>
          <p:cNvPr id="5" name="Content Placeholder 2"/>
          <p:cNvSpPr>
            <a:spLocks noGrp="1"/>
          </p:cNvSpPr>
          <p:nvPr>
            <p:ph idx="1"/>
          </p:nvPr>
        </p:nvSpPr>
        <p:spPr>
          <a:xfrm>
            <a:off x="457200" y="1524000"/>
            <a:ext cx="3466728" cy="4602163"/>
          </a:xfrm>
        </p:spPr>
        <p:txBody>
          <a:bodyPr>
            <a:normAutofit/>
          </a:bodyPr>
          <a:lstStyle/>
          <a:p>
            <a:pPr marL="0" indent="0">
              <a:buNone/>
            </a:pPr>
            <a:r>
              <a:rPr lang="en-US" sz="2400" dirty="0"/>
              <a:t>External IT audits are, by </a:t>
            </a:r>
            <a:r>
              <a:rPr lang="en-US" sz="2400" dirty="0" smtClean="0"/>
              <a:t>definition,</a:t>
            </a:r>
            <a:r>
              <a:rPr lang="id-ID" sz="2400" dirty="0" smtClean="0"/>
              <a:t> </a:t>
            </a:r>
            <a:r>
              <a:rPr lang="en-US" sz="2400" dirty="0" smtClean="0"/>
              <a:t>performed </a:t>
            </a:r>
            <a:r>
              <a:rPr lang="en-US" sz="2400" dirty="0"/>
              <a:t>by auditors and entities </a:t>
            </a:r>
            <a:r>
              <a:rPr lang="en-US" sz="2400" dirty="0" smtClean="0"/>
              <a:t>outside</a:t>
            </a:r>
            <a:r>
              <a:rPr lang="id-ID" sz="2400" dirty="0" smtClean="0"/>
              <a:t> </a:t>
            </a:r>
            <a:r>
              <a:rPr lang="en-US" sz="2400" dirty="0" smtClean="0"/>
              <a:t>the </a:t>
            </a:r>
            <a:r>
              <a:rPr lang="en-US" sz="2400" dirty="0"/>
              <a:t>organization subject to the audits</a:t>
            </a:r>
            <a:endParaRPr lang="id-ID" sz="2400" b="1" dirty="0"/>
          </a:p>
        </p:txBody>
      </p:sp>
      <p:pic>
        <p:nvPicPr>
          <p:cNvPr id="2" name="Picture 1"/>
          <p:cNvPicPr>
            <a:picLocks noChangeAspect="1"/>
          </p:cNvPicPr>
          <p:nvPr/>
        </p:nvPicPr>
        <p:blipFill>
          <a:blip r:embed="rId4"/>
          <a:stretch>
            <a:fillRect/>
          </a:stretch>
        </p:blipFill>
        <p:spPr>
          <a:xfrm>
            <a:off x="4031916" y="1524000"/>
            <a:ext cx="5032670" cy="4438650"/>
          </a:xfrm>
          <a:prstGeom prst="rect">
            <a:avLst/>
          </a:prstGeom>
        </p:spPr>
      </p:pic>
    </p:spTree>
    <p:extLst>
      <p:ext uri="{BB962C8B-B14F-4D97-AF65-F5344CB8AC3E}">
        <p14:creationId xmlns:p14="http://schemas.microsoft.com/office/powerpoint/2010/main" val="14530438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60513"/>
            <a:ext cx="9144000" cy="4840287"/>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471486" y="54619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Career IT Audit</a:t>
            </a:r>
          </a:p>
        </p:txBody>
      </p:sp>
      <p:pic>
        <p:nvPicPr>
          <p:cNvPr id="3" name="Picture 2"/>
          <p:cNvPicPr>
            <a:picLocks noChangeAspect="1"/>
          </p:cNvPicPr>
          <p:nvPr/>
        </p:nvPicPr>
        <p:blipFill>
          <a:blip r:embed="rId4"/>
          <a:stretch>
            <a:fillRect/>
          </a:stretch>
        </p:blipFill>
        <p:spPr>
          <a:xfrm>
            <a:off x="1601737" y="1196752"/>
            <a:ext cx="5969099" cy="5127672"/>
          </a:xfrm>
          <a:prstGeom prst="rect">
            <a:avLst/>
          </a:prstGeom>
        </p:spPr>
      </p:pic>
    </p:spTree>
    <p:extLst>
      <p:ext uri="{BB962C8B-B14F-4D97-AF65-F5344CB8AC3E}">
        <p14:creationId xmlns:p14="http://schemas.microsoft.com/office/powerpoint/2010/main" val="22944904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Sebelum</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02. </a:t>
            </a:r>
            <a:r>
              <a:rPr lang="id-ID" dirty="0" smtClean="0">
                <a:ln w="18415" cmpd="sng">
                  <a:solidFill>
                    <a:srgbClr val="FFFFFF"/>
                  </a:solidFill>
                  <a:prstDash val="solid"/>
                </a:ln>
                <a:solidFill>
                  <a:srgbClr val="FFFFFF"/>
                </a:solidFill>
                <a:cs typeface="Arial" pitchFamily="34" charset="0"/>
              </a:rPr>
              <a:t> Areas and Types of Audit IS </a:t>
            </a:r>
            <a:endParaRPr lang="en-US"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07</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Case Study </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03</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Control &amp; Audit S Standards</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04. </a:t>
            </a:r>
            <a:r>
              <a:rPr lang="id-ID" dirty="0" smtClean="0">
                <a:ln w="18415" cmpd="sng">
                  <a:solidFill>
                    <a:srgbClr val="FFFFFF"/>
                  </a:solidFill>
                  <a:prstDash val="solid"/>
                </a:ln>
                <a:solidFill>
                  <a:srgbClr val="FFFFFF"/>
                </a:solidFill>
                <a:cs typeface="Arial" pitchFamily="34" charset="0"/>
              </a:rPr>
              <a:t> Management  and Application Control   </a:t>
            </a:r>
            <a:endParaRPr lang="en-US" dirty="0">
              <a:ln w="18415" cmpd="sng">
                <a:solidFill>
                  <a:srgbClr val="FFFFFF"/>
                </a:solidFill>
                <a:prstDash val="solid"/>
              </a:ln>
              <a:solidFill>
                <a:srgbClr val="FFFFFF"/>
              </a:solidFill>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05. </a:t>
            </a:r>
            <a:r>
              <a:rPr lang="id-ID" dirty="0" smtClean="0">
                <a:ln w="18415" cmpd="sng">
                  <a:solidFill>
                    <a:srgbClr val="FFFFFF"/>
                  </a:solidFill>
                  <a:prstDash val="solid"/>
                </a:ln>
                <a:solidFill>
                  <a:srgbClr val="FFFFFF"/>
                </a:solidFill>
                <a:cs typeface="Arial" pitchFamily="34" charset="0"/>
              </a:rPr>
              <a:t> Management Control</a:t>
            </a:r>
            <a:endParaRPr lang="en-US" dirty="0">
              <a:ln w="18415" cmpd="sng">
                <a:solidFill>
                  <a:srgbClr val="FFFFFF"/>
                </a:solidFill>
                <a:prstDash val="solid"/>
              </a:ln>
              <a:solidFill>
                <a:srgbClr val="FFFFFF"/>
              </a:solidFill>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06</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Application Control</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01</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Introduction Control and Audit IS</a:t>
            </a:r>
            <a:r>
              <a:rPr lang="en-US" dirty="0" smtClean="0">
                <a:ln w="18415" cmpd="sng">
                  <a:solidFill>
                    <a:srgbClr val="FFFFFF"/>
                  </a:solidFill>
                  <a:prstDash val="solid"/>
                </a:ln>
                <a:solidFill>
                  <a:srgbClr val="FFFFFF"/>
                </a:solidFill>
                <a:cs typeface="Arial" pitchFamily="34" charset="0"/>
              </a:rPr>
              <a:t> </a:t>
            </a:r>
            <a:endParaRPr lang="en-US" dirty="0">
              <a:ln w="18415" cmpd="sng">
                <a:solidFill>
                  <a:srgbClr val="FFFFFF"/>
                </a:solidFill>
                <a:prstDash val="solid"/>
              </a:ln>
              <a:solidFill>
                <a:srgbClr val="FFFFFF"/>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Setelah</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09. </a:t>
            </a:r>
            <a:r>
              <a:rPr lang="id-ID" dirty="0" smtClean="0">
                <a:ln w="18415" cmpd="sng">
                  <a:solidFill>
                    <a:srgbClr val="FFFFFF"/>
                  </a:solidFill>
                  <a:prstDash val="solid"/>
                </a:ln>
                <a:solidFill>
                  <a:srgbClr val="FFFFFF"/>
                </a:solidFill>
                <a:cs typeface="Arial" pitchFamily="34" charset="0"/>
              </a:rPr>
              <a:t>  Evidence Collection Process</a:t>
            </a:r>
            <a:endParaRPr lang="en-US" dirty="0">
              <a:ln w="18415" cmpd="sng">
                <a:solidFill>
                  <a:srgbClr val="FFFFFF"/>
                </a:solidFill>
                <a:prstDash val="solid"/>
              </a:ln>
              <a:solidFill>
                <a:srgbClr val="FFFFFF"/>
              </a:solidFill>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14</a:t>
            </a:r>
            <a:r>
              <a:rPr lang="en-US" dirty="0" smtClean="0">
                <a:ln w="18415" cmpd="sng">
                  <a:solidFill>
                    <a:srgbClr val="FFFFFF"/>
                  </a:solidFill>
                  <a:prstDash val="solid"/>
                </a:ln>
                <a:solidFill>
                  <a:srgbClr val="FFFFFF"/>
                </a:solidFill>
                <a:cs typeface="Arial" pitchFamily="34" charset="0"/>
              </a:rPr>
              <a:t>.</a:t>
            </a:r>
            <a:r>
              <a:rPr lang="id-ID" dirty="0" smtClean="0">
                <a:ln w="18415" cmpd="sng">
                  <a:solidFill>
                    <a:srgbClr val="FFFFFF"/>
                  </a:solidFill>
                  <a:prstDash val="solid"/>
                </a:ln>
                <a:solidFill>
                  <a:srgbClr val="FFFFFF"/>
                </a:solidFill>
                <a:cs typeface="Arial" pitchFamily="34" charset="0"/>
              </a:rPr>
              <a:t>   Case Study</a:t>
            </a:r>
            <a:endParaRPr lang="en-US" dirty="0">
              <a:ln w="18415" cmpd="sng">
                <a:solidFill>
                  <a:srgbClr val="FFFFFF"/>
                </a:solidFill>
                <a:prstDash val="solid"/>
              </a:ln>
              <a:solidFill>
                <a:srgbClr val="FFFFFF"/>
              </a:solidFill>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10. </a:t>
            </a:r>
            <a:r>
              <a:rPr lang="id-ID" dirty="0" smtClean="0">
                <a:ln w="18415" cmpd="sng">
                  <a:solidFill>
                    <a:srgbClr val="FFFFFF"/>
                  </a:solidFill>
                  <a:prstDash val="solid"/>
                </a:ln>
                <a:solidFill>
                  <a:srgbClr val="FFFFFF"/>
                </a:solidFill>
                <a:cs typeface="Arial" pitchFamily="34" charset="0"/>
              </a:rPr>
              <a:t>  Tools CAIS</a:t>
            </a:r>
            <a:endParaRPr lang="en-US" dirty="0">
              <a:ln w="18415" cmpd="sng">
                <a:solidFill>
                  <a:srgbClr val="FFFFFF"/>
                </a:solidFill>
                <a:prstDash val="solid"/>
              </a:ln>
              <a:solidFill>
                <a:srgbClr val="FFFFFF"/>
              </a:solidFill>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11. </a:t>
            </a:r>
            <a:r>
              <a:rPr lang="id-ID" dirty="0" smtClean="0">
                <a:ln w="18415" cmpd="sng">
                  <a:solidFill>
                    <a:srgbClr val="FFFFFF"/>
                  </a:solidFill>
                  <a:prstDash val="solid"/>
                </a:ln>
                <a:solidFill>
                  <a:srgbClr val="FFFFFF"/>
                </a:solidFill>
                <a:cs typeface="Arial" pitchFamily="34" charset="0"/>
              </a:rPr>
              <a:t>  IT Governance and Risk Mangement</a:t>
            </a:r>
            <a:endParaRPr lang="en-US" dirty="0">
              <a:ln w="18415" cmpd="sng">
                <a:solidFill>
                  <a:srgbClr val="FFFFFF"/>
                </a:solidFill>
                <a:prstDash val="solid"/>
              </a:ln>
              <a:solidFill>
                <a:srgbClr val="FFFFFF"/>
              </a:solidFill>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cs typeface="Arial" pitchFamily="34" charset="0"/>
              </a:rPr>
              <a:t>. </a:t>
            </a:r>
            <a:r>
              <a:rPr lang="id-ID" dirty="0" smtClean="0">
                <a:ln w="18415" cmpd="sng">
                  <a:solidFill>
                    <a:srgbClr val="FFFFFF"/>
                  </a:solidFill>
                  <a:prstDash val="solid"/>
                </a:ln>
                <a:solidFill>
                  <a:srgbClr val="FFFFFF"/>
                </a:solidFill>
                <a:cs typeface="Arial" pitchFamily="34" charset="0"/>
              </a:rPr>
              <a:t>  COBIT</a:t>
            </a:r>
            <a:endParaRPr lang="en-US" dirty="0">
              <a:ln w="18415" cmpd="sng">
                <a:solidFill>
                  <a:srgbClr val="FFFFFF"/>
                </a:solidFill>
                <a:prstDash val="solid"/>
              </a:ln>
              <a:solidFill>
                <a:srgbClr val="FFFFFF"/>
              </a:solidFill>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cs typeface="Arial" pitchFamily="34" charset="0"/>
              </a:rPr>
              <a:t> 13. </a:t>
            </a:r>
            <a:r>
              <a:rPr lang="id-ID" dirty="0" smtClean="0">
                <a:ln w="18415" cmpd="sng">
                  <a:solidFill>
                    <a:srgbClr val="FFFFFF"/>
                  </a:solidFill>
                  <a:prstDash val="solid"/>
                </a:ln>
                <a:solidFill>
                  <a:srgbClr val="FFFFFF"/>
                </a:solidFill>
                <a:cs typeface="Arial" pitchFamily="34" charset="0"/>
              </a:rPr>
              <a:t>  ITIL</a:t>
            </a:r>
            <a:endParaRPr lang="en-US" dirty="0">
              <a:ln w="18415" cmpd="sng">
                <a:solidFill>
                  <a:srgbClr val="FFFFFF"/>
                </a:solidFill>
                <a:prstDash val="solid"/>
              </a:ln>
              <a:solidFill>
                <a:srgbClr val="FFFFFF"/>
              </a:solidFill>
              <a:cs typeface="Arial" pitchFamily="34" charset="0"/>
            </a:endParaRPr>
          </a:p>
        </p:txBody>
      </p:sp>
      <p:sp>
        <p:nvSpPr>
          <p:cNvPr id="32" name="Rectangle 31"/>
          <p:cNvSpPr/>
          <p:nvPr/>
        </p:nvSpPr>
        <p:spPr>
          <a:xfrm>
            <a:off x="3647206" y="3248890"/>
            <a:ext cx="5496793" cy="415498"/>
          </a:xfrm>
          <a:prstGeom prst="rect">
            <a:avLst/>
          </a:prstGeom>
          <a:noFill/>
          <a:ln>
            <a:noFill/>
          </a:ln>
          <a:effectLst/>
        </p:spPr>
        <p:txBody>
          <a:bodyPr wrap="square">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cs typeface="Arial" pitchFamily="34" charset="0"/>
              </a:rPr>
              <a:t>08. </a:t>
            </a:r>
            <a:r>
              <a:rPr lang="id-ID" dirty="0" smtClean="0">
                <a:ln w="18415" cmpd="sng">
                  <a:solidFill>
                    <a:srgbClr val="FFFFFF"/>
                  </a:solidFill>
                  <a:prstDash val="solid"/>
                </a:ln>
                <a:solidFill>
                  <a:srgbClr val="FFFFFF"/>
                </a:solidFill>
                <a:cs typeface="Arial" pitchFamily="34" charset="0"/>
              </a:rPr>
              <a:t>  Evidence Collection Process</a:t>
            </a:r>
            <a:endParaRPr lang="en-US" dirty="0">
              <a:ln w="18415" cmpd="sng">
                <a:solidFill>
                  <a:srgbClr val="FFFFFF"/>
                </a:solidFill>
                <a:prstDash val="solid"/>
              </a:ln>
              <a:solidFill>
                <a:srgbClr val="FFFFFF"/>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altLang="id-ID" sz="3200" dirty="0" smtClean="0">
                <a:latin typeface="Arial" panose="020B0604020202020204" pitchFamily="34" charset="0"/>
                <a:cs typeface="Arial" panose="020B0604020202020204" pitchFamily="34" charset="0"/>
              </a:rPr>
              <a:t>KEMAMPUAN AKHIR YANG DIHARAPKAN</a:t>
            </a:r>
          </a:p>
        </p:txBody>
      </p:sp>
      <p:graphicFrame>
        <p:nvGraphicFramePr>
          <p:cNvPr id="2" name="Table 1"/>
          <p:cNvGraphicFramePr>
            <a:graphicFrameLocks noGrp="1"/>
          </p:cNvGraphicFramePr>
          <p:nvPr>
            <p:extLst>
              <p:ext uri="{D42A27DB-BD31-4B8C-83A1-F6EECF244321}">
                <p14:modId xmlns:p14="http://schemas.microsoft.com/office/powerpoint/2010/main" val="727121716"/>
              </p:ext>
            </p:extLst>
          </p:nvPr>
        </p:nvGraphicFramePr>
        <p:xfrm>
          <a:off x="683568" y="1700808"/>
          <a:ext cx="8280920" cy="2016224"/>
        </p:xfrm>
        <a:graphic>
          <a:graphicData uri="http://schemas.openxmlformats.org/drawingml/2006/table">
            <a:tbl>
              <a:tblPr firstRow="1" firstCol="1" lastRow="1" lastCol="1" bandRow="1" bandCol="1">
                <a:tableStyleId>{5C22544A-7EE6-4342-B048-85BDC9FD1C3A}</a:tableStyleId>
              </a:tblPr>
              <a:tblGrid>
                <a:gridCol w="8280920"/>
              </a:tblGrid>
              <a:tr h="2016224">
                <a:tc>
                  <a:txBody>
                    <a:bodyPr/>
                    <a:lstStyle/>
                    <a:p>
                      <a:pPr marL="342900" lvl="0" indent="-342900">
                        <a:spcAft>
                          <a:spcPts val="0"/>
                        </a:spcAft>
                        <a:buFont typeface="+mj-lt"/>
                        <a:buAutoNum type="arabicPeriod"/>
                        <a:tabLst>
                          <a:tab pos="274320" algn="l"/>
                        </a:tabLst>
                      </a:pPr>
                      <a:r>
                        <a:rPr lang="id-ID" sz="2400" dirty="0">
                          <a:effectLst/>
                        </a:rPr>
                        <a:t>Mahasiswa memahami audit sistem informasi dan pengenaliannya, memahami resiko sistem informasi </a:t>
                      </a:r>
                    </a:p>
                    <a:p>
                      <a:pPr marL="342900" lvl="0" indent="-342900">
                        <a:spcAft>
                          <a:spcPts val="0"/>
                        </a:spcAft>
                        <a:buFont typeface="+mj-lt"/>
                        <a:buAutoNum type="arabicPeriod"/>
                        <a:tabLst>
                          <a:tab pos="274320" algn="l"/>
                        </a:tabLst>
                      </a:pPr>
                      <a:r>
                        <a:rPr lang="id-ID" sz="2400" dirty="0">
                          <a:effectLst/>
                        </a:rPr>
                        <a:t>Mampu meenggunakn framework untuk mengaudit dan mampu membuat kerangka kerja audit dengan mengacu pada framework tersebut</a:t>
                      </a:r>
                      <a:endParaRPr lang="id-ID"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Buku Acuan</a:t>
            </a:r>
          </a:p>
        </p:txBody>
      </p:sp>
      <p:sp>
        <p:nvSpPr>
          <p:cNvPr id="7172" name="Content Placeholder 5"/>
          <p:cNvSpPr>
            <a:spLocks noGrp="1"/>
          </p:cNvSpPr>
          <p:nvPr>
            <p:ph idx="1"/>
          </p:nvPr>
        </p:nvSpPr>
        <p:spPr>
          <a:xfrm>
            <a:off x="457200" y="1524000"/>
            <a:ext cx="8229600" cy="4602163"/>
          </a:xfrm>
        </p:spPr>
        <p:txBody>
          <a:bodyPr/>
          <a:lstStyle/>
          <a:p>
            <a:pPr lvl="0"/>
            <a:r>
              <a:rPr lang="id-ID" sz="2400" dirty="0"/>
              <a:t>R. Cascarino, Auditor’s Guide to Information System Auditing, John Wiley and Sons: 2007.</a:t>
            </a:r>
          </a:p>
          <a:p>
            <a:pPr lvl="0"/>
            <a:r>
              <a:rPr lang="id-ID" sz="2400" dirty="0"/>
              <a:t>R. Weber, Information System Control and Audit, Prentice Hall: 1999.</a:t>
            </a:r>
          </a:p>
          <a:p>
            <a:pPr lvl="0"/>
            <a:r>
              <a:rPr lang="id-ID" sz="2400" dirty="0"/>
              <a:t>ISACA, COBIT 5 – A Bussiness Framework for Governance and Management of Enterprise IT, 2012.</a:t>
            </a:r>
          </a:p>
          <a:p>
            <a:pPr lvl="0"/>
            <a:r>
              <a:rPr lang="id-ID" sz="2400" dirty="0"/>
              <a:t>ITIL Ver3, 2011</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Pengenalan</a:t>
            </a:r>
          </a:p>
        </p:txBody>
      </p:sp>
      <p:sp>
        <p:nvSpPr>
          <p:cNvPr id="5" name="Content Placeholder 2"/>
          <p:cNvSpPr txBox="1">
            <a:spLocks/>
          </p:cNvSpPr>
          <p:nvPr/>
        </p:nvSpPr>
        <p:spPr bwMode="auto">
          <a:xfrm>
            <a:off x="304800" y="1524000"/>
            <a:ext cx="8731695" cy="44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2800" dirty="0" smtClean="0"/>
              <a:t>Pentingnya Teknolgi Informasi untuk mendukung bisnis proses baik di sektor publik maupun swasta</a:t>
            </a:r>
          </a:p>
          <a:p>
            <a:r>
              <a:rPr lang="id-ID" sz="2800" dirty="0" smtClean="0"/>
              <a:t>TI berperan dalam kesuksesan organisasi, efisiensi proses, daya saing da bahkan untuk keberlanjutan</a:t>
            </a:r>
          </a:p>
          <a:p>
            <a:r>
              <a:rPr lang="id-ID" sz="2800" dirty="0" smtClean="0"/>
              <a:t>Aset informasi dijamin memadai sesuai dengan toleransi resiko organisasi</a:t>
            </a:r>
          </a:p>
          <a:p>
            <a:r>
              <a:rPr lang="id-ID" sz="2800" dirty="0" smtClean="0"/>
              <a:t>Aset tersebut harus </a:t>
            </a:r>
          </a:p>
          <a:p>
            <a:pPr marL="0" indent="0">
              <a:buNone/>
            </a:pPr>
            <a:r>
              <a:rPr lang="id-ID" sz="2800" dirty="0" smtClean="0"/>
              <a:t>	- beroperasi sebagaimana mestinya</a:t>
            </a:r>
          </a:p>
          <a:p>
            <a:pPr marL="0" indent="0">
              <a:buNone/>
            </a:pPr>
            <a:r>
              <a:rPr lang="id-ID" sz="2800" dirty="0"/>
              <a:t>	</a:t>
            </a:r>
            <a:r>
              <a:rPr lang="id-ID" sz="2800" dirty="0" smtClean="0"/>
              <a:t>- bekerja dengan benar </a:t>
            </a:r>
          </a:p>
          <a:p>
            <a:pPr marL="903288" indent="-546100">
              <a:buNone/>
            </a:pPr>
            <a:r>
              <a:rPr lang="id-ID" sz="2800" dirty="0"/>
              <a:t>	</a:t>
            </a:r>
            <a:r>
              <a:rPr lang="id-ID" sz="2800" dirty="0" smtClean="0"/>
              <a:t>- berfungsi sesuai dengan peraturan yang berlaku</a:t>
            </a:r>
            <a:endParaRPr lang="id-ID" sz="28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019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Overlapping Dalam Audit</a:t>
            </a:r>
          </a:p>
        </p:txBody>
      </p:sp>
      <p:sp>
        <p:nvSpPr>
          <p:cNvPr id="2" name="Content Placeholder 1"/>
          <p:cNvSpPr>
            <a:spLocks noGrp="1"/>
          </p:cNvSpPr>
          <p:nvPr>
            <p:ph idx="1"/>
          </p:nvPr>
        </p:nvSpPr>
        <p:spPr/>
        <p:txBody>
          <a:bodyPr/>
          <a:lstStyle/>
          <a:p>
            <a:r>
              <a:rPr lang="id-ID" dirty="0" smtClean="0"/>
              <a:t>Sumber: The Basic of IT Audit</a:t>
            </a:r>
          </a:p>
          <a:p>
            <a:endParaRPr lang="id-ID" dirty="0"/>
          </a:p>
          <a:p>
            <a:endParaRPr lang="id-ID" dirty="0"/>
          </a:p>
        </p:txBody>
      </p:sp>
      <p:pic>
        <p:nvPicPr>
          <p:cNvPr id="6" name="Picture 5"/>
          <p:cNvPicPr>
            <a:picLocks noChangeAspect="1"/>
          </p:cNvPicPr>
          <p:nvPr/>
        </p:nvPicPr>
        <p:blipFill>
          <a:blip r:embed="rId4"/>
          <a:stretch>
            <a:fillRect/>
          </a:stretch>
        </p:blipFill>
        <p:spPr>
          <a:xfrm>
            <a:off x="2339752" y="2195780"/>
            <a:ext cx="5040560" cy="3848237"/>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Auditing</a:t>
            </a:r>
          </a:p>
        </p:txBody>
      </p:sp>
      <p:sp>
        <p:nvSpPr>
          <p:cNvPr id="5" name="Content Placeholder 2"/>
          <p:cNvSpPr>
            <a:spLocks noGrp="1"/>
          </p:cNvSpPr>
          <p:nvPr>
            <p:ph idx="1"/>
          </p:nvPr>
        </p:nvSpPr>
        <p:spPr>
          <a:xfrm>
            <a:off x="496784" y="1403268"/>
            <a:ext cx="8266216" cy="3802589"/>
          </a:xfrm>
        </p:spPr>
        <p:txBody>
          <a:bodyPr/>
          <a:lstStyle/>
          <a:p>
            <a:r>
              <a:rPr lang="id-ID" sz="2400" dirty="0"/>
              <a:t>audit sering didefinisikan sebagai pemeriksaan, pemeriksaan, atau review independen.</a:t>
            </a:r>
          </a:p>
          <a:p>
            <a:r>
              <a:rPr lang="id-ID" sz="2400" dirty="0" smtClean="0"/>
              <a:t>istilah </a:t>
            </a:r>
            <a:r>
              <a:rPr lang="id-ID" sz="2400" dirty="0"/>
              <a:t>audit untuk berarti "proses yang sistematis, independen dan terdokumentasi untuk mendapatkan bukti audit dan menilainya secara objektif untuk menentukan sejauh mana kriteria audit terpenuhi" [</a:t>
            </a:r>
            <a:r>
              <a:rPr lang="id-ID" sz="2400" dirty="0" smtClean="0"/>
              <a:t>1]</a:t>
            </a:r>
          </a:p>
          <a:p>
            <a:r>
              <a:rPr lang="id-ID" sz="2400" dirty="0" smtClean="0"/>
              <a:t>Library </a:t>
            </a:r>
            <a:r>
              <a:rPr lang="id-ID" sz="2400" dirty="0"/>
              <a:t>(ITIL) mendefinisikan audit sebagai "pemeriksaan formal dan verifikasi untuk memeriksa apakah </a:t>
            </a:r>
            <a:r>
              <a:rPr lang="id-ID" sz="2400" dirty="0" smtClean="0"/>
              <a:t>seperangkat pedoman diikuti, pencatatannya akurat dan efisiensi/efektivitas dipenuhi.</a:t>
            </a:r>
            <a:endParaRPr lang="id-ID" sz="24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RM Pertemuan-1" id="{3979C861-7D89-4CC1-9C6B-39A9A90CB11D}" vid="{8D56DF52-7B1B-405B-A0F0-F9B69CA6AF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IRM Pertemuan-1</Template>
  <TotalTime>855</TotalTime>
  <Words>889</Words>
  <Application>Microsoft Office PowerPoint</Application>
  <PresentationFormat>On-screen Show (4:3)</PresentationFormat>
  <Paragraphs>104</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KEMAMPUAN AKHIR YANG DIHARAPKAN</vt:lpstr>
      <vt:lpstr>Buku Acuan</vt:lpstr>
      <vt:lpstr>Pengenalan</vt:lpstr>
      <vt:lpstr>Overlapping Dalam Audit</vt:lpstr>
      <vt:lpstr>Auditing</vt:lpstr>
      <vt:lpstr>Complience Audit</vt:lpstr>
      <vt:lpstr>Hasil Audit </vt:lpstr>
      <vt:lpstr>Pengendalian Internal</vt:lpstr>
      <vt:lpstr>Definisi Pengendalian Internal </vt:lpstr>
      <vt:lpstr>Kategori Pengendali Internal</vt:lpstr>
      <vt:lpstr>Contoh Pengendalian Internal dari Tipe dan Tujuannya </vt:lpstr>
      <vt:lpstr>Apa yang akan di audit???</vt:lpstr>
      <vt:lpstr>Why Audit</vt:lpstr>
      <vt:lpstr>External IT Audit Requirement</vt:lpstr>
      <vt:lpstr>External Auditor</vt:lpstr>
      <vt:lpstr>Career IT Audit</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dc:creator>
  <cp:lastModifiedBy>SP</cp:lastModifiedBy>
  <cp:revision>20</cp:revision>
  <dcterms:created xsi:type="dcterms:W3CDTF">2018-03-06T15:17:13Z</dcterms:created>
  <dcterms:modified xsi:type="dcterms:W3CDTF">2018-03-14T08:27:26Z</dcterms:modified>
</cp:coreProperties>
</file>