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6" r:id="rId2"/>
    <p:sldId id="365" r:id="rId3"/>
    <p:sldId id="366" r:id="rId4"/>
    <p:sldId id="367" r:id="rId5"/>
    <p:sldId id="368" r:id="rId6"/>
    <p:sldId id="384" r:id="rId7"/>
    <p:sldId id="386" r:id="rId8"/>
    <p:sldId id="369" r:id="rId9"/>
    <p:sldId id="370" r:id="rId10"/>
    <p:sldId id="387" r:id="rId11"/>
    <p:sldId id="371" r:id="rId12"/>
    <p:sldId id="372" r:id="rId13"/>
    <p:sldId id="373" r:id="rId14"/>
    <p:sldId id="389" r:id="rId15"/>
    <p:sldId id="374" r:id="rId16"/>
    <p:sldId id="38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3190" autoAdjust="0"/>
  </p:normalViewPr>
  <p:slideViewPr>
    <p:cSldViewPr showGuides="1">
      <p:cViewPr varScale="1">
        <p:scale>
          <a:sx n="85" d="100"/>
          <a:sy n="85" d="100"/>
        </p:scale>
        <p:origin x="912"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9B435C-D7FE-4B83-B812-86E3BC02045E}" type="datetimeFigureOut">
              <a:rPr lang="id-ID"/>
              <a:pPr>
                <a:defRPr/>
              </a:pPr>
              <a:t>28/03/2018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CB8EF36-0D8A-4966-B6DA-0877B1F84567}" type="slidenum">
              <a:rPr lang="id-ID" altLang="id-ID"/>
              <a:pPr/>
              <a:t>‹#›</a:t>
            </a:fld>
            <a:endParaRPr lang="id-ID" altLang="id-ID"/>
          </a:p>
        </p:txBody>
      </p:sp>
    </p:spTree>
    <p:extLst>
      <p:ext uri="{BB962C8B-B14F-4D97-AF65-F5344CB8AC3E}">
        <p14:creationId xmlns:p14="http://schemas.microsoft.com/office/powerpoint/2010/main" val="76592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446904-FA3A-46D8-AA0F-954F6252C5F6}" type="slidenum">
              <a:rPr lang="id-ID" altLang="id-ID">
                <a:latin typeface="Calibri" panose="020F0502020204030204" pitchFamily="34" charset="0"/>
              </a:rPr>
              <a:pPr eaLnBrk="1" hangingPunct="1"/>
              <a:t>2</a:t>
            </a:fld>
            <a:endParaRPr lang="id-ID" altLang="id-ID">
              <a:latin typeface="Calibri" panose="020F0502020204030204" pitchFamily="34" charset="0"/>
            </a:endParaRPr>
          </a:p>
        </p:txBody>
      </p:sp>
    </p:spTree>
    <p:extLst>
      <p:ext uri="{BB962C8B-B14F-4D97-AF65-F5344CB8AC3E}">
        <p14:creationId xmlns:p14="http://schemas.microsoft.com/office/powerpoint/2010/main" val="399224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7B6DDF-EEC9-411F-9D8C-6C8A7EFCD516}" type="slidenum">
              <a:rPr lang="id-ID" altLang="id-ID">
                <a:latin typeface="Calibri" panose="020F0502020204030204" pitchFamily="34" charset="0"/>
              </a:rPr>
              <a:pPr eaLnBrk="1" hangingPunct="1"/>
              <a:t>11</a:t>
            </a:fld>
            <a:endParaRPr lang="id-ID" altLang="id-ID">
              <a:latin typeface="Calibri" panose="020F0502020204030204" pitchFamily="34" charset="0"/>
            </a:endParaRPr>
          </a:p>
        </p:txBody>
      </p:sp>
    </p:spTree>
    <p:extLst>
      <p:ext uri="{BB962C8B-B14F-4D97-AF65-F5344CB8AC3E}">
        <p14:creationId xmlns:p14="http://schemas.microsoft.com/office/powerpoint/2010/main" val="2965350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343D1A-06D4-4A33-99CC-A935EA26D8A3}" type="slidenum">
              <a:rPr lang="id-ID" altLang="id-ID">
                <a:latin typeface="Calibri" panose="020F0502020204030204" pitchFamily="34" charset="0"/>
              </a:rPr>
              <a:pPr eaLnBrk="1" hangingPunct="1"/>
              <a:t>12</a:t>
            </a:fld>
            <a:endParaRPr lang="id-ID" altLang="id-ID">
              <a:latin typeface="Calibri" panose="020F0502020204030204" pitchFamily="34" charset="0"/>
            </a:endParaRPr>
          </a:p>
        </p:txBody>
      </p:sp>
    </p:spTree>
    <p:extLst>
      <p:ext uri="{BB962C8B-B14F-4D97-AF65-F5344CB8AC3E}">
        <p14:creationId xmlns:p14="http://schemas.microsoft.com/office/powerpoint/2010/main" val="289986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4C2F95-60F5-43AC-8F02-46ABD09D3B8D}" type="slidenum">
              <a:rPr lang="id-ID" altLang="id-ID">
                <a:latin typeface="Calibri" panose="020F0502020204030204" pitchFamily="34" charset="0"/>
              </a:rPr>
              <a:pPr eaLnBrk="1" hangingPunct="1"/>
              <a:t>13</a:t>
            </a:fld>
            <a:endParaRPr lang="id-ID" altLang="id-ID">
              <a:latin typeface="Calibri" panose="020F0502020204030204" pitchFamily="34" charset="0"/>
            </a:endParaRPr>
          </a:p>
        </p:txBody>
      </p:sp>
    </p:spTree>
    <p:extLst>
      <p:ext uri="{BB962C8B-B14F-4D97-AF65-F5344CB8AC3E}">
        <p14:creationId xmlns:p14="http://schemas.microsoft.com/office/powerpoint/2010/main" val="12861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4C2F95-60F5-43AC-8F02-46ABD09D3B8D}" type="slidenum">
              <a:rPr lang="id-ID" altLang="id-ID">
                <a:latin typeface="Calibri" panose="020F0502020204030204" pitchFamily="34" charset="0"/>
              </a:rPr>
              <a:pPr eaLnBrk="1" hangingPunct="1"/>
              <a:t>14</a:t>
            </a:fld>
            <a:endParaRPr lang="id-ID" altLang="id-ID">
              <a:latin typeface="Calibri" panose="020F0502020204030204" pitchFamily="34" charset="0"/>
            </a:endParaRPr>
          </a:p>
        </p:txBody>
      </p:sp>
    </p:spTree>
    <p:extLst>
      <p:ext uri="{BB962C8B-B14F-4D97-AF65-F5344CB8AC3E}">
        <p14:creationId xmlns:p14="http://schemas.microsoft.com/office/powerpoint/2010/main" val="1641340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6006E7-8025-40DF-8EC5-5143AC21FBCD}" type="slidenum">
              <a:rPr lang="id-ID" altLang="id-ID">
                <a:latin typeface="Calibri" panose="020F0502020204030204" pitchFamily="34" charset="0"/>
              </a:rPr>
              <a:pPr eaLnBrk="1" hangingPunct="1"/>
              <a:t>15</a:t>
            </a:fld>
            <a:endParaRPr lang="id-ID" altLang="id-ID">
              <a:latin typeface="Calibri" panose="020F0502020204030204" pitchFamily="34" charset="0"/>
            </a:endParaRPr>
          </a:p>
        </p:txBody>
      </p:sp>
    </p:spTree>
    <p:extLst>
      <p:ext uri="{BB962C8B-B14F-4D97-AF65-F5344CB8AC3E}">
        <p14:creationId xmlns:p14="http://schemas.microsoft.com/office/powerpoint/2010/main" val="254792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6006E7-8025-40DF-8EC5-5143AC21FBCD}" type="slidenum">
              <a:rPr lang="id-ID" altLang="id-ID">
                <a:latin typeface="Calibri" panose="020F0502020204030204" pitchFamily="34" charset="0"/>
              </a:rPr>
              <a:pPr eaLnBrk="1" hangingPunct="1"/>
              <a:t>16</a:t>
            </a:fld>
            <a:endParaRPr lang="id-ID" altLang="id-ID">
              <a:latin typeface="Calibri" panose="020F0502020204030204" pitchFamily="34" charset="0"/>
            </a:endParaRPr>
          </a:p>
        </p:txBody>
      </p:sp>
    </p:spTree>
    <p:extLst>
      <p:ext uri="{BB962C8B-B14F-4D97-AF65-F5344CB8AC3E}">
        <p14:creationId xmlns:p14="http://schemas.microsoft.com/office/powerpoint/2010/main" val="278624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77FF2D-9A17-4DED-A7D7-D69EE4A822FC}" type="slidenum">
              <a:rPr lang="id-ID" altLang="id-ID">
                <a:latin typeface="Calibri" panose="020F0502020204030204" pitchFamily="34" charset="0"/>
              </a:rPr>
              <a:pPr eaLnBrk="1" hangingPunct="1"/>
              <a:t>3</a:t>
            </a:fld>
            <a:endParaRPr lang="id-ID" altLang="id-ID">
              <a:latin typeface="Calibri" panose="020F0502020204030204" pitchFamily="34" charset="0"/>
            </a:endParaRPr>
          </a:p>
        </p:txBody>
      </p:sp>
    </p:spTree>
    <p:extLst>
      <p:ext uri="{BB962C8B-B14F-4D97-AF65-F5344CB8AC3E}">
        <p14:creationId xmlns:p14="http://schemas.microsoft.com/office/powerpoint/2010/main" val="83795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6B2969-37B1-4784-BE9B-338299FC033F}" type="slidenum">
              <a:rPr lang="id-ID" altLang="id-ID">
                <a:latin typeface="Calibri" panose="020F0502020204030204" pitchFamily="34" charset="0"/>
              </a:rPr>
              <a:pPr eaLnBrk="1" hangingPunct="1"/>
              <a:t>4</a:t>
            </a:fld>
            <a:endParaRPr lang="id-ID" altLang="id-ID">
              <a:latin typeface="Calibri" panose="020F0502020204030204" pitchFamily="34" charset="0"/>
            </a:endParaRPr>
          </a:p>
        </p:txBody>
      </p:sp>
    </p:spTree>
    <p:extLst>
      <p:ext uri="{BB962C8B-B14F-4D97-AF65-F5344CB8AC3E}">
        <p14:creationId xmlns:p14="http://schemas.microsoft.com/office/powerpoint/2010/main" val="183579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5D9C9D-1D99-4A8A-9F09-D1EE03061113}" type="slidenum">
              <a:rPr lang="id-ID" altLang="id-ID">
                <a:latin typeface="Calibri" panose="020F0502020204030204" pitchFamily="34" charset="0"/>
              </a:rPr>
              <a:pPr eaLnBrk="1" hangingPunct="1"/>
              <a:t>5</a:t>
            </a:fld>
            <a:endParaRPr lang="id-ID" altLang="id-ID">
              <a:latin typeface="Calibri" panose="020F0502020204030204" pitchFamily="34" charset="0"/>
            </a:endParaRPr>
          </a:p>
        </p:txBody>
      </p:sp>
    </p:spTree>
    <p:extLst>
      <p:ext uri="{BB962C8B-B14F-4D97-AF65-F5344CB8AC3E}">
        <p14:creationId xmlns:p14="http://schemas.microsoft.com/office/powerpoint/2010/main" val="122776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5D9C9D-1D99-4A8A-9F09-D1EE03061113}" type="slidenum">
              <a:rPr lang="id-ID" altLang="id-ID">
                <a:latin typeface="Calibri" panose="020F0502020204030204" pitchFamily="34" charset="0"/>
              </a:rPr>
              <a:pPr eaLnBrk="1" hangingPunct="1"/>
              <a:t>6</a:t>
            </a:fld>
            <a:endParaRPr lang="id-ID" altLang="id-ID">
              <a:latin typeface="Calibri" panose="020F0502020204030204" pitchFamily="34" charset="0"/>
            </a:endParaRPr>
          </a:p>
        </p:txBody>
      </p:sp>
    </p:spTree>
    <p:extLst>
      <p:ext uri="{BB962C8B-B14F-4D97-AF65-F5344CB8AC3E}">
        <p14:creationId xmlns:p14="http://schemas.microsoft.com/office/powerpoint/2010/main" val="345601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5D9C9D-1D99-4A8A-9F09-D1EE03061113}" type="slidenum">
              <a:rPr lang="id-ID" altLang="id-ID">
                <a:latin typeface="Calibri" panose="020F0502020204030204" pitchFamily="34" charset="0"/>
              </a:rPr>
              <a:pPr eaLnBrk="1" hangingPunct="1"/>
              <a:t>7</a:t>
            </a:fld>
            <a:endParaRPr lang="id-ID" altLang="id-ID">
              <a:latin typeface="Calibri" panose="020F0502020204030204" pitchFamily="34" charset="0"/>
            </a:endParaRPr>
          </a:p>
        </p:txBody>
      </p:sp>
    </p:spTree>
    <p:extLst>
      <p:ext uri="{BB962C8B-B14F-4D97-AF65-F5344CB8AC3E}">
        <p14:creationId xmlns:p14="http://schemas.microsoft.com/office/powerpoint/2010/main" val="244812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C241C8-9998-4B70-80B9-7597248F04AC}" type="slidenum">
              <a:rPr lang="id-ID" altLang="id-ID">
                <a:latin typeface="Calibri" panose="020F0502020204030204" pitchFamily="34" charset="0"/>
              </a:rPr>
              <a:pPr eaLnBrk="1" hangingPunct="1"/>
              <a:t>8</a:t>
            </a:fld>
            <a:endParaRPr lang="id-ID" altLang="id-ID">
              <a:latin typeface="Calibri" panose="020F0502020204030204" pitchFamily="34" charset="0"/>
            </a:endParaRPr>
          </a:p>
        </p:txBody>
      </p:sp>
    </p:spTree>
    <p:extLst>
      <p:ext uri="{BB962C8B-B14F-4D97-AF65-F5344CB8AC3E}">
        <p14:creationId xmlns:p14="http://schemas.microsoft.com/office/powerpoint/2010/main" val="2857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6B803E-363D-4FF3-A33F-3D47DD613408}" type="slidenum">
              <a:rPr lang="id-ID" altLang="id-ID">
                <a:latin typeface="Calibri" panose="020F0502020204030204" pitchFamily="34" charset="0"/>
              </a:rPr>
              <a:pPr eaLnBrk="1" hangingPunct="1"/>
              <a:t>9</a:t>
            </a:fld>
            <a:endParaRPr lang="id-ID" altLang="id-ID">
              <a:latin typeface="Calibri" panose="020F0502020204030204" pitchFamily="34" charset="0"/>
            </a:endParaRPr>
          </a:p>
        </p:txBody>
      </p:sp>
    </p:spTree>
    <p:extLst>
      <p:ext uri="{BB962C8B-B14F-4D97-AF65-F5344CB8AC3E}">
        <p14:creationId xmlns:p14="http://schemas.microsoft.com/office/powerpoint/2010/main" val="1604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5D9C9D-1D99-4A8A-9F09-D1EE03061113}" type="slidenum">
              <a:rPr lang="id-ID" altLang="id-ID">
                <a:latin typeface="Calibri" panose="020F0502020204030204" pitchFamily="34" charset="0"/>
              </a:rPr>
              <a:pPr eaLnBrk="1" hangingPunct="1"/>
              <a:t>10</a:t>
            </a:fld>
            <a:endParaRPr lang="id-ID" altLang="id-ID">
              <a:latin typeface="Calibri" panose="020F0502020204030204" pitchFamily="34" charset="0"/>
            </a:endParaRPr>
          </a:p>
        </p:txBody>
      </p:sp>
    </p:spTree>
    <p:extLst>
      <p:ext uri="{BB962C8B-B14F-4D97-AF65-F5344CB8AC3E}">
        <p14:creationId xmlns:p14="http://schemas.microsoft.com/office/powerpoint/2010/main" val="290398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0C152F-8EF5-492E-9B59-7406A55D5201}" type="datetime1">
              <a:rPr lang="en-US"/>
              <a:pPr>
                <a:defRPr/>
              </a:pPr>
              <a:t>3/28/2018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7CF51D-22A8-422B-97CB-0051A1BC8A22}" type="slidenum">
              <a:rPr lang="en-US" altLang="id-ID"/>
              <a:pPr/>
              <a:t>‹#›</a:t>
            </a:fld>
            <a:endParaRPr lang="en-US" altLang="id-ID"/>
          </a:p>
        </p:txBody>
      </p:sp>
    </p:spTree>
    <p:extLst>
      <p:ext uri="{BB962C8B-B14F-4D97-AF65-F5344CB8AC3E}">
        <p14:creationId xmlns:p14="http://schemas.microsoft.com/office/powerpoint/2010/main" val="229530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4862B8-FD4B-4AF8-935C-610DD725526D}" type="datetime1">
              <a:rPr lang="en-US"/>
              <a:pPr>
                <a:defRPr/>
              </a:pPr>
              <a:t>3/28/2018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D7FA40-EE1D-4A35-AE20-5FD5C6EE9711}" type="slidenum">
              <a:rPr lang="en-US" altLang="id-ID"/>
              <a:pPr/>
              <a:t>‹#›</a:t>
            </a:fld>
            <a:endParaRPr lang="en-US" altLang="id-ID"/>
          </a:p>
        </p:txBody>
      </p:sp>
    </p:spTree>
    <p:extLst>
      <p:ext uri="{BB962C8B-B14F-4D97-AF65-F5344CB8AC3E}">
        <p14:creationId xmlns:p14="http://schemas.microsoft.com/office/powerpoint/2010/main" val="22505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0C328-E480-4740-8417-9534F5B6CA9E}" type="datetime1">
              <a:rPr lang="en-US"/>
              <a:pPr>
                <a:defRPr/>
              </a:pPr>
              <a:t>3/28/2018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80E03E-C50D-49FC-B32E-C4410534FA47}" type="slidenum">
              <a:rPr lang="en-US" altLang="id-ID"/>
              <a:pPr/>
              <a:t>‹#›</a:t>
            </a:fld>
            <a:endParaRPr lang="en-US" altLang="id-ID"/>
          </a:p>
        </p:txBody>
      </p:sp>
    </p:spTree>
    <p:extLst>
      <p:ext uri="{BB962C8B-B14F-4D97-AF65-F5344CB8AC3E}">
        <p14:creationId xmlns:p14="http://schemas.microsoft.com/office/powerpoint/2010/main" val="140094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54BB75-838E-40CF-80C4-DF967C28790C}" type="datetime1">
              <a:rPr lang="en-US"/>
              <a:pPr>
                <a:defRPr/>
              </a:pPr>
              <a:t>3/28/2018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B95FAC-6E9F-4E4B-BE23-F0511060E8D0}" type="slidenum">
              <a:rPr lang="en-US" altLang="id-ID"/>
              <a:pPr/>
              <a:t>‹#›</a:t>
            </a:fld>
            <a:endParaRPr lang="en-US" altLang="id-ID"/>
          </a:p>
        </p:txBody>
      </p:sp>
    </p:spTree>
    <p:extLst>
      <p:ext uri="{BB962C8B-B14F-4D97-AF65-F5344CB8AC3E}">
        <p14:creationId xmlns:p14="http://schemas.microsoft.com/office/powerpoint/2010/main" val="88145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866B43-0DF8-4D5E-A44E-905B04211FFF}" type="datetime1">
              <a:rPr lang="en-US"/>
              <a:pPr>
                <a:defRPr/>
              </a:pPr>
              <a:t>3/28/2018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B2D6D4-7773-48B8-B731-0CA2D03AB141}" type="slidenum">
              <a:rPr lang="en-US" altLang="id-ID"/>
              <a:pPr/>
              <a:t>‹#›</a:t>
            </a:fld>
            <a:endParaRPr lang="en-US" altLang="id-ID"/>
          </a:p>
        </p:txBody>
      </p:sp>
    </p:spTree>
    <p:extLst>
      <p:ext uri="{BB962C8B-B14F-4D97-AF65-F5344CB8AC3E}">
        <p14:creationId xmlns:p14="http://schemas.microsoft.com/office/powerpoint/2010/main" val="232190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193419-B245-4CA7-A4A0-B884D3911682}" type="datetime1">
              <a:rPr lang="en-US"/>
              <a:pPr>
                <a:defRPr/>
              </a:pPr>
              <a:t>3/28/2018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2DFDBE-9B1C-4650-AE3F-1CC276CE7841}" type="slidenum">
              <a:rPr lang="en-US" altLang="id-ID"/>
              <a:pPr/>
              <a:t>‹#›</a:t>
            </a:fld>
            <a:endParaRPr lang="en-US" altLang="id-ID"/>
          </a:p>
        </p:txBody>
      </p:sp>
    </p:spTree>
    <p:extLst>
      <p:ext uri="{BB962C8B-B14F-4D97-AF65-F5344CB8AC3E}">
        <p14:creationId xmlns:p14="http://schemas.microsoft.com/office/powerpoint/2010/main" val="127301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584B91-8271-41AA-AB13-65CAC8776442}" type="datetime1">
              <a:rPr lang="en-US"/>
              <a:pPr>
                <a:defRPr/>
              </a:pPr>
              <a:t>3/28/2018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17B812F-7A01-4DFA-8392-36BE6E2269A1}" type="slidenum">
              <a:rPr lang="en-US" altLang="id-ID"/>
              <a:pPr/>
              <a:t>‹#›</a:t>
            </a:fld>
            <a:endParaRPr lang="en-US" altLang="id-ID"/>
          </a:p>
        </p:txBody>
      </p:sp>
    </p:spTree>
    <p:extLst>
      <p:ext uri="{BB962C8B-B14F-4D97-AF65-F5344CB8AC3E}">
        <p14:creationId xmlns:p14="http://schemas.microsoft.com/office/powerpoint/2010/main" val="390298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928F9C-EF15-444B-B6EE-331298B315BE}" type="datetime1">
              <a:rPr lang="en-US"/>
              <a:pPr>
                <a:defRPr/>
              </a:pPr>
              <a:t>3/28/2018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BB1C710-A6FB-447A-AF9F-23515CC856F9}" type="slidenum">
              <a:rPr lang="en-US" altLang="id-ID"/>
              <a:pPr/>
              <a:t>‹#›</a:t>
            </a:fld>
            <a:endParaRPr lang="en-US" altLang="id-ID"/>
          </a:p>
        </p:txBody>
      </p:sp>
    </p:spTree>
    <p:extLst>
      <p:ext uri="{BB962C8B-B14F-4D97-AF65-F5344CB8AC3E}">
        <p14:creationId xmlns:p14="http://schemas.microsoft.com/office/powerpoint/2010/main" val="290711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920B67-6521-44BD-BAFF-FAC568C0869B}" type="datetime1">
              <a:rPr lang="en-US"/>
              <a:pPr>
                <a:defRPr/>
              </a:pPr>
              <a:t>3/28/2018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355CCFC-AE47-44D2-8AE1-BAD2554ADC77}" type="slidenum">
              <a:rPr lang="en-US" altLang="id-ID"/>
              <a:pPr/>
              <a:t>‹#›</a:t>
            </a:fld>
            <a:endParaRPr lang="en-US" altLang="id-ID"/>
          </a:p>
        </p:txBody>
      </p:sp>
    </p:spTree>
    <p:extLst>
      <p:ext uri="{BB962C8B-B14F-4D97-AF65-F5344CB8AC3E}">
        <p14:creationId xmlns:p14="http://schemas.microsoft.com/office/powerpoint/2010/main" val="4030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279D1B-50A1-4373-B79B-E60FCA08A509}" type="datetime1">
              <a:rPr lang="en-US"/>
              <a:pPr>
                <a:defRPr/>
              </a:pPr>
              <a:t>3/28/2018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4277657-0134-45FE-993C-A72D38614FC9}" type="slidenum">
              <a:rPr lang="en-US" altLang="id-ID"/>
              <a:pPr/>
              <a:t>‹#›</a:t>
            </a:fld>
            <a:endParaRPr lang="en-US" altLang="id-ID"/>
          </a:p>
        </p:txBody>
      </p:sp>
    </p:spTree>
    <p:extLst>
      <p:ext uri="{BB962C8B-B14F-4D97-AF65-F5344CB8AC3E}">
        <p14:creationId xmlns:p14="http://schemas.microsoft.com/office/powerpoint/2010/main" val="317667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CAA0F4-3EAF-416B-85F7-910CA0B3C1CD}" type="datetime1">
              <a:rPr lang="en-US"/>
              <a:pPr>
                <a:defRPr/>
              </a:pPr>
              <a:t>3/28/2018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B63591-C4E2-43E1-B751-0A25FF6B8B3D}" type="slidenum">
              <a:rPr lang="en-US" altLang="id-ID"/>
              <a:pPr/>
              <a:t>‹#›</a:t>
            </a:fld>
            <a:endParaRPr lang="en-US" altLang="id-ID"/>
          </a:p>
        </p:txBody>
      </p:sp>
    </p:spTree>
    <p:extLst>
      <p:ext uri="{BB962C8B-B14F-4D97-AF65-F5344CB8AC3E}">
        <p14:creationId xmlns:p14="http://schemas.microsoft.com/office/powerpoint/2010/main" val="382765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3A5419-5A40-4C8F-BE10-782C9906D8DD}" type="datetime1">
              <a:rPr lang="en-US"/>
              <a:pPr>
                <a:defRPr/>
              </a:pPr>
              <a:t>3/28/2018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451D5605-1CAE-43BB-8D98-5F0E3EFC6E28}" type="slidenum">
              <a:rPr lang="en-US" altLang="id-ID"/>
              <a:pPr/>
              <a:t>‹#›</a:t>
            </a:fld>
            <a:endParaRPr lang="en-US" alt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725863"/>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id-ID" b="1" dirty="0" smtClean="0">
                <a:solidFill>
                  <a:schemeClr val="bg1"/>
                </a:solidFill>
              </a:rPr>
              <a:t>Audit Standar</a:t>
            </a:r>
            <a:endParaRPr lang="en-US" altLang="id-ID" b="1" dirty="0">
              <a:solidFill>
                <a:schemeClr val="bg1"/>
              </a:solidFill>
            </a:endParaRPr>
          </a:p>
          <a:p>
            <a:pPr algn="ctr" eaLnBrk="1" hangingPunct="1"/>
            <a:r>
              <a:rPr lang="id-ID" altLang="id-ID" b="1" dirty="0" smtClean="0">
                <a:solidFill>
                  <a:schemeClr val="bg1"/>
                </a:solidFill>
              </a:rPr>
              <a:t>Riya Widayanti</a:t>
            </a:r>
            <a:endParaRPr lang="en-US" altLang="id-ID" b="1" dirty="0">
              <a:solidFill>
                <a:schemeClr val="bg1"/>
              </a:solidFill>
            </a:endParaRPr>
          </a:p>
          <a:p>
            <a:pPr algn="ctr" eaLnBrk="1" hangingPunct="1"/>
            <a:r>
              <a:rPr lang="id-ID" altLang="id-ID" b="1" dirty="0" smtClean="0">
                <a:solidFill>
                  <a:schemeClr val="bg1"/>
                </a:solidFill>
              </a:rPr>
              <a:t>Sistem Informasi - FASILKOM</a:t>
            </a:r>
            <a:endParaRPr lang="en-US" altLang="id-ID"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0197"/>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491769"/>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Servqual</a:t>
            </a:r>
            <a:endParaRPr lang="id-ID" altLang="id-ID" sz="3200" dirty="0" smtClean="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id-ID" dirty="0"/>
          </a:p>
          <a:p>
            <a:endParaRPr lang="id-ID" dirty="0"/>
          </a:p>
        </p:txBody>
      </p:sp>
      <p:pic>
        <p:nvPicPr>
          <p:cNvPr id="5" name="Picture 4"/>
          <p:cNvPicPr>
            <a:picLocks noChangeAspect="1"/>
          </p:cNvPicPr>
          <p:nvPr/>
        </p:nvPicPr>
        <p:blipFill>
          <a:blip r:embed="rId4"/>
          <a:stretch>
            <a:fillRect/>
          </a:stretch>
        </p:blipFill>
        <p:spPr>
          <a:xfrm>
            <a:off x="1184313" y="1177569"/>
            <a:ext cx="6746797" cy="5223510"/>
          </a:xfrm>
          <a:prstGeom prst="rect">
            <a:avLst/>
          </a:prstGeom>
        </p:spPr>
      </p:pic>
    </p:spTree>
    <p:extLst>
      <p:ext uri="{BB962C8B-B14F-4D97-AF65-F5344CB8AC3E}">
        <p14:creationId xmlns:p14="http://schemas.microsoft.com/office/powerpoint/2010/main" val="405315494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3566"/>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Information Security Management</a:t>
            </a:r>
            <a:endParaRPr lang="id-ID" altLang="id-ID" sz="3200" dirty="0" smtClean="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210344" y="1268760"/>
            <a:ext cx="8723312" cy="4602163"/>
          </a:xfrm>
        </p:spPr>
        <p:txBody>
          <a:bodyPr/>
          <a:lstStyle/>
          <a:p>
            <a:r>
              <a:rPr lang="id-ID" sz="2400" dirty="0" smtClean="0"/>
              <a:t>Sering menjadi sub bagian dari fungsi tata kelola IT, manajemen resiko atau keduanya. Namun karena proses keamanan informasi ini menilai ancaman dan kerentanan sistem informasi serta mengevaluasi pelaksanaan dan kefektifian pengendalian itu sendiri maka menjadi pertimbangan untuk terpisah dan mjd hal yang penting</a:t>
            </a:r>
          </a:p>
          <a:p>
            <a:r>
              <a:rPr lang="id-ID" sz="2400" dirty="0" smtClean="0"/>
              <a:t>Fokus pada administrasi, teknis dan fisik, </a:t>
            </a:r>
            <a:r>
              <a:rPr lang="id-ID" sz="2400" dirty="0" smtClean="0">
                <a:sym typeface="Wingdings" panose="05000000000000000000" pitchFamily="2" charset="2"/>
              </a:rPr>
              <a:t> manajemen keamanan informasi, mulai dari pemilihan, implementasi, konfigurasi, operasi dan pemantauan kontrol keamanan .</a:t>
            </a:r>
          </a:p>
          <a:p>
            <a:r>
              <a:rPr lang="id-ID" sz="2400" dirty="0" smtClean="0">
                <a:sym typeface="Wingdings" panose="05000000000000000000" pitchFamily="2" charset="2"/>
              </a:rPr>
              <a:t>Rule untuk keamanan dan perubahan  sarbanes-oxley (SOX AICPA dari internatioanl standars on Auditing ISA).</a:t>
            </a:r>
          </a:p>
          <a:p>
            <a:r>
              <a:rPr lang="id-ID" sz="2400" dirty="0" smtClean="0">
                <a:sym typeface="Wingdings" panose="05000000000000000000" pitchFamily="2" charset="2"/>
              </a:rPr>
              <a:t>Sequirty Control fraework ISO/IEC 27001</a:t>
            </a:r>
            <a:endParaRPr lang="id-ID" sz="24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65"/>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ISO 27001</a:t>
            </a:r>
            <a:endParaRPr lang="id-ID" altLang="id-ID" sz="32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290734" y="1321130"/>
            <a:ext cx="6562531" cy="5182589"/>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Keamanan Informasi (whitman &amp; Maattord)</a:t>
            </a:r>
            <a:endParaRPr lang="id-ID" altLang="id-ID" sz="3200" dirty="0" smtClean="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524000"/>
            <a:ext cx="8229600" cy="4602163"/>
          </a:xfrm>
        </p:spPr>
        <p:txBody>
          <a:bodyPr/>
          <a:lstStyle/>
          <a:p>
            <a:r>
              <a:rPr lang="en-US" sz="2800" dirty="0" smtClean="0"/>
              <a:t>K</a:t>
            </a:r>
            <a:r>
              <a:rPr lang="id-ID" sz="2800" dirty="0" smtClean="0"/>
              <a:t>eamanan Fisik</a:t>
            </a:r>
          </a:p>
          <a:p>
            <a:r>
              <a:rPr lang="id-ID" sz="2800" dirty="0" smtClean="0"/>
              <a:t>Keamanan Personal</a:t>
            </a:r>
          </a:p>
          <a:p>
            <a:r>
              <a:rPr lang="id-ID" sz="2800" dirty="0" smtClean="0"/>
              <a:t>Keamanan Operasional</a:t>
            </a:r>
          </a:p>
          <a:p>
            <a:r>
              <a:rPr lang="id-ID" sz="2800" dirty="0" smtClean="0"/>
              <a:t>Keamanan Komunikasi</a:t>
            </a:r>
          </a:p>
          <a:p>
            <a:r>
              <a:rPr lang="id-ID" sz="2800" dirty="0" smtClean="0"/>
              <a:t>Keamanan Jaringan</a:t>
            </a:r>
          </a:p>
          <a:p>
            <a:pPr marL="0" indent="0">
              <a:buNone/>
            </a:pPr>
            <a:r>
              <a:rPr lang="id-ID" sz="2800" dirty="0" smtClean="0"/>
              <a:t>Sistem manajemen kemamanan Infomrasi adalah kumpulan dari kebijakan dan prosedur ntuk mengatur data sensitif milik organisasi seccara sistematis (Rouse, 2011) </a:t>
            </a:r>
            <a:endParaRPr lang="id-ID" sz="2800" dirty="0" smtClean="0"/>
          </a:p>
          <a:p>
            <a:endParaRPr lang="id-ID" sz="2800"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Klausul ISO 27001</a:t>
            </a:r>
            <a:endParaRPr lang="id-ID" altLang="id-ID" sz="3200" dirty="0" smtClean="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395536" y="1268760"/>
            <a:ext cx="8939336" cy="4569371"/>
          </a:xfrm>
        </p:spPr>
        <p:txBody>
          <a:bodyPr/>
          <a:lstStyle/>
          <a:p>
            <a:pPr>
              <a:buFontTx/>
              <a:buChar char="-"/>
            </a:pPr>
            <a:r>
              <a:rPr lang="id-ID" sz="2000" dirty="0" smtClean="0"/>
              <a:t>11 Klausul Kontrol keamanan</a:t>
            </a:r>
          </a:p>
          <a:p>
            <a:pPr marL="914400" lvl="1" indent="-457200">
              <a:buAutoNum type="arabicPeriod"/>
            </a:pPr>
            <a:r>
              <a:rPr lang="id-ID" sz="2000" dirty="0" smtClean="0"/>
              <a:t>Kebijakan keamanan informasi</a:t>
            </a:r>
          </a:p>
          <a:p>
            <a:pPr marL="914400" lvl="1" indent="-457200">
              <a:buAutoNum type="arabicPeriod"/>
            </a:pPr>
            <a:r>
              <a:rPr lang="id-ID" sz="2000" dirty="0" smtClean="0"/>
              <a:t>Organisasi keamanan infomrasi </a:t>
            </a:r>
          </a:p>
          <a:p>
            <a:pPr marL="914400" lvl="1" indent="-457200">
              <a:buAutoNum type="arabicPeriod"/>
            </a:pPr>
            <a:r>
              <a:rPr lang="id-ID" sz="2000" dirty="0" smtClean="0"/>
              <a:t>Manjemen aset</a:t>
            </a:r>
          </a:p>
          <a:p>
            <a:pPr marL="914400" lvl="1" indent="-457200">
              <a:buAutoNum type="arabicPeriod"/>
            </a:pPr>
            <a:r>
              <a:rPr lang="id-ID" sz="2000" dirty="0" smtClean="0"/>
              <a:t>Sumber daya manusia menbyamkut keamanan infomrasi</a:t>
            </a:r>
          </a:p>
          <a:p>
            <a:pPr marL="914400" lvl="1" indent="-457200">
              <a:buAutoNum type="arabicPeriod"/>
            </a:pPr>
            <a:r>
              <a:rPr lang="id-ID" sz="2000" dirty="0" smtClean="0"/>
              <a:t>Keamanan fisik dan lingkungan</a:t>
            </a:r>
          </a:p>
          <a:p>
            <a:pPr marL="914400" lvl="1" indent="-457200">
              <a:buAutoNum type="arabicPeriod"/>
            </a:pPr>
            <a:r>
              <a:rPr lang="id-ID" sz="2000" dirty="0" smtClean="0"/>
              <a:t>Keomunikasi dan manajemen operasi </a:t>
            </a:r>
          </a:p>
          <a:p>
            <a:pPr marL="914400" lvl="1" indent="-457200">
              <a:buAutoNum type="arabicPeriod"/>
            </a:pPr>
            <a:r>
              <a:rPr lang="id-ID" sz="2000" dirty="0" smtClean="0"/>
              <a:t>Akses control</a:t>
            </a:r>
          </a:p>
          <a:p>
            <a:pPr marL="914400" lvl="1" indent="-457200">
              <a:buAutoNum type="arabicPeriod"/>
            </a:pPr>
            <a:r>
              <a:rPr lang="id-ID" sz="2000" dirty="0" smtClean="0"/>
              <a:t>Pengadaan/akuisisi, pengembangan dan pemeliharaan SI</a:t>
            </a:r>
          </a:p>
          <a:p>
            <a:pPr marL="914400" lvl="1" indent="-457200">
              <a:buAutoNum type="arabicPeriod"/>
            </a:pPr>
            <a:r>
              <a:rPr lang="id-ID" sz="2000" dirty="0" smtClean="0"/>
              <a:t>Pengelolaan insiden keamanan infomrasi</a:t>
            </a:r>
          </a:p>
          <a:p>
            <a:pPr marL="914400" lvl="1" indent="-457200">
              <a:buAutoNum type="arabicPeriod"/>
            </a:pPr>
            <a:r>
              <a:rPr lang="id-ID" sz="2000" dirty="0" smtClean="0"/>
              <a:t>Manajemen kelangsungan usaha</a:t>
            </a:r>
          </a:p>
          <a:p>
            <a:pPr marL="914400" lvl="1" indent="-457200">
              <a:buAutoNum type="arabicPeriod"/>
            </a:pPr>
            <a:r>
              <a:rPr lang="id-ID" sz="2000" dirty="0" smtClean="0"/>
              <a:t>Kepatuhan</a:t>
            </a:r>
          </a:p>
          <a:p>
            <a:pPr>
              <a:buFontTx/>
              <a:buChar char="-"/>
            </a:pPr>
            <a:r>
              <a:rPr lang="id-ID" sz="2000" dirty="0" smtClean="0"/>
              <a:t>39 klausul kontorl objektif</a:t>
            </a:r>
          </a:p>
          <a:p>
            <a:pPr>
              <a:buFontTx/>
              <a:buChar char="-"/>
            </a:pPr>
            <a:r>
              <a:rPr lang="id-ID" sz="2000" dirty="0" smtClean="0"/>
              <a:t>133 kontrol keamanan</a:t>
            </a:r>
            <a:endParaRPr lang="id-ID" sz="2000" dirty="0"/>
          </a:p>
        </p:txBody>
      </p:sp>
    </p:spTree>
    <p:extLst>
      <p:ext uri="{BB962C8B-B14F-4D97-AF65-F5344CB8AC3E}">
        <p14:creationId xmlns:p14="http://schemas.microsoft.com/office/powerpoint/2010/main" val="91269089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Manajemen Resiko Teknologi Informasi</a:t>
            </a:r>
            <a:endParaRPr lang="id-ID" altLang="id-ID" sz="3200" dirty="0" smtClean="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524000"/>
            <a:ext cx="8435280" cy="4602163"/>
          </a:xfrm>
        </p:spPr>
        <p:txBody>
          <a:bodyPr/>
          <a:lstStyle/>
          <a:p>
            <a:r>
              <a:rPr lang="id-ID" sz="2400" dirty="0" smtClean="0"/>
              <a:t>Manaemen Resiko merupakan aktivitas dalam menganalisis resiko.</a:t>
            </a:r>
          </a:p>
          <a:p>
            <a:r>
              <a:rPr lang="id-ID" sz="2400" dirty="0" smtClean="0"/>
              <a:t>Resiko diidentifikasi, dinilai dan disusun langkah strategis yang dapat digunakan untuk mengatasi resiko (stoneburner, 2002)</a:t>
            </a:r>
          </a:p>
          <a:p>
            <a:r>
              <a:rPr lang="id-ID" sz="2400" dirty="0" smtClean="0"/>
              <a:t>Tujuannya  memberikan pandangan terkait kemungkinan yang bisa terjadi sehingga perusahaan dapat menyusun langkah mitigasi dan evaluasi terkait resiko. </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Langkah Manajemen Resiko (Spremic)</a:t>
            </a:r>
            <a:endParaRPr lang="id-ID" altLang="id-ID" sz="3200" dirty="0" smtClean="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524000"/>
            <a:ext cx="8435280" cy="4602163"/>
          </a:xfrm>
        </p:spPr>
        <p:txBody>
          <a:bodyPr/>
          <a:lstStyle/>
          <a:p>
            <a:pPr marL="457200" indent="-457200">
              <a:buAutoNum type="arabicPeriod"/>
            </a:pPr>
            <a:r>
              <a:rPr lang="id-ID" sz="2400" dirty="0" smtClean="0"/>
              <a:t>Mengidentifikasi dan mengklarifikasi resiko</a:t>
            </a:r>
            <a:endParaRPr lang="id-ID" sz="2400" dirty="0"/>
          </a:p>
          <a:p>
            <a:pPr marL="457200" indent="-457200">
              <a:buAutoNum type="arabicPeriod"/>
            </a:pPr>
            <a:r>
              <a:rPr lang="id-ID" sz="2400" dirty="0" smtClean="0"/>
              <a:t>Memberikan nilai untuk masing-masing resiko</a:t>
            </a:r>
          </a:p>
          <a:p>
            <a:pPr marL="457200" indent="-457200">
              <a:buAutoNum type="arabicPeriod"/>
            </a:pPr>
            <a:r>
              <a:rPr lang="id-ID" sz="2400" dirty="0" smtClean="0"/>
              <a:t>Menyususn langkah penanggulangan resiko</a:t>
            </a:r>
          </a:p>
          <a:p>
            <a:pPr marL="457200" indent="-457200">
              <a:buAutoNum type="arabicPeriod"/>
            </a:pPr>
            <a:r>
              <a:rPr lang="id-ID" sz="2400" dirty="0" smtClean="0"/>
              <a:t>Pendokumentasian dan pengimplementasian dari langkah penanggulangan resiko</a:t>
            </a:r>
          </a:p>
          <a:p>
            <a:pPr marL="457200" indent="-457200">
              <a:buAutoNum type="arabicPeriod"/>
            </a:pPr>
            <a:r>
              <a:rPr lang="id-ID" sz="2400" dirty="0" smtClean="0"/>
              <a:t>Pendekatan porttofolio resiko TI</a:t>
            </a:r>
          </a:p>
          <a:p>
            <a:pPr marL="457200" indent="-457200">
              <a:buAutoNum type="arabicPeriod"/>
            </a:pPr>
            <a:r>
              <a:rPr lang="id-ID" sz="2400" dirty="0" smtClean="0"/>
              <a:t>Monitoring berkala terhadap tingkat resiko Ti dan audit</a:t>
            </a:r>
            <a:endParaRPr lang="id-ID" sz="2400" dirty="0" smtClean="0"/>
          </a:p>
        </p:txBody>
      </p:sp>
    </p:spTree>
    <p:extLst>
      <p:ext uri="{BB962C8B-B14F-4D97-AF65-F5344CB8AC3E}">
        <p14:creationId xmlns:p14="http://schemas.microsoft.com/office/powerpoint/2010/main" val="199610544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altLang="id-ID" sz="3200" dirty="0" smtClean="0">
                <a:latin typeface="Arial" panose="020B0604020202020204" pitchFamily="34" charset="0"/>
                <a:cs typeface="Arial" panose="020B0604020202020204" pitchFamily="34" charset="0"/>
              </a:rPr>
              <a:t>KEMAMPUAN AKHIR YANG DIHARAPKAN</a:t>
            </a:r>
          </a:p>
        </p:txBody>
      </p:sp>
      <p:graphicFrame>
        <p:nvGraphicFramePr>
          <p:cNvPr id="2" name="Table 1"/>
          <p:cNvGraphicFramePr>
            <a:graphicFrameLocks noGrp="1"/>
          </p:cNvGraphicFramePr>
          <p:nvPr>
            <p:extLst>
              <p:ext uri="{D42A27DB-BD31-4B8C-83A1-F6EECF244321}">
                <p14:modId xmlns:p14="http://schemas.microsoft.com/office/powerpoint/2010/main" val="263306929"/>
              </p:ext>
            </p:extLst>
          </p:nvPr>
        </p:nvGraphicFramePr>
        <p:xfrm>
          <a:off x="683568" y="1700808"/>
          <a:ext cx="8280920" cy="2016224"/>
        </p:xfrm>
        <a:graphic>
          <a:graphicData uri="http://schemas.openxmlformats.org/drawingml/2006/table">
            <a:tbl>
              <a:tblPr firstRow="1" firstCol="1" lastRow="1" lastCol="1" bandRow="1" bandCol="1">
                <a:tableStyleId>{5C22544A-7EE6-4342-B048-85BDC9FD1C3A}</a:tableStyleId>
              </a:tblPr>
              <a:tblGrid>
                <a:gridCol w="8280920"/>
              </a:tblGrid>
              <a:tr h="2016224">
                <a:tc>
                  <a:txBody>
                    <a:bodyPr/>
                    <a:lstStyle/>
                    <a:p>
                      <a:pPr marL="342900" lvl="0" indent="-342900">
                        <a:spcAft>
                          <a:spcPts val="0"/>
                        </a:spcAft>
                        <a:buFont typeface="+mj-lt"/>
                        <a:buAutoNum type="arabicPeriod"/>
                        <a:tabLst>
                          <a:tab pos="274320" algn="l"/>
                        </a:tabLst>
                      </a:pPr>
                      <a:r>
                        <a:rPr lang="id-ID" sz="2400" dirty="0">
                          <a:effectLst/>
                        </a:rPr>
                        <a:t>Mahasiswa memahami </a:t>
                      </a:r>
                      <a:r>
                        <a:rPr lang="id-ID" sz="2400" dirty="0" smtClean="0">
                          <a:effectLst/>
                        </a:rPr>
                        <a:t>standar –standar  audit yang</a:t>
                      </a:r>
                      <a:r>
                        <a:rPr lang="id-ID" sz="2400" baseline="0" dirty="0" smtClean="0">
                          <a:effectLst/>
                        </a:rPr>
                        <a:t> ada</a:t>
                      </a:r>
                      <a:endParaRPr lang="id-ID" sz="2400" dirty="0">
                        <a:effectLst/>
                      </a:endParaRPr>
                    </a:p>
                    <a:p>
                      <a:pPr marL="342900" lvl="0" indent="-342900">
                        <a:spcAft>
                          <a:spcPts val="0"/>
                        </a:spcAft>
                        <a:buFont typeface="+mj-lt"/>
                        <a:buAutoNum type="arabicPeriod"/>
                        <a:tabLst>
                          <a:tab pos="274320" algn="l"/>
                        </a:tabLst>
                      </a:pPr>
                      <a:r>
                        <a:rPr lang="id-ID" sz="2400" dirty="0">
                          <a:effectLst/>
                        </a:rPr>
                        <a:t>Mampu </a:t>
                      </a:r>
                      <a:r>
                        <a:rPr lang="id-ID" sz="2400" dirty="0" smtClean="0">
                          <a:effectLst/>
                        </a:rPr>
                        <a:t>meenggunakan</a:t>
                      </a:r>
                      <a:r>
                        <a:rPr lang="id-ID" sz="2400" baseline="0" dirty="0" smtClean="0">
                          <a:effectLst/>
                        </a:rPr>
                        <a:t> standar-standar audit </a:t>
                      </a:r>
                      <a:endParaRPr lang="id-ID"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Sumber </a:t>
            </a:r>
            <a:endParaRPr lang="id-ID" altLang="id-ID" sz="3200" dirty="0" smtClean="0">
              <a:latin typeface="Arial" panose="020B0604020202020204" pitchFamily="34" charset="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a:lstStyle/>
          <a:p>
            <a:pPr lvl="0"/>
            <a:r>
              <a:rPr lang="id-ID" sz="2400" dirty="0" smtClean="0"/>
              <a:t>ISACA</a:t>
            </a:r>
            <a:r>
              <a:rPr lang="id-ID" sz="2400" dirty="0"/>
              <a:t>, COBIT 5 – A Bussiness Framework for Governance and Management of Enterprise IT, 2012.</a:t>
            </a:r>
          </a:p>
          <a:p>
            <a:pPr lvl="0"/>
            <a:r>
              <a:rPr lang="id-ID" sz="2400" dirty="0"/>
              <a:t>ITIL Ver3, 2011</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Standar </a:t>
            </a:r>
            <a:endParaRPr lang="id-ID" altLang="id-ID" sz="3200" dirty="0" smtClean="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04800" y="1524000"/>
            <a:ext cx="8731695" cy="44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d-ID" sz="2800" dirty="0"/>
          </a:p>
        </p:txBody>
      </p:sp>
      <p:pic>
        <p:nvPicPr>
          <p:cNvPr id="2" name="Picture 1"/>
          <p:cNvPicPr>
            <a:picLocks noChangeAspect="1"/>
          </p:cNvPicPr>
          <p:nvPr/>
        </p:nvPicPr>
        <p:blipFill>
          <a:blip r:embed="rId4"/>
          <a:stretch>
            <a:fillRect/>
          </a:stretch>
        </p:blipFill>
        <p:spPr>
          <a:xfrm>
            <a:off x="899592" y="1524000"/>
            <a:ext cx="7092280" cy="409790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0197"/>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Dampak Audit IS</a:t>
            </a:r>
            <a:endParaRPr lang="id-ID" altLang="id-ID" sz="3200" dirty="0" smtClean="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id-ID" dirty="0"/>
          </a:p>
          <a:p>
            <a:endParaRPr lang="id-ID" dirty="0"/>
          </a:p>
        </p:txBody>
      </p:sp>
      <p:pic>
        <p:nvPicPr>
          <p:cNvPr id="3" name="Picture 2"/>
          <p:cNvPicPr>
            <a:picLocks noChangeAspect="1"/>
          </p:cNvPicPr>
          <p:nvPr/>
        </p:nvPicPr>
        <p:blipFill>
          <a:blip r:embed="rId4"/>
          <a:stretch>
            <a:fillRect/>
          </a:stretch>
        </p:blipFill>
        <p:spPr>
          <a:xfrm>
            <a:off x="0" y="1244004"/>
            <a:ext cx="9144000" cy="4369991"/>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0197"/>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Quality Managment and Quality Assurance</a:t>
            </a:r>
            <a:endParaRPr lang="id-ID" altLang="id-ID" sz="3200" dirty="0" smtClean="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id-ID" dirty="0"/>
          </a:p>
          <a:p>
            <a:endParaRPr lang="id-ID" dirty="0"/>
          </a:p>
        </p:txBody>
      </p:sp>
      <p:sp>
        <p:nvSpPr>
          <p:cNvPr id="6" name="Content Placeholder 2"/>
          <p:cNvSpPr txBox="1">
            <a:spLocks/>
          </p:cNvSpPr>
          <p:nvPr/>
        </p:nvSpPr>
        <p:spPr bwMode="auto">
          <a:xfrm>
            <a:off x="223288" y="1371600"/>
            <a:ext cx="8539712" cy="490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sz="2400" dirty="0"/>
              <a:t>Jaminan kualitas </a:t>
            </a:r>
            <a:r>
              <a:rPr lang="id-ID" sz="2400" dirty="0" smtClean="0"/>
              <a:t>yang mengacu </a:t>
            </a:r>
            <a:r>
              <a:rPr lang="id-ID" sz="2400" dirty="0"/>
              <a:t>pada proses yang terkait dengan pencapaian dan </a:t>
            </a:r>
            <a:r>
              <a:rPr lang="id-ID" sz="2400" dirty="0" smtClean="0"/>
              <a:t>pemeliharaan dalam </a:t>
            </a:r>
            <a:r>
              <a:rPr lang="id-ID" sz="2400" dirty="0"/>
              <a:t>suatu produk atau </a:t>
            </a:r>
            <a:r>
              <a:rPr lang="id-ID" sz="2400" dirty="0" smtClean="0"/>
              <a:t>jasa pada level yang sudah disepakati (tolerance level)</a:t>
            </a:r>
          </a:p>
          <a:p>
            <a:r>
              <a:rPr lang="id-ID" sz="2400" dirty="0" smtClean="0"/>
              <a:t>Tercakup didalamnya kualitas planing, control dan improvement.</a:t>
            </a:r>
          </a:p>
          <a:p>
            <a:r>
              <a:rPr lang="id-ID" sz="2400" dirty="0" smtClean="0"/>
              <a:t>Standar yang digunakan adalah ISO 9001, Total Quality Management dan Six Sigma</a:t>
            </a:r>
          </a:p>
          <a:p>
            <a:r>
              <a:rPr lang="id-ID" sz="2400" dirty="0" smtClean="0"/>
              <a:t>Untuk standar jaminar kualitas rekayasan software meggunakan standar institute’s IDEAL (initiating, diagnosing, establishing, acting dan learning) mode dan IEEE standar 730 </a:t>
            </a:r>
          </a:p>
          <a:p>
            <a:r>
              <a:rPr lang="id-ID" sz="2400" dirty="0" smtClean="0"/>
              <a:t>Sedangkan untuk pengukuran kualitas layanan menggukan kerangka SERVQUAL.</a:t>
            </a:r>
            <a:endParaRPr lang="id-ID" sz="2400" dirty="0"/>
          </a:p>
        </p:txBody>
      </p:sp>
    </p:spTree>
    <p:extLst>
      <p:ext uri="{BB962C8B-B14F-4D97-AF65-F5344CB8AC3E}">
        <p14:creationId xmlns:p14="http://schemas.microsoft.com/office/powerpoint/2010/main" val="424004605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0197"/>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ISO 9001</a:t>
            </a:r>
            <a:endParaRPr lang="id-ID" altLang="id-ID" sz="3200" dirty="0" smtClean="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id-ID" dirty="0"/>
          </a:p>
          <a:p>
            <a:endParaRPr lang="id-ID" dirty="0"/>
          </a:p>
        </p:txBody>
      </p:sp>
      <p:pic>
        <p:nvPicPr>
          <p:cNvPr id="4" name="Picture 3"/>
          <p:cNvPicPr>
            <a:picLocks noChangeAspect="1"/>
          </p:cNvPicPr>
          <p:nvPr/>
        </p:nvPicPr>
        <p:blipFill>
          <a:blip r:embed="rId4"/>
          <a:stretch>
            <a:fillRect/>
          </a:stretch>
        </p:blipFill>
        <p:spPr>
          <a:xfrm>
            <a:off x="1475656" y="1398430"/>
            <a:ext cx="6192688" cy="4525683"/>
          </a:xfrm>
          <a:prstGeom prst="rect">
            <a:avLst/>
          </a:prstGeom>
        </p:spPr>
      </p:pic>
    </p:spTree>
    <p:extLst>
      <p:ext uri="{BB962C8B-B14F-4D97-AF65-F5344CB8AC3E}">
        <p14:creationId xmlns:p14="http://schemas.microsoft.com/office/powerpoint/2010/main" val="244034792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533400" y="685800"/>
            <a:ext cx="8229600" cy="685800"/>
          </a:xfrm>
        </p:spPr>
        <p:txBody>
          <a:bodyPr/>
          <a:lstStyle/>
          <a:p>
            <a:pPr>
              <a:spcBef>
                <a:spcPct val="50000"/>
              </a:spcBef>
            </a:pPr>
            <a:r>
              <a:rPr lang="id-ID" altLang="id-ID" sz="3200" dirty="0" smtClean="0">
                <a:latin typeface="Arial" panose="020B0604020202020204" pitchFamily="34" charset="0"/>
                <a:cs typeface="Arial" panose="020B0604020202020204" pitchFamily="34" charset="0"/>
              </a:rPr>
              <a:t>ISO 9001</a:t>
            </a:r>
            <a:endParaRPr lang="id-ID" altLang="id-ID" sz="3200" dirty="0" smtClean="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96784" y="1403268"/>
            <a:ext cx="8266216" cy="3802589"/>
          </a:xfrm>
        </p:spPr>
        <p:txBody>
          <a:bodyPr/>
          <a:lstStyle/>
          <a:p>
            <a:pPr marL="0" indent="0">
              <a:buNone/>
            </a:pPr>
            <a:r>
              <a:rPr lang="id-ID" sz="2400" dirty="0"/>
              <a:t>Sistem Manajemen Mutu ISO 9001:2015 berisi tentang: </a:t>
            </a:r>
            <a:endParaRPr lang="id-ID" sz="2400" dirty="0" smtClean="0"/>
          </a:p>
          <a:p>
            <a:pPr marL="457200" indent="-457200">
              <a:buFont typeface="+mj-lt"/>
              <a:buAutoNum type="arabicPeriod"/>
            </a:pPr>
            <a:r>
              <a:rPr lang="id-ID" sz="2400" dirty="0" smtClean="0"/>
              <a:t>Penekanan </a:t>
            </a:r>
            <a:r>
              <a:rPr lang="id-ID" sz="2400" dirty="0"/>
              <a:t>pada keterlibatan kepemimpinan </a:t>
            </a:r>
            <a:endParaRPr lang="id-ID" sz="2400" dirty="0" smtClean="0"/>
          </a:p>
          <a:p>
            <a:pPr marL="457200" indent="-457200">
              <a:buFont typeface="+mj-lt"/>
              <a:buAutoNum type="arabicPeriod"/>
            </a:pPr>
            <a:r>
              <a:rPr lang="id-ID" sz="2400" dirty="0" smtClean="0"/>
              <a:t>Pengarahan </a:t>
            </a:r>
            <a:r>
              <a:rPr lang="id-ID" sz="2400" dirty="0"/>
              <a:t>risiko dan peluang perusahaan secara </a:t>
            </a:r>
            <a:r>
              <a:rPr lang="id-ID" sz="2400" dirty="0" smtClean="0"/>
              <a:t>terstruktur</a:t>
            </a:r>
          </a:p>
          <a:p>
            <a:pPr marL="457200" indent="-457200">
              <a:buFont typeface="+mj-lt"/>
              <a:buAutoNum type="arabicPeriod"/>
            </a:pPr>
            <a:r>
              <a:rPr lang="id-ID" sz="2400" dirty="0" smtClean="0"/>
              <a:t>Menggunakan </a:t>
            </a:r>
            <a:r>
              <a:rPr lang="id-ID" sz="2400" dirty="0"/>
              <a:t>bahasa, struktur dan istilah yang umum dan sederhana, sehingga memudahkan organisasi yang menggunakan beberapa sistem manajemen </a:t>
            </a:r>
          </a:p>
          <a:p>
            <a:pPr marL="457200" indent="-457200">
              <a:buFont typeface="+mj-lt"/>
              <a:buAutoNum type="arabicPeriod"/>
            </a:pPr>
            <a:r>
              <a:rPr lang="id-ID" sz="2400" dirty="0" smtClean="0"/>
              <a:t>Pengarahan </a:t>
            </a:r>
            <a:r>
              <a:rPr lang="id-ID" sz="2400" dirty="0"/>
              <a:t>manajemen rantai pasokan yang lebih efektif </a:t>
            </a:r>
            <a:endParaRPr lang="id-ID" sz="2400" dirty="0" smtClean="0"/>
          </a:p>
          <a:p>
            <a:pPr marL="457200" indent="-457200">
              <a:buFont typeface="+mj-lt"/>
              <a:buAutoNum type="arabicPeriod"/>
            </a:pPr>
            <a:r>
              <a:rPr lang="id-ID" sz="2400" dirty="0" smtClean="0"/>
              <a:t>Lebih </a:t>
            </a:r>
            <a:r>
              <a:rPr lang="id-ID" sz="2400" dirty="0"/>
              <a:t>mudah digunakan untuk perusahaan jasa dan perusahaan yang berbasis pengetahuan </a:t>
            </a:r>
            <a:endParaRPr lang="id-ID" sz="240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457200" y="1524000"/>
            <a:ext cx="8229600" cy="4602163"/>
          </a:xfrm>
        </p:spPr>
        <p:txBody>
          <a:bodyPr/>
          <a:lstStyle/>
          <a:p>
            <a:pPr marL="0" indent="0">
              <a:buNone/>
            </a:pPr>
            <a:r>
              <a:rPr lang="id-ID" dirty="0"/>
              <a:t>International Organization for Standarization menyebutkan ada 7 prinsip yang mendasari Sistem Manajemen Mutu ISO 9001:2015, </a:t>
            </a:r>
            <a:r>
              <a:rPr lang="id-ID" dirty="0" smtClean="0"/>
              <a:t>yaitu </a:t>
            </a:r>
            <a:r>
              <a:rPr lang="id-ID" b="1" dirty="0"/>
              <a:t>fokus pelanggan, kepemimpinan, keterlibatan orang, pendekatan proses, improvement, pengambilan keputusan berdasarkan bukti, dan manajemen hubungan</a:t>
            </a:r>
            <a:endParaRPr lang="id-ID" b="1" dirty="0" smtClean="0"/>
          </a:p>
        </p:txBody>
      </p:sp>
      <p:sp>
        <p:nvSpPr>
          <p:cNvPr id="2" name="Title 1"/>
          <p:cNvSpPr>
            <a:spLocks noGrp="1"/>
          </p:cNvSpPr>
          <p:nvPr>
            <p:ph type="title"/>
          </p:nvPr>
        </p:nvSpPr>
        <p:spPr/>
        <p:txBody>
          <a:bodyPr/>
          <a:lstStyle/>
          <a:p>
            <a:r>
              <a:rPr lang="id-ID" dirty="0" smtClean="0"/>
              <a:t>ISO 9001</a:t>
            </a:r>
            <a:endParaRPr lang="id-ID"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RM Pertemuan-1" id="{3979C861-7D89-4CC1-9C6B-39A9A90CB11D}" vid="{8D56DF52-7B1B-405B-A0F0-F9B69CA6AF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IRM Pertemuan-1</Template>
  <TotalTime>922</TotalTime>
  <Words>536</Words>
  <Application>Microsoft Office PowerPoint</Application>
  <PresentationFormat>On-screen Show (4:3)</PresentationFormat>
  <Paragraphs>82</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PowerPoint Presentation</vt:lpstr>
      <vt:lpstr>KEMAMPUAN AKHIR YANG DIHARAPKAN</vt:lpstr>
      <vt:lpstr>Sumber </vt:lpstr>
      <vt:lpstr>Standar </vt:lpstr>
      <vt:lpstr>Dampak Audit IS</vt:lpstr>
      <vt:lpstr>Quality Managment and Quality Assurance</vt:lpstr>
      <vt:lpstr>ISO 9001</vt:lpstr>
      <vt:lpstr>ISO 9001</vt:lpstr>
      <vt:lpstr>ISO 9001</vt:lpstr>
      <vt:lpstr>Servqual</vt:lpstr>
      <vt:lpstr>Information Security Management</vt:lpstr>
      <vt:lpstr>ISO 27001</vt:lpstr>
      <vt:lpstr>Keamanan Informasi (whitman &amp; Maattord)</vt:lpstr>
      <vt:lpstr>Klausul ISO 27001</vt:lpstr>
      <vt:lpstr>Manajemen Resiko Teknologi Informasi</vt:lpstr>
      <vt:lpstr>Langkah Manajemen Resiko (Spremic)</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dc:creator>
  <cp:lastModifiedBy>SP</cp:lastModifiedBy>
  <cp:revision>29</cp:revision>
  <dcterms:created xsi:type="dcterms:W3CDTF">2018-03-06T15:17:13Z</dcterms:created>
  <dcterms:modified xsi:type="dcterms:W3CDTF">2018-03-28T03:05:30Z</dcterms:modified>
</cp:coreProperties>
</file>