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316" r:id="rId2"/>
    <p:sldId id="386" r:id="rId3"/>
    <p:sldId id="387" r:id="rId4"/>
    <p:sldId id="388" r:id="rId5"/>
    <p:sldId id="389" r:id="rId6"/>
    <p:sldId id="390" r:id="rId7"/>
    <p:sldId id="391" r:id="rId8"/>
    <p:sldId id="392" r:id="rId9"/>
    <p:sldId id="393" r:id="rId10"/>
    <p:sldId id="394" r:id="rId11"/>
    <p:sldId id="395" r:id="rId12"/>
    <p:sldId id="396" r:id="rId13"/>
    <p:sldId id="397" r:id="rId14"/>
    <p:sldId id="398" r:id="rId15"/>
    <p:sldId id="399" r:id="rId16"/>
    <p:sldId id="400" r:id="rId17"/>
    <p:sldId id="401" r:id="rId18"/>
    <p:sldId id="402" r:id="rId19"/>
    <p:sldId id="403" r:id="rId20"/>
    <p:sldId id="404" r:id="rId21"/>
    <p:sldId id="405" r:id="rId22"/>
    <p:sldId id="406" r:id="rId23"/>
    <p:sldId id="407" r:id="rId24"/>
    <p:sldId id="408" r:id="rId25"/>
    <p:sldId id="409" r:id="rId26"/>
    <p:sldId id="410" r:id="rId27"/>
    <p:sldId id="411" r:id="rId28"/>
    <p:sldId id="412" r:id="rId29"/>
    <p:sldId id="385"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3190" autoAdjust="0"/>
  </p:normalViewPr>
  <p:slideViewPr>
    <p:cSldViewPr showGuides="1">
      <p:cViewPr varScale="1">
        <p:scale>
          <a:sx n="85" d="100"/>
          <a:sy n="85" d="100"/>
        </p:scale>
        <p:origin x="184"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D59B435C-D7FE-4B83-B812-86E3BC02045E}" type="datetimeFigureOut">
              <a:rPr lang="id-ID"/>
              <a:pPr>
                <a:defRPr/>
              </a:pPr>
              <a:t>04/04/2018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CCB8EF36-0D8A-4966-B6DA-0877B1F84567}" type="slidenum">
              <a:rPr lang="id-ID" altLang="id-ID"/>
              <a:pPr/>
              <a:t>‹#›</a:t>
            </a:fld>
            <a:endParaRPr lang="id-ID" altLang="id-ID"/>
          </a:p>
        </p:txBody>
      </p:sp>
    </p:spTree>
    <p:extLst>
      <p:ext uri="{BB962C8B-B14F-4D97-AF65-F5344CB8AC3E}">
        <p14:creationId xmlns:p14="http://schemas.microsoft.com/office/powerpoint/2010/main" val="7659288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alt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4446904-FA3A-46D8-AA0F-954F6252C5F6}" type="slidenum">
              <a:rPr lang="id-ID" altLang="id-ID">
                <a:latin typeface="Calibri" panose="020F0502020204030204" pitchFamily="34" charset="0"/>
              </a:rPr>
              <a:pPr eaLnBrk="1" hangingPunct="1"/>
              <a:t>29</a:t>
            </a:fld>
            <a:endParaRPr lang="id-ID" altLang="id-ID">
              <a:latin typeface="Calibri" panose="020F0502020204030204" pitchFamily="34" charset="0"/>
            </a:endParaRPr>
          </a:p>
        </p:txBody>
      </p:sp>
    </p:spTree>
    <p:extLst>
      <p:ext uri="{BB962C8B-B14F-4D97-AF65-F5344CB8AC3E}">
        <p14:creationId xmlns:p14="http://schemas.microsoft.com/office/powerpoint/2010/main" val="1832319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20C152F-8EF5-492E-9B59-7406A55D5201}" type="datetime1">
              <a:rPr lang="en-US"/>
              <a:pPr>
                <a:defRPr/>
              </a:pPr>
              <a:t>4/4/2018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87CF51D-22A8-422B-97CB-0051A1BC8A22}" type="slidenum">
              <a:rPr lang="en-US" altLang="id-ID"/>
              <a:pPr/>
              <a:t>‹#›</a:t>
            </a:fld>
            <a:endParaRPr lang="en-US" altLang="id-ID"/>
          </a:p>
        </p:txBody>
      </p:sp>
    </p:spTree>
    <p:extLst>
      <p:ext uri="{BB962C8B-B14F-4D97-AF65-F5344CB8AC3E}">
        <p14:creationId xmlns:p14="http://schemas.microsoft.com/office/powerpoint/2010/main" val="2295302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84862B8-FD4B-4AF8-935C-610DD725526D}" type="datetime1">
              <a:rPr lang="en-US"/>
              <a:pPr>
                <a:defRPr/>
              </a:pPr>
              <a:t>4/4/2018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AD7FA40-EE1D-4A35-AE20-5FD5C6EE9711}" type="slidenum">
              <a:rPr lang="en-US" altLang="id-ID"/>
              <a:pPr/>
              <a:t>‹#›</a:t>
            </a:fld>
            <a:endParaRPr lang="en-US" altLang="id-ID"/>
          </a:p>
        </p:txBody>
      </p:sp>
    </p:spTree>
    <p:extLst>
      <p:ext uri="{BB962C8B-B14F-4D97-AF65-F5344CB8AC3E}">
        <p14:creationId xmlns:p14="http://schemas.microsoft.com/office/powerpoint/2010/main" val="225056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8B0C328-E480-4740-8417-9534F5B6CA9E}" type="datetime1">
              <a:rPr lang="en-US"/>
              <a:pPr>
                <a:defRPr/>
              </a:pPr>
              <a:t>4/4/2018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B80E03E-C50D-49FC-B32E-C4410534FA47}" type="slidenum">
              <a:rPr lang="en-US" altLang="id-ID"/>
              <a:pPr/>
              <a:t>‹#›</a:t>
            </a:fld>
            <a:endParaRPr lang="en-US" altLang="id-ID"/>
          </a:p>
        </p:txBody>
      </p:sp>
    </p:spTree>
    <p:extLst>
      <p:ext uri="{BB962C8B-B14F-4D97-AF65-F5344CB8AC3E}">
        <p14:creationId xmlns:p14="http://schemas.microsoft.com/office/powerpoint/2010/main" val="14009461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id-ID"/>
          </a:p>
        </p:txBody>
      </p:sp>
      <p:sp>
        <p:nvSpPr>
          <p:cNvPr id="3" name="Table Placeholder 2"/>
          <p:cNvSpPr>
            <a:spLocks noGrp="1"/>
          </p:cNvSpPr>
          <p:nvPr>
            <p:ph type="tbl" idx="1"/>
          </p:nvPr>
        </p:nvSpPr>
        <p:spPr>
          <a:xfrm>
            <a:off x="457200" y="1600200"/>
            <a:ext cx="8229600" cy="4525963"/>
          </a:xfrm>
        </p:spPr>
        <p:txBody>
          <a:bodyPr/>
          <a:lstStyle/>
          <a:p>
            <a:pPr lvl="0"/>
            <a:endParaRPr lang="id-ID"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14B60A0-9598-4BCB-B06B-DBD04FC8CD0F}" type="slidenum">
              <a:rPr lang="en-US" altLang="ja-JP"/>
              <a:pPr>
                <a:defRPr/>
              </a:pPr>
              <a:t>‹#›</a:t>
            </a:fld>
            <a:endParaRPr lang="en-US" altLang="ja-JP"/>
          </a:p>
        </p:txBody>
      </p:sp>
    </p:spTree>
    <p:extLst>
      <p:ext uri="{BB962C8B-B14F-4D97-AF65-F5344CB8AC3E}">
        <p14:creationId xmlns:p14="http://schemas.microsoft.com/office/powerpoint/2010/main" val="3161762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B54BB75-838E-40CF-80C4-DF967C28790C}" type="datetime1">
              <a:rPr lang="en-US"/>
              <a:pPr>
                <a:defRPr/>
              </a:pPr>
              <a:t>4/4/2018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B95FAC-6E9F-4E4B-BE23-F0511060E8D0}" type="slidenum">
              <a:rPr lang="en-US" altLang="id-ID"/>
              <a:pPr/>
              <a:t>‹#›</a:t>
            </a:fld>
            <a:endParaRPr lang="en-US" altLang="id-ID"/>
          </a:p>
        </p:txBody>
      </p:sp>
    </p:spTree>
    <p:extLst>
      <p:ext uri="{BB962C8B-B14F-4D97-AF65-F5344CB8AC3E}">
        <p14:creationId xmlns:p14="http://schemas.microsoft.com/office/powerpoint/2010/main" val="881451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3866B43-0DF8-4D5E-A44E-905B04211FFF}" type="datetime1">
              <a:rPr lang="en-US"/>
              <a:pPr>
                <a:defRPr/>
              </a:pPr>
              <a:t>4/4/2018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2B2D6D4-7773-48B8-B731-0CA2D03AB141}" type="slidenum">
              <a:rPr lang="en-US" altLang="id-ID"/>
              <a:pPr/>
              <a:t>‹#›</a:t>
            </a:fld>
            <a:endParaRPr lang="en-US" altLang="id-ID"/>
          </a:p>
        </p:txBody>
      </p:sp>
    </p:spTree>
    <p:extLst>
      <p:ext uri="{BB962C8B-B14F-4D97-AF65-F5344CB8AC3E}">
        <p14:creationId xmlns:p14="http://schemas.microsoft.com/office/powerpoint/2010/main" val="2321904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1193419-B245-4CA7-A4A0-B884D3911682}" type="datetime1">
              <a:rPr lang="en-US"/>
              <a:pPr>
                <a:defRPr/>
              </a:pPr>
              <a:t>4/4/2018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32DFDBE-9B1C-4650-AE3F-1CC276CE7841}" type="slidenum">
              <a:rPr lang="en-US" altLang="id-ID"/>
              <a:pPr/>
              <a:t>‹#›</a:t>
            </a:fld>
            <a:endParaRPr lang="en-US" altLang="id-ID"/>
          </a:p>
        </p:txBody>
      </p:sp>
    </p:spTree>
    <p:extLst>
      <p:ext uri="{BB962C8B-B14F-4D97-AF65-F5344CB8AC3E}">
        <p14:creationId xmlns:p14="http://schemas.microsoft.com/office/powerpoint/2010/main" val="1273018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0584B91-8271-41AA-AB13-65CAC8776442}" type="datetime1">
              <a:rPr lang="en-US"/>
              <a:pPr>
                <a:defRPr/>
              </a:pPr>
              <a:t>4/4/2018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117B812F-7A01-4DFA-8392-36BE6E2269A1}" type="slidenum">
              <a:rPr lang="en-US" altLang="id-ID"/>
              <a:pPr/>
              <a:t>‹#›</a:t>
            </a:fld>
            <a:endParaRPr lang="en-US" altLang="id-ID"/>
          </a:p>
        </p:txBody>
      </p:sp>
    </p:spTree>
    <p:extLst>
      <p:ext uri="{BB962C8B-B14F-4D97-AF65-F5344CB8AC3E}">
        <p14:creationId xmlns:p14="http://schemas.microsoft.com/office/powerpoint/2010/main" val="3902980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6928F9C-EF15-444B-B6EE-331298B315BE}" type="datetime1">
              <a:rPr lang="en-US"/>
              <a:pPr>
                <a:defRPr/>
              </a:pPr>
              <a:t>4/4/2018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3BB1C710-A6FB-447A-AF9F-23515CC856F9}" type="slidenum">
              <a:rPr lang="en-US" altLang="id-ID"/>
              <a:pPr/>
              <a:t>‹#›</a:t>
            </a:fld>
            <a:endParaRPr lang="en-US" altLang="id-ID"/>
          </a:p>
        </p:txBody>
      </p:sp>
    </p:spTree>
    <p:extLst>
      <p:ext uri="{BB962C8B-B14F-4D97-AF65-F5344CB8AC3E}">
        <p14:creationId xmlns:p14="http://schemas.microsoft.com/office/powerpoint/2010/main" val="2907110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D920B67-6521-44BD-BAFF-FAC568C0869B}" type="datetime1">
              <a:rPr lang="en-US"/>
              <a:pPr>
                <a:defRPr/>
              </a:pPr>
              <a:t>4/4/2018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4355CCFC-AE47-44D2-8AE1-BAD2554ADC77}" type="slidenum">
              <a:rPr lang="en-US" altLang="id-ID"/>
              <a:pPr/>
              <a:t>‹#›</a:t>
            </a:fld>
            <a:endParaRPr lang="en-US" altLang="id-ID"/>
          </a:p>
        </p:txBody>
      </p:sp>
    </p:spTree>
    <p:extLst>
      <p:ext uri="{BB962C8B-B14F-4D97-AF65-F5344CB8AC3E}">
        <p14:creationId xmlns:p14="http://schemas.microsoft.com/office/powerpoint/2010/main" val="40305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A279D1B-50A1-4373-B79B-E60FCA08A509}" type="datetime1">
              <a:rPr lang="en-US"/>
              <a:pPr>
                <a:defRPr/>
              </a:pPr>
              <a:t>4/4/2018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4277657-0134-45FE-993C-A72D38614FC9}" type="slidenum">
              <a:rPr lang="en-US" altLang="id-ID"/>
              <a:pPr/>
              <a:t>‹#›</a:t>
            </a:fld>
            <a:endParaRPr lang="en-US" altLang="id-ID"/>
          </a:p>
        </p:txBody>
      </p:sp>
    </p:spTree>
    <p:extLst>
      <p:ext uri="{BB962C8B-B14F-4D97-AF65-F5344CB8AC3E}">
        <p14:creationId xmlns:p14="http://schemas.microsoft.com/office/powerpoint/2010/main" val="3176677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8CAA0F4-3EAF-416B-85F7-910CA0B3C1CD}" type="datetime1">
              <a:rPr lang="en-US"/>
              <a:pPr>
                <a:defRPr/>
              </a:pPr>
              <a:t>4/4/2018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8B63591-C4E2-43E1-B751-0A25FF6B8B3D}" type="slidenum">
              <a:rPr lang="en-US" altLang="id-ID"/>
              <a:pPr/>
              <a:t>‹#›</a:t>
            </a:fld>
            <a:endParaRPr lang="en-US" altLang="id-ID"/>
          </a:p>
        </p:txBody>
      </p:sp>
    </p:spTree>
    <p:extLst>
      <p:ext uri="{BB962C8B-B14F-4D97-AF65-F5344CB8AC3E}">
        <p14:creationId xmlns:p14="http://schemas.microsoft.com/office/powerpoint/2010/main" val="3827652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id-ID"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id-ID" smtClean="0"/>
              <a:t>Click to edit Master text styles</a:t>
            </a:r>
          </a:p>
          <a:p>
            <a:pPr lvl="1"/>
            <a:r>
              <a:rPr lang="en-US" altLang="id-ID" smtClean="0"/>
              <a:t>Second level</a:t>
            </a:r>
          </a:p>
          <a:p>
            <a:pPr lvl="2"/>
            <a:r>
              <a:rPr lang="en-US" altLang="id-ID" smtClean="0"/>
              <a:t>Third level</a:t>
            </a:r>
          </a:p>
          <a:p>
            <a:pPr lvl="3"/>
            <a:r>
              <a:rPr lang="en-US" altLang="id-ID" smtClean="0"/>
              <a:t>Fourth level</a:t>
            </a:r>
          </a:p>
          <a:p>
            <a:pPr lvl="4"/>
            <a:r>
              <a:rPr lang="en-US" altLang="id-ID"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863A5419-5A40-4C8F-BE10-782C9906D8DD}" type="datetime1">
              <a:rPr lang="en-US"/>
              <a:pPr>
                <a:defRPr/>
              </a:pPr>
              <a:t>4/4/2018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400">
                <a:latin typeface="Calibri" panose="020F0502020204030204" pitchFamily="34" charset="0"/>
              </a:defRPr>
            </a:lvl1pPr>
          </a:lstStyle>
          <a:p>
            <a:fld id="{451D5605-1CAE-43BB-8D98-5F0E3EFC6E28}" type="slidenum">
              <a:rPr lang="en-US" altLang="id-ID"/>
              <a:pPr/>
              <a:t>‹#›</a:t>
            </a:fld>
            <a:endParaRPr lang="en-US" alt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30480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1"/>
          <p:cNvSpPr txBox="1">
            <a:spLocks noChangeArrowheads="1"/>
          </p:cNvSpPr>
          <p:nvPr/>
        </p:nvSpPr>
        <p:spPr bwMode="auto">
          <a:xfrm>
            <a:off x="3200400" y="3725863"/>
            <a:ext cx="56388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id-ID" altLang="id-ID" b="1" dirty="0" smtClean="0">
                <a:solidFill>
                  <a:schemeClr val="bg1"/>
                </a:solidFill>
              </a:rPr>
              <a:t>Internal  </a:t>
            </a:r>
            <a:r>
              <a:rPr lang="id-ID" altLang="id-ID" b="1" dirty="0" smtClean="0">
                <a:solidFill>
                  <a:schemeClr val="bg1"/>
                </a:solidFill>
              </a:rPr>
              <a:t>Control </a:t>
            </a:r>
            <a:r>
              <a:rPr lang="id-ID" altLang="id-ID" b="1" dirty="0" smtClean="0">
                <a:solidFill>
                  <a:schemeClr val="bg1"/>
                </a:solidFill>
              </a:rPr>
              <a:t>– Management Control</a:t>
            </a:r>
            <a:endParaRPr lang="en-US" altLang="id-ID" b="1" dirty="0">
              <a:solidFill>
                <a:schemeClr val="bg1"/>
              </a:solidFill>
            </a:endParaRPr>
          </a:p>
          <a:p>
            <a:pPr algn="ctr" eaLnBrk="1" hangingPunct="1"/>
            <a:r>
              <a:rPr lang="id-ID" altLang="id-ID" b="1" dirty="0" smtClean="0">
                <a:solidFill>
                  <a:schemeClr val="bg1"/>
                </a:solidFill>
              </a:rPr>
              <a:t>Riya Widayanti</a:t>
            </a:r>
            <a:endParaRPr lang="en-US" altLang="id-ID" b="1" dirty="0">
              <a:solidFill>
                <a:schemeClr val="bg1"/>
              </a:solidFill>
            </a:endParaRPr>
          </a:p>
          <a:p>
            <a:pPr algn="ctr" eaLnBrk="1" hangingPunct="1"/>
            <a:r>
              <a:rPr lang="id-ID" altLang="id-ID" b="1" dirty="0" smtClean="0">
                <a:solidFill>
                  <a:schemeClr val="bg1"/>
                </a:solidFill>
              </a:rPr>
              <a:t>Sistem Informasi - FASILKOM</a:t>
            </a:r>
            <a:endParaRPr lang="en-US" altLang="id-ID" b="1"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2"/>
          </p:nvPr>
        </p:nvSpPr>
        <p:spPr>
          <a:noFill/>
        </p:spPr>
        <p:txBody>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r">
              <a:spcBef>
                <a:spcPct val="0"/>
              </a:spcBef>
            </a:pPr>
            <a:fld id="{254FE633-79CB-4F3F-AC69-495B2511DD7D}" type="slidenum">
              <a:rPr kumimoji="0" lang="en-US" altLang="ja-JP">
                <a:solidFill>
                  <a:schemeClr val="tx1"/>
                </a:solidFill>
              </a:rPr>
              <a:pPr algn="r">
                <a:spcBef>
                  <a:spcPct val="0"/>
                </a:spcBef>
              </a:pPr>
              <a:t>10</a:t>
            </a:fld>
            <a:endParaRPr kumimoji="0" lang="en-US" altLang="ja-JP">
              <a:solidFill>
                <a:schemeClr val="tx1"/>
              </a:solidFill>
            </a:endParaRPr>
          </a:p>
        </p:txBody>
      </p:sp>
      <p:sp>
        <p:nvSpPr>
          <p:cNvPr id="43011" name="Rectangle 2"/>
          <p:cNvSpPr>
            <a:spLocks noGrp="1" noChangeArrowheads="1"/>
          </p:cNvSpPr>
          <p:nvPr>
            <p:ph type="title"/>
          </p:nvPr>
        </p:nvSpPr>
        <p:spPr>
          <a:xfrm>
            <a:off x="228600" y="228600"/>
            <a:ext cx="8229600" cy="411163"/>
          </a:xfrm>
        </p:spPr>
        <p:txBody>
          <a:bodyPr/>
          <a:lstStyle/>
          <a:p>
            <a:pPr algn="l" eaLnBrk="1" hangingPunct="1"/>
            <a:r>
              <a:rPr lang="en-US" altLang="ja-JP" sz="2400" smtClean="0"/>
              <a:t>Overview of SLDC Phase 5,6 and 7</a:t>
            </a:r>
          </a:p>
        </p:txBody>
      </p:sp>
      <p:sp>
        <p:nvSpPr>
          <p:cNvPr id="43012" name="Rectangle 3"/>
          <p:cNvSpPr>
            <a:spLocks noGrp="1" noChangeArrowheads="1"/>
          </p:cNvSpPr>
          <p:nvPr>
            <p:ph type="body" idx="1"/>
          </p:nvPr>
        </p:nvSpPr>
        <p:spPr>
          <a:xfrm>
            <a:off x="346075" y="803275"/>
            <a:ext cx="8305800" cy="5275263"/>
          </a:xfrm>
        </p:spPr>
        <p:txBody>
          <a:bodyPr/>
          <a:lstStyle/>
          <a:p>
            <a:pPr marL="0" indent="0" eaLnBrk="1" hangingPunct="1">
              <a:lnSpc>
                <a:spcPct val="80000"/>
              </a:lnSpc>
              <a:buFontTx/>
              <a:buNone/>
            </a:pPr>
            <a:r>
              <a:rPr lang="en-US" altLang="ja-JP" sz="1800" smtClean="0"/>
              <a:t>Phase 5: Implementation</a:t>
            </a:r>
            <a:br>
              <a:rPr lang="en-US" altLang="ja-JP" sz="1800" smtClean="0"/>
            </a:br>
            <a:r>
              <a:rPr lang="en-US" altLang="ja-JP" sz="1800" smtClean="0"/>
              <a:t>To install new system and final user acceptance (mainly function testing) test begins. The system undergoes a process of final certification and approval.  </a:t>
            </a:r>
          </a:p>
          <a:p>
            <a:pPr marL="0" indent="0" eaLnBrk="1" hangingPunct="1">
              <a:lnSpc>
                <a:spcPct val="80000"/>
              </a:lnSpc>
              <a:buFontTx/>
              <a:buNone/>
            </a:pPr>
            <a:endParaRPr lang="en-US" altLang="ja-JP" sz="1800" smtClean="0"/>
          </a:p>
          <a:p>
            <a:pPr marL="0" indent="0" eaLnBrk="1" hangingPunct="1">
              <a:lnSpc>
                <a:spcPct val="80000"/>
              </a:lnSpc>
              <a:buFontTx/>
              <a:buNone/>
            </a:pPr>
            <a:r>
              <a:rPr lang="en-US" altLang="ja-JP" sz="1800" smtClean="0"/>
              <a:t>Phase 6: post implementation</a:t>
            </a:r>
          </a:p>
          <a:p>
            <a:pPr marL="0" indent="0" eaLnBrk="1" hangingPunct="1">
              <a:lnSpc>
                <a:spcPct val="80000"/>
              </a:lnSpc>
              <a:buFontTx/>
              <a:buNone/>
            </a:pPr>
            <a:r>
              <a:rPr lang="en-US" altLang="ja-JP" sz="1800" smtClean="0"/>
              <a:t>After the system has been in production use, it is reviewed for effectiveness to full fill the original objectives.  </a:t>
            </a:r>
          </a:p>
          <a:p>
            <a:pPr marL="0" indent="0" eaLnBrk="1" hangingPunct="1">
              <a:lnSpc>
                <a:spcPct val="80000"/>
              </a:lnSpc>
            </a:pPr>
            <a:r>
              <a:rPr lang="en-US" altLang="ja-JP" sz="1800" smtClean="0"/>
              <a:t>Compare performance metrics to the original objectives.</a:t>
            </a:r>
          </a:p>
          <a:p>
            <a:pPr marL="0" indent="0" eaLnBrk="1" hangingPunct="1">
              <a:lnSpc>
                <a:spcPct val="80000"/>
              </a:lnSpc>
            </a:pPr>
            <a:r>
              <a:rPr lang="en-US" altLang="ja-JP" sz="1800" smtClean="0"/>
              <a:t>Re-review the specifications and requirement annually.</a:t>
            </a:r>
          </a:p>
          <a:p>
            <a:pPr marL="0" indent="0" eaLnBrk="1" hangingPunct="1">
              <a:lnSpc>
                <a:spcPct val="80000"/>
              </a:lnSpc>
            </a:pPr>
            <a:r>
              <a:rPr lang="en-US" altLang="ja-JP" sz="1800" smtClean="0"/>
              <a:t>Implement request for new requirement, update or disposal</a:t>
            </a:r>
          </a:p>
          <a:p>
            <a:pPr marL="0" indent="0" eaLnBrk="1" hangingPunct="1">
              <a:lnSpc>
                <a:spcPct val="80000"/>
              </a:lnSpc>
            </a:pPr>
            <a:endParaRPr lang="en-US" altLang="ja-JP" sz="1800" smtClean="0"/>
          </a:p>
          <a:p>
            <a:pPr marL="0" indent="0" eaLnBrk="1" hangingPunct="1">
              <a:lnSpc>
                <a:spcPct val="80000"/>
              </a:lnSpc>
              <a:buFontTx/>
              <a:buNone/>
            </a:pPr>
            <a:r>
              <a:rPr lang="en-US" altLang="ja-JP" sz="1800" smtClean="0"/>
              <a:t>Phase 7: Disposal</a:t>
            </a:r>
            <a:br>
              <a:rPr lang="en-US" altLang="ja-JP" sz="1800" smtClean="0"/>
            </a:br>
            <a:r>
              <a:rPr lang="en-US" altLang="ja-JP" sz="1800" smtClean="0"/>
              <a:t>Final phase is the proper disposal of equipment and purging data.</a:t>
            </a:r>
          </a:p>
          <a:p>
            <a:pPr marL="0" indent="0" eaLnBrk="1" hangingPunct="1">
              <a:lnSpc>
                <a:spcPct val="80000"/>
              </a:lnSpc>
              <a:buFontTx/>
              <a:buNone/>
            </a:pPr>
            <a:endParaRPr lang="en-US" altLang="ja-JP" sz="1800" smtClean="0"/>
          </a:p>
        </p:txBody>
      </p:sp>
      <p:sp>
        <p:nvSpPr>
          <p:cNvPr id="43013" name="Text Box 4"/>
          <p:cNvSpPr txBox="1">
            <a:spLocks noChangeArrowheads="1"/>
          </p:cNvSpPr>
          <p:nvPr/>
        </p:nvSpPr>
        <p:spPr bwMode="auto">
          <a:xfrm>
            <a:off x="8615363" y="0"/>
            <a:ext cx="528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solidFill>
                  <a:srgbClr val="0000FF"/>
                </a:solidFill>
              </a:rPr>
              <a:t>U</a:t>
            </a:r>
          </a:p>
        </p:txBody>
      </p:sp>
    </p:spTree>
    <p:extLst>
      <p:ext uri="{BB962C8B-B14F-4D97-AF65-F5344CB8AC3E}">
        <p14:creationId xmlns:p14="http://schemas.microsoft.com/office/powerpoint/2010/main" val="6386791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p:spPr>
        <p:txBody>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r">
              <a:spcBef>
                <a:spcPct val="0"/>
              </a:spcBef>
            </a:pPr>
            <a:fld id="{020F5E3F-6914-473F-944A-3ED77FFE3590}" type="slidenum">
              <a:rPr kumimoji="0" lang="en-US" altLang="ja-JP">
                <a:solidFill>
                  <a:schemeClr val="tx1"/>
                </a:solidFill>
              </a:rPr>
              <a:pPr algn="r">
                <a:spcBef>
                  <a:spcPct val="0"/>
                </a:spcBef>
              </a:pPr>
              <a:t>11</a:t>
            </a:fld>
            <a:endParaRPr kumimoji="0" lang="en-US" altLang="ja-JP">
              <a:solidFill>
                <a:schemeClr val="tx1"/>
              </a:solidFill>
            </a:endParaRPr>
          </a:p>
        </p:txBody>
      </p:sp>
      <p:sp>
        <p:nvSpPr>
          <p:cNvPr id="44035" name="Line 2"/>
          <p:cNvSpPr>
            <a:spLocks noChangeShapeType="1"/>
          </p:cNvSpPr>
          <p:nvPr/>
        </p:nvSpPr>
        <p:spPr bwMode="auto">
          <a:xfrm>
            <a:off x="1066800" y="762000"/>
            <a:ext cx="3657600" cy="5486400"/>
          </a:xfrm>
          <a:prstGeom prst="line">
            <a:avLst/>
          </a:prstGeom>
          <a:noFill/>
          <a:ln w="2857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id-ID"/>
          </a:p>
        </p:txBody>
      </p:sp>
      <p:sp>
        <p:nvSpPr>
          <p:cNvPr id="44036" name="Rectangle 3"/>
          <p:cNvSpPr>
            <a:spLocks noGrp="1" noChangeArrowheads="1"/>
          </p:cNvSpPr>
          <p:nvPr>
            <p:ph type="title"/>
          </p:nvPr>
        </p:nvSpPr>
        <p:spPr>
          <a:xfrm>
            <a:off x="228600" y="228600"/>
            <a:ext cx="8229600" cy="411163"/>
          </a:xfrm>
        </p:spPr>
        <p:txBody>
          <a:bodyPr/>
          <a:lstStyle/>
          <a:p>
            <a:pPr algn="l" eaLnBrk="1" hangingPunct="1"/>
            <a:r>
              <a:rPr lang="en-US" altLang="ja-JP" sz="2400" smtClean="0"/>
              <a:t>Overview of Development Models (1)</a:t>
            </a:r>
          </a:p>
        </p:txBody>
      </p:sp>
      <p:sp>
        <p:nvSpPr>
          <p:cNvPr id="44037" name="Text Box 4"/>
          <p:cNvSpPr txBox="1">
            <a:spLocks noChangeArrowheads="1"/>
          </p:cNvSpPr>
          <p:nvPr/>
        </p:nvSpPr>
        <p:spPr bwMode="auto">
          <a:xfrm>
            <a:off x="457200" y="990600"/>
            <a:ext cx="1600200" cy="609600"/>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1600" b="1"/>
              <a:t>User Requirements</a:t>
            </a:r>
          </a:p>
        </p:txBody>
      </p:sp>
      <p:sp>
        <p:nvSpPr>
          <p:cNvPr id="44038" name="Text Box 5"/>
          <p:cNvSpPr txBox="1">
            <a:spLocks noChangeArrowheads="1"/>
          </p:cNvSpPr>
          <p:nvPr/>
        </p:nvSpPr>
        <p:spPr bwMode="auto">
          <a:xfrm>
            <a:off x="1981200" y="3581400"/>
            <a:ext cx="1600200" cy="609600"/>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1600" b="1"/>
              <a:t>Detail </a:t>
            </a:r>
            <a:br>
              <a:rPr lang="en-US" altLang="ja-JP" sz="1600" b="1"/>
            </a:br>
            <a:r>
              <a:rPr lang="en-US" altLang="ja-JP" sz="1600" b="1"/>
              <a:t>Design</a:t>
            </a:r>
          </a:p>
        </p:txBody>
      </p:sp>
      <p:sp>
        <p:nvSpPr>
          <p:cNvPr id="44039" name="Text Box 6"/>
          <p:cNvSpPr txBox="1">
            <a:spLocks noChangeArrowheads="1"/>
          </p:cNvSpPr>
          <p:nvPr/>
        </p:nvSpPr>
        <p:spPr bwMode="auto">
          <a:xfrm>
            <a:off x="6172200" y="5559425"/>
            <a:ext cx="1600200" cy="609600"/>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1600" b="1"/>
              <a:t>Acceptance Test</a:t>
            </a:r>
          </a:p>
        </p:txBody>
      </p:sp>
      <p:sp>
        <p:nvSpPr>
          <p:cNvPr id="44040" name="Text Box 7"/>
          <p:cNvSpPr txBox="1">
            <a:spLocks noChangeArrowheads="1"/>
          </p:cNvSpPr>
          <p:nvPr/>
        </p:nvSpPr>
        <p:spPr bwMode="auto">
          <a:xfrm>
            <a:off x="6172200" y="4827588"/>
            <a:ext cx="1600200" cy="609600"/>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1600" b="1"/>
              <a:t>System </a:t>
            </a:r>
            <a:br>
              <a:rPr lang="en-US" altLang="ja-JP" sz="1600" b="1"/>
            </a:br>
            <a:r>
              <a:rPr lang="en-US" altLang="ja-JP" sz="1600" b="1"/>
              <a:t>Test</a:t>
            </a:r>
          </a:p>
        </p:txBody>
      </p:sp>
      <p:sp>
        <p:nvSpPr>
          <p:cNvPr id="44041" name="Text Box 8"/>
          <p:cNvSpPr txBox="1">
            <a:spLocks noChangeArrowheads="1"/>
          </p:cNvSpPr>
          <p:nvPr/>
        </p:nvSpPr>
        <p:spPr bwMode="auto">
          <a:xfrm>
            <a:off x="6146800" y="4106863"/>
            <a:ext cx="1600200" cy="609600"/>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1600" b="1"/>
              <a:t>Integration </a:t>
            </a:r>
            <a:br>
              <a:rPr lang="en-US" altLang="ja-JP" sz="1600" b="1"/>
            </a:br>
            <a:r>
              <a:rPr lang="en-US" altLang="ja-JP" sz="1600" b="1"/>
              <a:t>Test</a:t>
            </a:r>
          </a:p>
        </p:txBody>
      </p:sp>
      <p:sp>
        <p:nvSpPr>
          <p:cNvPr id="44042" name="Text Box 9"/>
          <p:cNvSpPr txBox="1">
            <a:spLocks noChangeArrowheads="1"/>
          </p:cNvSpPr>
          <p:nvPr/>
        </p:nvSpPr>
        <p:spPr bwMode="auto">
          <a:xfrm>
            <a:off x="1524000" y="2667000"/>
            <a:ext cx="1600200" cy="609600"/>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1600" b="1"/>
              <a:t>Global (Basic) </a:t>
            </a:r>
            <a:br>
              <a:rPr lang="en-US" altLang="ja-JP" sz="1600" b="1"/>
            </a:br>
            <a:r>
              <a:rPr lang="en-US" altLang="ja-JP" sz="1600" b="1"/>
              <a:t>Design</a:t>
            </a:r>
          </a:p>
        </p:txBody>
      </p:sp>
      <p:sp>
        <p:nvSpPr>
          <p:cNvPr id="44043" name="Text Box 10"/>
          <p:cNvSpPr txBox="1">
            <a:spLocks noChangeArrowheads="1"/>
          </p:cNvSpPr>
          <p:nvPr/>
        </p:nvSpPr>
        <p:spPr bwMode="auto">
          <a:xfrm>
            <a:off x="4276725" y="3230563"/>
            <a:ext cx="2011363" cy="609600"/>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1600" b="1"/>
              <a:t>Component Test</a:t>
            </a:r>
            <a:br>
              <a:rPr lang="en-US" altLang="ja-JP" sz="1600" b="1"/>
            </a:br>
            <a:r>
              <a:rPr lang="en-US" altLang="ja-JP" sz="1600" b="1"/>
              <a:t>= Debug</a:t>
            </a:r>
          </a:p>
        </p:txBody>
      </p:sp>
      <p:sp>
        <p:nvSpPr>
          <p:cNvPr id="44044" name="Text Box 11"/>
          <p:cNvSpPr txBox="1">
            <a:spLocks noChangeArrowheads="1"/>
          </p:cNvSpPr>
          <p:nvPr/>
        </p:nvSpPr>
        <p:spPr bwMode="auto">
          <a:xfrm>
            <a:off x="990600" y="1828800"/>
            <a:ext cx="1600200" cy="609600"/>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1600" b="1"/>
              <a:t>System Requirements</a:t>
            </a:r>
          </a:p>
        </p:txBody>
      </p:sp>
      <p:sp>
        <p:nvSpPr>
          <p:cNvPr id="44045" name="Text Box 12"/>
          <p:cNvSpPr txBox="1">
            <a:spLocks noChangeArrowheads="1"/>
          </p:cNvSpPr>
          <p:nvPr/>
        </p:nvSpPr>
        <p:spPr bwMode="auto">
          <a:xfrm>
            <a:off x="2743200" y="4495800"/>
            <a:ext cx="1600200" cy="609600"/>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1600" b="1"/>
              <a:t>Programming</a:t>
            </a:r>
            <a:br>
              <a:rPr lang="en-US" altLang="ja-JP" sz="1600" b="1"/>
            </a:br>
            <a:endParaRPr lang="en-US" altLang="ja-JP" sz="1600" b="1"/>
          </a:p>
        </p:txBody>
      </p:sp>
      <p:sp>
        <p:nvSpPr>
          <p:cNvPr id="44046" name="Text Box 13"/>
          <p:cNvSpPr txBox="1">
            <a:spLocks noChangeArrowheads="1"/>
          </p:cNvSpPr>
          <p:nvPr/>
        </p:nvSpPr>
        <p:spPr bwMode="auto">
          <a:xfrm>
            <a:off x="3733800" y="5334000"/>
            <a:ext cx="1600200" cy="609600"/>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1600" b="1"/>
              <a:t>Test</a:t>
            </a:r>
            <a:br>
              <a:rPr lang="en-US" altLang="ja-JP" sz="1600" b="1"/>
            </a:br>
            <a:endParaRPr lang="en-US" altLang="ja-JP" sz="1600" b="1"/>
          </a:p>
        </p:txBody>
      </p:sp>
      <p:sp>
        <p:nvSpPr>
          <p:cNvPr id="44047" name="AutoShape 14"/>
          <p:cNvSpPr>
            <a:spLocks/>
          </p:cNvSpPr>
          <p:nvPr/>
        </p:nvSpPr>
        <p:spPr bwMode="auto">
          <a:xfrm>
            <a:off x="5537200" y="4121150"/>
            <a:ext cx="254000" cy="2051050"/>
          </a:xfrm>
          <a:prstGeom prst="leftBrace">
            <a:avLst>
              <a:gd name="adj1" fmla="val 67292"/>
              <a:gd name="adj2" fmla="val 83333"/>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
        <p:nvSpPr>
          <p:cNvPr id="44048" name="Line 15"/>
          <p:cNvSpPr>
            <a:spLocks noChangeShapeType="1"/>
          </p:cNvSpPr>
          <p:nvPr/>
        </p:nvSpPr>
        <p:spPr bwMode="auto">
          <a:xfrm flipH="1">
            <a:off x="4413250" y="3949700"/>
            <a:ext cx="371475" cy="4762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id-ID"/>
          </a:p>
        </p:txBody>
      </p:sp>
      <p:sp>
        <p:nvSpPr>
          <p:cNvPr id="44049" name="Text Box 16"/>
          <p:cNvSpPr txBox="1">
            <a:spLocks noChangeArrowheads="1"/>
          </p:cNvSpPr>
          <p:nvPr/>
        </p:nvSpPr>
        <p:spPr bwMode="auto">
          <a:xfrm>
            <a:off x="3413125" y="1216025"/>
            <a:ext cx="2895600" cy="457200"/>
          </a:xfrm>
          <a:prstGeom prst="rect">
            <a:avLst/>
          </a:prstGeom>
          <a:solidFill>
            <a:schemeClr val="bg1"/>
          </a:solidFill>
          <a:ln>
            <a:noFill/>
          </a:ln>
          <a:effectLst/>
          <a:extLs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2400"/>
              <a:t>Water-fall model</a:t>
            </a:r>
          </a:p>
        </p:txBody>
      </p:sp>
      <p:sp>
        <p:nvSpPr>
          <p:cNvPr id="44050" name="Text Box 17"/>
          <p:cNvSpPr txBox="1">
            <a:spLocks noChangeArrowheads="1"/>
          </p:cNvSpPr>
          <p:nvPr/>
        </p:nvSpPr>
        <p:spPr bwMode="auto">
          <a:xfrm>
            <a:off x="8615363" y="0"/>
            <a:ext cx="528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solidFill>
                  <a:srgbClr val="0000FF"/>
                </a:solidFill>
              </a:rPr>
              <a:t>U</a:t>
            </a:r>
          </a:p>
        </p:txBody>
      </p:sp>
      <p:grpSp>
        <p:nvGrpSpPr>
          <p:cNvPr id="44051" name="Group 18"/>
          <p:cNvGrpSpPr>
            <a:grpSpLocks/>
          </p:cNvGrpSpPr>
          <p:nvPr/>
        </p:nvGrpSpPr>
        <p:grpSpPr bwMode="auto">
          <a:xfrm>
            <a:off x="8142288" y="292100"/>
            <a:ext cx="530225" cy="438150"/>
            <a:chOff x="1632" y="1248"/>
            <a:chExt cx="2682" cy="2286"/>
          </a:xfrm>
        </p:grpSpPr>
        <p:sp>
          <p:nvSpPr>
            <p:cNvPr id="44052" name="Gear"/>
            <p:cNvSpPr>
              <a:spLocks noEditPoints="1" noChangeArrowheads="1"/>
            </p:cNvSpPr>
            <p:nvPr/>
          </p:nvSpPr>
          <p:spPr bwMode="auto">
            <a:xfrm>
              <a:off x="3119" y="1248"/>
              <a:ext cx="1195" cy="1048"/>
            </a:xfrm>
            <a:custGeom>
              <a:avLst/>
              <a:gdLst>
                <a:gd name="T0" fmla="*/ 598 w 21600"/>
                <a:gd name="T1" fmla="*/ 0 h 21600"/>
                <a:gd name="T2" fmla="*/ 1195 w 21600"/>
                <a:gd name="T3" fmla="*/ 524 h 21600"/>
                <a:gd name="T4" fmla="*/ 598 w 21600"/>
                <a:gd name="T5" fmla="*/ 1048 h 21600"/>
                <a:gd name="T6" fmla="*/ 0 w 21600"/>
                <a:gd name="T7" fmla="*/ 524 h 21600"/>
                <a:gd name="T8" fmla="*/ 0 60000 65536"/>
                <a:gd name="T9" fmla="*/ 0 60000 65536"/>
                <a:gd name="T10" fmla="*/ 0 60000 65536"/>
                <a:gd name="T11" fmla="*/ 0 60000 65536"/>
                <a:gd name="T12" fmla="*/ 4374 w 21600"/>
                <a:gd name="T13" fmla="*/ 3957 h 21600"/>
                <a:gd name="T14" fmla="*/ 17840 w 21600"/>
                <a:gd name="T15" fmla="*/ 17643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44053" name="AutoShape 20"/>
            <p:cNvSpPr>
              <a:spLocks noEditPoints="1" noChangeArrowheads="1"/>
            </p:cNvSpPr>
            <p:nvPr/>
          </p:nvSpPr>
          <p:spPr bwMode="auto">
            <a:xfrm>
              <a:off x="1632" y="1680"/>
              <a:ext cx="1429" cy="1253"/>
            </a:xfrm>
            <a:custGeom>
              <a:avLst/>
              <a:gdLst>
                <a:gd name="T0" fmla="*/ 714 w 21600"/>
                <a:gd name="T1" fmla="*/ 0 h 21600"/>
                <a:gd name="T2" fmla="*/ 1429 w 21600"/>
                <a:gd name="T3" fmla="*/ 627 h 21600"/>
                <a:gd name="T4" fmla="*/ 714 w 21600"/>
                <a:gd name="T5" fmla="*/ 1253 h 21600"/>
                <a:gd name="T6" fmla="*/ 0 w 21600"/>
                <a:gd name="T7" fmla="*/ 627 h 21600"/>
                <a:gd name="T8" fmla="*/ 0 60000 65536"/>
                <a:gd name="T9" fmla="*/ 0 60000 65536"/>
                <a:gd name="T10" fmla="*/ 0 60000 65536"/>
                <a:gd name="T11" fmla="*/ 0 60000 65536"/>
                <a:gd name="T12" fmla="*/ 4368 w 21600"/>
                <a:gd name="T13" fmla="*/ 3965 h 21600"/>
                <a:gd name="T14" fmla="*/ 17836 w 21600"/>
                <a:gd name="T15" fmla="*/ 17635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44054" name="AutoShape 21"/>
            <p:cNvSpPr>
              <a:spLocks noEditPoints="1" noChangeArrowheads="1"/>
            </p:cNvSpPr>
            <p:nvPr/>
          </p:nvSpPr>
          <p:spPr bwMode="auto">
            <a:xfrm>
              <a:off x="2559" y="2142"/>
              <a:ext cx="1588" cy="1392"/>
            </a:xfrm>
            <a:custGeom>
              <a:avLst/>
              <a:gdLst>
                <a:gd name="T0" fmla="*/ 794 w 21600"/>
                <a:gd name="T1" fmla="*/ 0 h 21600"/>
                <a:gd name="T2" fmla="*/ 1588 w 21600"/>
                <a:gd name="T3" fmla="*/ 696 h 21600"/>
                <a:gd name="T4" fmla="*/ 794 w 21600"/>
                <a:gd name="T5" fmla="*/ 1392 h 21600"/>
                <a:gd name="T6" fmla="*/ 0 w 21600"/>
                <a:gd name="T7" fmla="*/ 696 h 21600"/>
                <a:gd name="T8" fmla="*/ 0 60000 65536"/>
                <a:gd name="T9" fmla="*/ 0 60000 65536"/>
                <a:gd name="T10" fmla="*/ 0 60000 65536"/>
                <a:gd name="T11" fmla="*/ 0 60000 65536"/>
                <a:gd name="T12" fmla="*/ 4380 w 21600"/>
                <a:gd name="T13" fmla="*/ 3957 h 21600"/>
                <a:gd name="T14" fmla="*/ 17846 w 21600"/>
                <a:gd name="T15" fmla="*/ 17628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grpSp>
    </p:spTree>
    <p:extLst>
      <p:ext uri="{BB962C8B-B14F-4D97-AF65-F5344CB8AC3E}">
        <p14:creationId xmlns:p14="http://schemas.microsoft.com/office/powerpoint/2010/main" val="4754760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p:spPr>
        <p:txBody>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r">
              <a:spcBef>
                <a:spcPct val="0"/>
              </a:spcBef>
            </a:pPr>
            <a:fld id="{01250631-3064-46C8-A133-53747663125C}" type="slidenum">
              <a:rPr kumimoji="0" lang="en-US" altLang="ja-JP">
                <a:solidFill>
                  <a:schemeClr val="tx1"/>
                </a:solidFill>
              </a:rPr>
              <a:pPr algn="r">
                <a:spcBef>
                  <a:spcPct val="0"/>
                </a:spcBef>
              </a:pPr>
              <a:t>12</a:t>
            </a:fld>
            <a:endParaRPr kumimoji="0" lang="en-US" altLang="ja-JP">
              <a:solidFill>
                <a:schemeClr val="tx1"/>
              </a:solidFill>
            </a:endParaRPr>
          </a:p>
        </p:txBody>
      </p:sp>
      <p:sp>
        <p:nvSpPr>
          <p:cNvPr id="45059" name="Rectangle 2"/>
          <p:cNvSpPr>
            <a:spLocks noGrp="1" noChangeArrowheads="1"/>
          </p:cNvSpPr>
          <p:nvPr>
            <p:ph type="title"/>
          </p:nvPr>
        </p:nvSpPr>
        <p:spPr>
          <a:xfrm>
            <a:off x="401638" y="274638"/>
            <a:ext cx="8229600" cy="439737"/>
          </a:xfrm>
        </p:spPr>
        <p:txBody>
          <a:bodyPr/>
          <a:lstStyle/>
          <a:p>
            <a:pPr algn="l" eaLnBrk="1" hangingPunct="1"/>
            <a:r>
              <a:rPr lang="en-US" altLang="ja-JP" sz="2400" smtClean="0"/>
              <a:t>Overview of Development Models (2)</a:t>
            </a:r>
          </a:p>
        </p:txBody>
      </p:sp>
      <p:sp>
        <p:nvSpPr>
          <p:cNvPr id="45060" name="Text Box 3"/>
          <p:cNvSpPr txBox="1">
            <a:spLocks noChangeArrowheads="1"/>
          </p:cNvSpPr>
          <p:nvPr/>
        </p:nvSpPr>
        <p:spPr bwMode="auto">
          <a:xfrm>
            <a:off x="8615363" y="0"/>
            <a:ext cx="528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solidFill>
                  <a:srgbClr val="0000FF"/>
                </a:solidFill>
              </a:rPr>
              <a:t>U</a:t>
            </a:r>
          </a:p>
        </p:txBody>
      </p:sp>
      <p:sp>
        <p:nvSpPr>
          <p:cNvPr id="45061" name="Text Box 15"/>
          <p:cNvSpPr txBox="1">
            <a:spLocks noChangeArrowheads="1"/>
          </p:cNvSpPr>
          <p:nvPr/>
        </p:nvSpPr>
        <p:spPr bwMode="auto">
          <a:xfrm>
            <a:off x="317500" y="741363"/>
            <a:ext cx="7373938" cy="457200"/>
          </a:xfrm>
          <a:prstGeom prst="rect">
            <a:avLst/>
          </a:prstGeom>
          <a:solidFill>
            <a:schemeClr val="bg1"/>
          </a:solidFill>
          <a:ln>
            <a:noFill/>
          </a:ln>
          <a:effectLst/>
          <a:extLs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ja-JP" sz="2400"/>
              <a:t>b. Agile Development</a:t>
            </a:r>
          </a:p>
        </p:txBody>
      </p:sp>
      <p:graphicFrame>
        <p:nvGraphicFramePr>
          <p:cNvPr id="406612" name="Group 84"/>
          <p:cNvGraphicFramePr>
            <a:graphicFrameLocks noGrp="1"/>
          </p:cNvGraphicFramePr>
          <p:nvPr>
            <p:ph idx="1"/>
          </p:nvPr>
        </p:nvGraphicFramePr>
        <p:xfrm>
          <a:off x="1638300" y="1277938"/>
          <a:ext cx="4937125" cy="4729162"/>
        </p:xfrm>
        <a:graphic>
          <a:graphicData uri="http://schemas.openxmlformats.org/drawingml/2006/table">
            <a:tbl>
              <a:tblPr/>
              <a:tblGrid>
                <a:gridCol w="1646238"/>
                <a:gridCol w="1646237"/>
                <a:gridCol w="1644650"/>
              </a:tblGrid>
              <a:tr h="511175">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Function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Function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Function 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17987">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id-ID" altLang="id-ID"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id-ID" altLang="id-ID"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id-ID" altLang="id-ID"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45076" name="Group 70"/>
          <p:cNvGrpSpPr>
            <a:grpSpLocks/>
          </p:cNvGrpSpPr>
          <p:nvPr/>
        </p:nvGrpSpPr>
        <p:grpSpPr bwMode="auto">
          <a:xfrm>
            <a:off x="1690688" y="2001838"/>
            <a:ext cx="1450975" cy="1243012"/>
            <a:chOff x="1447" y="2901"/>
            <a:chExt cx="914" cy="783"/>
          </a:xfrm>
        </p:grpSpPr>
        <p:sp>
          <p:nvSpPr>
            <p:cNvPr id="45090" name="Text Box 67"/>
            <p:cNvSpPr txBox="1">
              <a:spLocks noChangeArrowheads="1"/>
            </p:cNvSpPr>
            <p:nvPr/>
          </p:nvSpPr>
          <p:spPr bwMode="auto">
            <a:xfrm rot="-5400000">
              <a:off x="1211" y="3142"/>
              <a:ext cx="778" cy="306"/>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2400"/>
                <a:t>Design</a:t>
              </a:r>
            </a:p>
          </p:txBody>
        </p:sp>
        <p:sp>
          <p:nvSpPr>
            <p:cNvPr id="45091" name="Text Box 68"/>
            <p:cNvSpPr txBox="1">
              <a:spLocks noChangeArrowheads="1"/>
            </p:cNvSpPr>
            <p:nvPr/>
          </p:nvSpPr>
          <p:spPr bwMode="auto">
            <a:xfrm rot="-5400000">
              <a:off x="1509" y="3138"/>
              <a:ext cx="778" cy="306"/>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2400"/>
                <a:t>coding</a:t>
              </a:r>
            </a:p>
          </p:txBody>
        </p:sp>
        <p:sp>
          <p:nvSpPr>
            <p:cNvPr id="45092" name="Text Box 69"/>
            <p:cNvSpPr txBox="1">
              <a:spLocks noChangeArrowheads="1"/>
            </p:cNvSpPr>
            <p:nvPr/>
          </p:nvSpPr>
          <p:spPr bwMode="auto">
            <a:xfrm rot="-5400000">
              <a:off x="1819" y="3137"/>
              <a:ext cx="778" cy="306"/>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2400"/>
                <a:t>Test</a:t>
              </a:r>
            </a:p>
          </p:txBody>
        </p:sp>
      </p:grpSp>
      <p:grpSp>
        <p:nvGrpSpPr>
          <p:cNvPr id="45077" name="Group 71"/>
          <p:cNvGrpSpPr>
            <a:grpSpLocks/>
          </p:cNvGrpSpPr>
          <p:nvPr/>
        </p:nvGrpSpPr>
        <p:grpSpPr bwMode="auto">
          <a:xfrm>
            <a:off x="3392488" y="3279775"/>
            <a:ext cx="1450975" cy="1243013"/>
            <a:chOff x="1447" y="2901"/>
            <a:chExt cx="914" cy="783"/>
          </a:xfrm>
        </p:grpSpPr>
        <p:sp>
          <p:nvSpPr>
            <p:cNvPr id="45087" name="Text Box 72"/>
            <p:cNvSpPr txBox="1">
              <a:spLocks noChangeArrowheads="1"/>
            </p:cNvSpPr>
            <p:nvPr/>
          </p:nvSpPr>
          <p:spPr bwMode="auto">
            <a:xfrm rot="-5400000">
              <a:off x="1211" y="3142"/>
              <a:ext cx="778" cy="306"/>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2400"/>
                <a:t>Design</a:t>
              </a:r>
            </a:p>
          </p:txBody>
        </p:sp>
        <p:sp>
          <p:nvSpPr>
            <p:cNvPr id="45088" name="Text Box 73"/>
            <p:cNvSpPr txBox="1">
              <a:spLocks noChangeArrowheads="1"/>
            </p:cNvSpPr>
            <p:nvPr/>
          </p:nvSpPr>
          <p:spPr bwMode="auto">
            <a:xfrm rot="-5400000">
              <a:off x="1509" y="3138"/>
              <a:ext cx="778" cy="306"/>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2400"/>
                <a:t>coding</a:t>
              </a:r>
            </a:p>
          </p:txBody>
        </p:sp>
        <p:sp>
          <p:nvSpPr>
            <p:cNvPr id="45089" name="Text Box 74"/>
            <p:cNvSpPr txBox="1">
              <a:spLocks noChangeArrowheads="1"/>
            </p:cNvSpPr>
            <p:nvPr/>
          </p:nvSpPr>
          <p:spPr bwMode="auto">
            <a:xfrm rot="-5400000">
              <a:off x="1819" y="3137"/>
              <a:ext cx="778" cy="306"/>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2400"/>
                <a:t>Test</a:t>
              </a:r>
            </a:p>
          </p:txBody>
        </p:sp>
      </p:grpSp>
      <p:grpSp>
        <p:nvGrpSpPr>
          <p:cNvPr id="45078" name="Group 85"/>
          <p:cNvGrpSpPr>
            <a:grpSpLocks/>
          </p:cNvGrpSpPr>
          <p:nvPr/>
        </p:nvGrpSpPr>
        <p:grpSpPr bwMode="auto">
          <a:xfrm>
            <a:off x="5021263" y="4614863"/>
            <a:ext cx="1450975" cy="1243012"/>
            <a:chOff x="1447" y="2901"/>
            <a:chExt cx="914" cy="783"/>
          </a:xfrm>
        </p:grpSpPr>
        <p:sp>
          <p:nvSpPr>
            <p:cNvPr id="45084" name="Text Box 86"/>
            <p:cNvSpPr txBox="1">
              <a:spLocks noChangeArrowheads="1"/>
            </p:cNvSpPr>
            <p:nvPr/>
          </p:nvSpPr>
          <p:spPr bwMode="auto">
            <a:xfrm rot="-5400000">
              <a:off x="1211" y="3142"/>
              <a:ext cx="778" cy="306"/>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2400"/>
                <a:t>Design</a:t>
              </a:r>
            </a:p>
          </p:txBody>
        </p:sp>
        <p:sp>
          <p:nvSpPr>
            <p:cNvPr id="45085" name="Text Box 87"/>
            <p:cNvSpPr txBox="1">
              <a:spLocks noChangeArrowheads="1"/>
            </p:cNvSpPr>
            <p:nvPr/>
          </p:nvSpPr>
          <p:spPr bwMode="auto">
            <a:xfrm rot="-5400000">
              <a:off x="1509" y="3138"/>
              <a:ext cx="778" cy="306"/>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2400"/>
                <a:t>coding</a:t>
              </a:r>
            </a:p>
          </p:txBody>
        </p:sp>
        <p:sp>
          <p:nvSpPr>
            <p:cNvPr id="45086" name="Text Box 88"/>
            <p:cNvSpPr txBox="1">
              <a:spLocks noChangeArrowheads="1"/>
            </p:cNvSpPr>
            <p:nvPr/>
          </p:nvSpPr>
          <p:spPr bwMode="auto">
            <a:xfrm rot="-5400000">
              <a:off x="1819" y="3137"/>
              <a:ext cx="778" cy="306"/>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2400"/>
                <a:t>Test</a:t>
              </a:r>
            </a:p>
          </p:txBody>
        </p:sp>
      </p:grpSp>
      <p:sp>
        <p:nvSpPr>
          <p:cNvPr id="45079" name="AutoShape 90"/>
          <p:cNvSpPr>
            <a:spLocks noChangeArrowheads="1"/>
          </p:cNvSpPr>
          <p:nvPr/>
        </p:nvSpPr>
        <p:spPr bwMode="auto">
          <a:xfrm>
            <a:off x="1549400" y="6189663"/>
            <a:ext cx="5527675" cy="379412"/>
          </a:xfrm>
          <a:prstGeom prst="rightArrow">
            <a:avLst>
              <a:gd name="adj1" fmla="val 64019"/>
              <a:gd name="adj2" fmla="val 204574"/>
            </a:avLst>
          </a:prstGeom>
          <a:solidFill>
            <a:schemeClr val="accent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grpSp>
        <p:nvGrpSpPr>
          <p:cNvPr id="45080" name="Group 91"/>
          <p:cNvGrpSpPr>
            <a:grpSpLocks/>
          </p:cNvGrpSpPr>
          <p:nvPr/>
        </p:nvGrpSpPr>
        <p:grpSpPr bwMode="auto">
          <a:xfrm>
            <a:off x="8142288" y="292100"/>
            <a:ext cx="530225" cy="438150"/>
            <a:chOff x="1632" y="1248"/>
            <a:chExt cx="2682" cy="2286"/>
          </a:xfrm>
        </p:grpSpPr>
        <p:sp>
          <p:nvSpPr>
            <p:cNvPr id="45081" name="Gear"/>
            <p:cNvSpPr>
              <a:spLocks noEditPoints="1" noChangeArrowheads="1"/>
            </p:cNvSpPr>
            <p:nvPr/>
          </p:nvSpPr>
          <p:spPr bwMode="auto">
            <a:xfrm>
              <a:off x="3119" y="1248"/>
              <a:ext cx="1195" cy="1048"/>
            </a:xfrm>
            <a:custGeom>
              <a:avLst/>
              <a:gdLst>
                <a:gd name="T0" fmla="*/ 598 w 21600"/>
                <a:gd name="T1" fmla="*/ 0 h 21600"/>
                <a:gd name="T2" fmla="*/ 1195 w 21600"/>
                <a:gd name="T3" fmla="*/ 524 h 21600"/>
                <a:gd name="T4" fmla="*/ 598 w 21600"/>
                <a:gd name="T5" fmla="*/ 1048 h 21600"/>
                <a:gd name="T6" fmla="*/ 0 w 21600"/>
                <a:gd name="T7" fmla="*/ 524 h 21600"/>
                <a:gd name="T8" fmla="*/ 0 60000 65536"/>
                <a:gd name="T9" fmla="*/ 0 60000 65536"/>
                <a:gd name="T10" fmla="*/ 0 60000 65536"/>
                <a:gd name="T11" fmla="*/ 0 60000 65536"/>
                <a:gd name="T12" fmla="*/ 4374 w 21600"/>
                <a:gd name="T13" fmla="*/ 3957 h 21600"/>
                <a:gd name="T14" fmla="*/ 17840 w 21600"/>
                <a:gd name="T15" fmla="*/ 17643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45082" name="AutoShape 93"/>
            <p:cNvSpPr>
              <a:spLocks noEditPoints="1" noChangeArrowheads="1"/>
            </p:cNvSpPr>
            <p:nvPr/>
          </p:nvSpPr>
          <p:spPr bwMode="auto">
            <a:xfrm>
              <a:off x="1632" y="1680"/>
              <a:ext cx="1429" cy="1253"/>
            </a:xfrm>
            <a:custGeom>
              <a:avLst/>
              <a:gdLst>
                <a:gd name="T0" fmla="*/ 714 w 21600"/>
                <a:gd name="T1" fmla="*/ 0 h 21600"/>
                <a:gd name="T2" fmla="*/ 1429 w 21600"/>
                <a:gd name="T3" fmla="*/ 627 h 21600"/>
                <a:gd name="T4" fmla="*/ 714 w 21600"/>
                <a:gd name="T5" fmla="*/ 1253 h 21600"/>
                <a:gd name="T6" fmla="*/ 0 w 21600"/>
                <a:gd name="T7" fmla="*/ 627 h 21600"/>
                <a:gd name="T8" fmla="*/ 0 60000 65536"/>
                <a:gd name="T9" fmla="*/ 0 60000 65536"/>
                <a:gd name="T10" fmla="*/ 0 60000 65536"/>
                <a:gd name="T11" fmla="*/ 0 60000 65536"/>
                <a:gd name="T12" fmla="*/ 4368 w 21600"/>
                <a:gd name="T13" fmla="*/ 3965 h 21600"/>
                <a:gd name="T14" fmla="*/ 17836 w 21600"/>
                <a:gd name="T15" fmla="*/ 17635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45083" name="AutoShape 94"/>
            <p:cNvSpPr>
              <a:spLocks noEditPoints="1" noChangeArrowheads="1"/>
            </p:cNvSpPr>
            <p:nvPr/>
          </p:nvSpPr>
          <p:spPr bwMode="auto">
            <a:xfrm>
              <a:off x="2559" y="2142"/>
              <a:ext cx="1588" cy="1392"/>
            </a:xfrm>
            <a:custGeom>
              <a:avLst/>
              <a:gdLst>
                <a:gd name="T0" fmla="*/ 794 w 21600"/>
                <a:gd name="T1" fmla="*/ 0 h 21600"/>
                <a:gd name="T2" fmla="*/ 1588 w 21600"/>
                <a:gd name="T3" fmla="*/ 696 h 21600"/>
                <a:gd name="T4" fmla="*/ 794 w 21600"/>
                <a:gd name="T5" fmla="*/ 1392 h 21600"/>
                <a:gd name="T6" fmla="*/ 0 w 21600"/>
                <a:gd name="T7" fmla="*/ 696 h 21600"/>
                <a:gd name="T8" fmla="*/ 0 60000 65536"/>
                <a:gd name="T9" fmla="*/ 0 60000 65536"/>
                <a:gd name="T10" fmla="*/ 0 60000 65536"/>
                <a:gd name="T11" fmla="*/ 0 60000 65536"/>
                <a:gd name="T12" fmla="*/ 4380 w 21600"/>
                <a:gd name="T13" fmla="*/ 3957 h 21600"/>
                <a:gd name="T14" fmla="*/ 17846 w 21600"/>
                <a:gd name="T15" fmla="*/ 17628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grpSp>
    </p:spTree>
    <p:extLst>
      <p:ext uri="{BB962C8B-B14F-4D97-AF65-F5344CB8AC3E}">
        <p14:creationId xmlns:p14="http://schemas.microsoft.com/office/powerpoint/2010/main" val="4178560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2"/>
          </p:nvPr>
        </p:nvSpPr>
        <p:spPr>
          <a:noFill/>
        </p:spPr>
        <p:txBody>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r">
              <a:spcBef>
                <a:spcPct val="0"/>
              </a:spcBef>
            </a:pPr>
            <a:fld id="{F9456465-4512-4DED-9D28-B88960F3D5E6}" type="slidenum">
              <a:rPr kumimoji="0" lang="en-US" altLang="ja-JP">
                <a:solidFill>
                  <a:schemeClr val="tx1"/>
                </a:solidFill>
              </a:rPr>
              <a:pPr algn="r">
                <a:spcBef>
                  <a:spcPct val="0"/>
                </a:spcBef>
              </a:pPr>
              <a:t>13</a:t>
            </a:fld>
            <a:endParaRPr kumimoji="0" lang="en-US" altLang="ja-JP">
              <a:solidFill>
                <a:schemeClr val="tx1"/>
              </a:solidFill>
            </a:endParaRPr>
          </a:p>
        </p:txBody>
      </p:sp>
      <p:sp>
        <p:nvSpPr>
          <p:cNvPr id="46083" name="Rectangle 2"/>
          <p:cNvSpPr>
            <a:spLocks noGrp="1" noChangeArrowheads="1"/>
          </p:cNvSpPr>
          <p:nvPr>
            <p:ph type="title"/>
          </p:nvPr>
        </p:nvSpPr>
        <p:spPr>
          <a:xfrm>
            <a:off x="401638" y="274638"/>
            <a:ext cx="8229600" cy="439737"/>
          </a:xfrm>
        </p:spPr>
        <p:txBody>
          <a:bodyPr/>
          <a:lstStyle/>
          <a:p>
            <a:pPr algn="l" eaLnBrk="1" hangingPunct="1"/>
            <a:r>
              <a:rPr lang="en-US" altLang="ja-JP" sz="2400" smtClean="0"/>
              <a:t>Overview of Development models (3)</a:t>
            </a:r>
          </a:p>
        </p:txBody>
      </p:sp>
      <p:sp>
        <p:nvSpPr>
          <p:cNvPr id="46084" name="Text Box 3"/>
          <p:cNvSpPr txBox="1">
            <a:spLocks noChangeArrowheads="1"/>
          </p:cNvSpPr>
          <p:nvPr/>
        </p:nvSpPr>
        <p:spPr bwMode="auto">
          <a:xfrm>
            <a:off x="8615363" y="0"/>
            <a:ext cx="528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solidFill>
                  <a:srgbClr val="0000FF"/>
                </a:solidFill>
              </a:rPr>
              <a:t>U</a:t>
            </a:r>
          </a:p>
        </p:txBody>
      </p:sp>
      <p:graphicFrame>
        <p:nvGraphicFramePr>
          <p:cNvPr id="410726" name="Group 102"/>
          <p:cNvGraphicFramePr>
            <a:graphicFrameLocks noGrp="1"/>
          </p:cNvGraphicFramePr>
          <p:nvPr>
            <p:ph idx="1"/>
          </p:nvPr>
        </p:nvGraphicFramePr>
        <p:xfrm>
          <a:off x="322263" y="1052513"/>
          <a:ext cx="8356600" cy="3749675"/>
        </p:xfrm>
        <a:graphic>
          <a:graphicData uri="http://schemas.openxmlformats.org/drawingml/2006/table">
            <a:tbl>
              <a:tblPr/>
              <a:tblGrid>
                <a:gridCol w="1693862"/>
                <a:gridCol w="2220913"/>
                <a:gridCol w="2220912"/>
                <a:gridCol w="2220913"/>
              </a:tblGrid>
              <a:tr h="365822">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id-ID" altLang="id-ID"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endParaRP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Water fall</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Agile</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Spiral (Prototyping)</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r>
              <a:tr h="365822">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Document</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Document base</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Minimum</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Minimum</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188">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Confirmation of requirement</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By document</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By software</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By software</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188">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Changing requirement</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Difficult</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Easy</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Easy</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822">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Programmer</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A few - hundreds</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A few – 20</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id-ID" altLang="id-ID"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endParaRP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822">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1 cycle</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Months - years</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Weeks - months</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Month – a year</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822">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Management</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Initial plan</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In each cycle</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id-ID" altLang="id-ID"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endParaRP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188">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Collaboration</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Defined by regulation</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personal</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id-ID" altLang="id-ID"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endParaRP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46132" name="Group 103"/>
          <p:cNvGrpSpPr>
            <a:grpSpLocks/>
          </p:cNvGrpSpPr>
          <p:nvPr/>
        </p:nvGrpSpPr>
        <p:grpSpPr bwMode="auto">
          <a:xfrm>
            <a:off x="8142288" y="292100"/>
            <a:ext cx="530225" cy="438150"/>
            <a:chOff x="1632" y="1248"/>
            <a:chExt cx="2682" cy="2286"/>
          </a:xfrm>
        </p:grpSpPr>
        <p:sp>
          <p:nvSpPr>
            <p:cNvPr id="46133" name="Gear"/>
            <p:cNvSpPr>
              <a:spLocks noEditPoints="1" noChangeArrowheads="1"/>
            </p:cNvSpPr>
            <p:nvPr/>
          </p:nvSpPr>
          <p:spPr bwMode="auto">
            <a:xfrm>
              <a:off x="3119" y="1248"/>
              <a:ext cx="1195" cy="1048"/>
            </a:xfrm>
            <a:custGeom>
              <a:avLst/>
              <a:gdLst>
                <a:gd name="T0" fmla="*/ 598 w 21600"/>
                <a:gd name="T1" fmla="*/ 0 h 21600"/>
                <a:gd name="T2" fmla="*/ 1195 w 21600"/>
                <a:gd name="T3" fmla="*/ 524 h 21600"/>
                <a:gd name="T4" fmla="*/ 598 w 21600"/>
                <a:gd name="T5" fmla="*/ 1048 h 21600"/>
                <a:gd name="T6" fmla="*/ 0 w 21600"/>
                <a:gd name="T7" fmla="*/ 524 h 21600"/>
                <a:gd name="T8" fmla="*/ 0 60000 65536"/>
                <a:gd name="T9" fmla="*/ 0 60000 65536"/>
                <a:gd name="T10" fmla="*/ 0 60000 65536"/>
                <a:gd name="T11" fmla="*/ 0 60000 65536"/>
                <a:gd name="T12" fmla="*/ 4374 w 21600"/>
                <a:gd name="T13" fmla="*/ 3957 h 21600"/>
                <a:gd name="T14" fmla="*/ 17840 w 21600"/>
                <a:gd name="T15" fmla="*/ 17643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46134" name="AutoShape 105"/>
            <p:cNvSpPr>
              <a:spLocks noEditPoints="1" noChangeArrowheads="1"/>
            </p:cNvSpPr>
            <p:nvPr/>
          </p:nvSpPr>
          <p:spPr bwMode="auto">
            <a:xfrm>
              <a:off x="1632" y="1680"/>
              <a:ext cx="1429" cy="1253"/>
            </a:xfrm>
            <a:custGeom>
              <a:avLst/>
              <a:gdLst>
                <a:gd name="T0" fmla="*/ 714 w 21600"/>
                <a:gd name="T1" fmla="*/ 0 h 21600"/>
                <a:gd name="T2" fmla="*/ 1429 w 21600"/>
                <a:gd name="T3" fmla="*/ 627 h 21600"/>
                <a:gd name="T4" fmla="*/ 714 w 21600"/>
                <a:gd name="T5" fmla="*/ 1253 h 21600"/>
                <a:gd name="T6" fmla="*/ 0 w 21600"/>
                <a:gd name="T7" fmla="*/ 627 h 21600"/>
                <a:gd name="T8" fmla="*/ 0 60000 65536"/>
                <a:gd name="T9" fmla="*/ 0 60000 65536"/>
                <a:gd name="T10" fmla="*/ 0 60000 65536"/>
                <a:gd name="T11" fmla="*/ 0 60000 65536"/>
                <a:gd name="T12" fmla="*/ 4368 w 21600"/>
                <a:gd name="T13" fmla="*/ 3965 h 21600"/>
                <a:gd name="T14" fmla="*/ 17836 w 21600"/>
                <a:gd name="T15" fmla="*/ 17635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46135" name="AutoShape 106"/>
            <p:cNvSpPr>
              <a:spLocks noEditPoints="1" noChangeArrowheads="1"/>
            </p:cNvSpPr>
            <p:nvPr/>
          </p:nvSpPr>
          <p:spPr bwMode="auto">
            <a:xfrm>
              <a:off x="2559" y="2142"/>
              <a:ext cx="1588" cy="1392"/>
            </a:xfrm>
            <a:custGeom>
              <a:avLst/>
              <a:gdLst>
                <a:gd name="T0" fmla="*/ 794 w 21600"/>
                <a:gd name="T1" fmla="*/ 0 h 21600"/>
                <a:gd name="T2" fmla="*/ 1588 w 21600"/>
                <a:gd name="T3" fmla="*/ 696 h 21600"/>
                <a:gd name="T4" fmla="*/ 794 w 21600"/>
                <a:gd name="T5" fmla="*/ 1392 h 21600"/>
                <a:gd name="T6" fmla="*/ 0 w 21600"/>
                <a:gd name="T7" fmla="*/ 696 h 21600"/>
                <a:gd name="T8" fmla="*/ 0 60000 65536"/>
                <a:gd name="T9" fmla="*/ 0 60000 65536"/>
                <a:gd name="T10" fmla="*/ 0 60000 65536"/>
                <a:gd name="T11" fmla="*/ 0 60000 65536"/>
                <a:gd name="T12" fmla="*/ 4380 w 21600"/>
                <a:gd name="T13" fmla="*/ 3957 h 21600"/>
                <a:gd name="T14" fmla="*/ 17846 w 21600"/>
                <a:gd name="T15" fmla="*/ 17628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grpSp>
    </p:spTree>
    <p:extLst>
      <p:ext uri="{BB962C8B-B14F-4D97-AF65-F5344CB8AC3E}">
        <p14:creationId xmlns:p14="http://schemas.microsoft.com/office/powerpoint/2010/main" val="9993066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a:noFill/>
        </p:spPr>
        <p:txBody>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r">
              <a:spcBef>
                <a:spcPct val="0"/>
              </a:spcBef>
            </a:pPr>
            <a:fld id="{95E79FC9-979E-4042-853B-692609074E78}" type="slidenum">
              <a:rPr kumimoji="0" lang="en-US" altLang="ja-JP">
                <a:solidFill>
                  <a:schemeClr val="tx1"/>
                </a:solidFill>
              </a:rPr>
              <a:pPr algn="r">
                <a:spcBef>
                  <a:spcPct val="0"/>
                </a:spcBef>
              </a:pPr>
              <a:t>14</a:t>
            </a:fld>
            <a:endParaRPr kumimoji="0" lang="en-US" altLang="ja-JP">
              <a:solidFill>
                <a:schemeClr val="tx1"/>
              </a:solidFill>
            </a:endParaRPr>
          </a:p>
        </p:txBody>
      </p:sp>
      <p:sp>
        <p:nvSpPr>
          <p:cNvPr id="47107" name="Rectangle 2"/>
          <p:cNvSpPr>
            <a:spLocks noGrp="1" noChangeArrowheads="1"/>
          </p:cNvSpPr>
          <p:nvPr>
            <p:ph type="title"/>
          </p:nvPr>
        </p:nvSpPr>
        <p:spPr>
          <a:xfrm>
            <a:off x="401638" y="274638"/>
            <a:ext cx="8229600" cy="439737"/>
          </a:xfrm>
        </p:spPr>
        <p:txBody>
          <a:bodyPr/>
          <a:lstStyle/>
          <a:p>
            <a:pPr algn="l" eaLnBrk="1" hangingPunct="1"/>
            <a:r>
              <a:rPr lang="en-US" altLang="ja-JP" sz="2400" smtClean="0"/>
              <a:t>Overview of Design and Development methods</a:t>
            </a:r>
          </a:p>
        </p:txBody>
      </p:sp>
      <p:sp>
        <p:nvSpPr>
          <p:cNvPr id="47108" name="Text Box 3"/>
          <p:cNvSpPr txBox="1">
            <a:spLocks noChangeArrowheads="1"/>
          </p:cNvSpPr>
          <p:nvPr/>
        </p:nvSpPr>
        <p:spPr bwMode="auto">
          <a:xfrm>
            <a:off x="8615363" y="0"/>
            <a:ext cx="528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solidFill>
                  <a:srgbClr val="0000FF"/>
                </a:solidFill>
              </a:rPr>
              <a:t>U</a:t>
            </a:r>
          </a:p>
        </p:txBody>
      </p:sp>
      <p:graphicFrame>
        <p:nvGraphicFramePr>
          <p:cNvPr id="417872" name="Group 80"/>
          <p:cNvGraphicFramePr>
            <a:graphicFrameLocks noGrp="1"/>
          </p:cNvGraphicFramePr>
          <p:nvPr>
            <p:ph idx="1"/>
          </p:nvPr>
        </p:nvGraphicFramePr>
        <p:xfrm>
          <a:off x="392113" y="1066800"/>
          <a:ext cx="8105775" cy="2060575"/>
        </p:xfrm>
        <a:graphic>
          <a:graphicData uri="http://schemas.openxmlformats.org/drawingml/2006/table">
            <a:tbl>
              <a:tblPr/>
              <a:tblGrid>
                <a:gridCol w="2744787"/>
                <a:gridCol w="5360988"/>
              </a:tblGrid>
              <a:tr h="365783">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Method</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Summary</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r>
              <a:tr h="823011">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SD/SA: Structured Design/ Structured analysis</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Structured Design (SD) is concerned with the development of modules and the synthesis of these modules in a so called "module hierarchy"</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71782">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OOD: Object-oriented design</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the process of planning a system of interacting objects for the purpose of solving a software problem</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47123" name="Group 81"/>
          <p:cNvGrpSpPr>
            <a:grpSpLocks/>
          </p:cNvGrpSpPr>
          <p:nvPr/>
        </p:nvGrpSpPr>
        <p:grpSpPr bwMode="auto">
          <a:xfrm>
            <a:off x="8142288" y="292100"/>
            <a:ext cx="530225" cy="438150"/>
            <a:chOff x="1632" y="1248"/>
            <a:chExt cx="2682" cy="2286"/>
          </a:xfrm>
        </p:grpSpPr>
        <p:sp>
          <p:nvSpPr>
            <p:cNvPr id="47124" name="Gear"/>
            <p:cNvSpPr>
              <a:spLocks noEditPoints="1" noChangeArrowheads="1"/>
            </p:cNvSpPr>
            <p:nvPr/>
          </p:nvSpPr>
          <p:spPr bwMode="auto">
            <a:xfrm>
              <a:off x="3119" y="1248"/>
              <a:ext cx="1195" cy="1048"/>
            </a:xfrm>
            <a:custGeom>
              <a:avLst/>
              <a:gdLst>
                <a:gd name="T0" fmla="*/ 598 w 21600"/>
                <a:gd name="T1" fmla="*/ 0 h 21600"/>
                <a:gd name="T2" fmla="*/ 1195 w 21600"/>
                <a:gd name="T3" fmla="*/ 524 h 21600"/>
                <a:gd name="T4" fmla="*/ 598 w 21600"/>
                <a:gd name="T5" fmla="*/ 1048 h 21600"/>
                <a:gd name="T6" fmla="*/ 0 w 21600"/>
                <a:gd name="T7" fmla="*/ 524 h 21600"/>
                <a:gd name="T8" fmla="*/ 0 60000 65536"/>
                <a:gd name="T9" fmla="*/ 0 60000 65536"/>
                <a:gd name="T10" fmla="*/ 0 60000 65536"/>
                <a:gd name="T11" fmla="*/ 0 60000 65536"/>
                <a:gd name="T12" fmla="*/ 4374 w 21600"/>
                <a:gd name="T13" fmla="*/ 3957 h 21600"/>
                <a:gd name="T14" fmla="*/ 17840 w 21600"/>
                <a:gd name="T15" fmla="*/ 17643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47125" name="AutoShape 83"/>
            <p:cNvSpPr>
              <a:spLocks noEditPoints="1" noChangeArrowheads="1"/>
            </p:cNvSpPr>
            <p:nvPr/>
          </p:nvSpPr>
          <p:spPr bwMode="auto">
            <a:xfrm>
              <a:off x="1632" y="1680"/>
              <a:ext cx="1429" cy="1253"/>
            </a:xfrm>
            <a:custGeom>
              <a:avLst/>
              <a:gdLst>
                <a:gd name="T0" fmla="*/ 714 w 21600"/>
                <a:gd name="T1" fmla="*/ 0 h 21600"/>
                <a:gd name="T2" fmla="*/ 1429 w 21600"/>
                <a:gd name="T3" fmla="*/ 627 h 21600"/>
                <a:gd name="T4" fmla="*/ 714 w 21600"/>
                <a:gd name="T5" fmla="*/ 1253 h 21600"/>
                <a:gd name="T6" fmla="*/ 0 w 21600"/>
                <a:gd name="T7" fmla="*/ 627 h 21600"/>
                <a:gd name="T8" fmla="*/ 0 60000 65536"/>
                <a:gd name="T9" fmla="*/ 0 60000 65536"/>
                <a:gd name="T10" fmla="*/ 0 60000 65536"/>
                <a:gd name="T11" fmla="*/ 0 60000 65536"/>
                <a:gd name="T12" fmla="*/ 4368 w 21600"/>
                <a:gd name="T13" fmla="*/ 3965 h 21600"/>
                <a:gd name="T14" fmla="*/ 17836 w 21600"/>
                <a:gd name="T15" fmla="*/ 17635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47126" name="AutoShape 84"/>
            <p:cNvSpPr>
              <a:spLocks noEditPoints="1" noChangeArrowheads="1"/>
            </p:cNvSpPr>
            <p:nvPr/>
          </p:nvSpPr>
          <p:spPr bwMode="auto">
            <a:xfrm>
              <a:off x="2559" y="2142"/>
              <a:ext cx="1588" cy="1392"/>
            </a:xfrm>
            <a:custGeom>
              <a:avLst/>
              <a:gdLst>
                <a:gd name="T0" fmla="*/ 794 w 21600"/>
                <a:gd name="T1" fmla="*/ 0 h 21600"/>
                <a:gd name="T2" fmla="*/ 1588 w 21600"/>
                <a:gd name="T3" fmla="*/ 696 h 21600"/>
                <a:gd name="T4" fmla="*/ 794 w 21600"/>
                <a:gd name="T5" fmla="*/ 1392 h 21600"/>
                <a:gd name="T6" fmla="*/ 0 w 21600"/>
                <a:gd name="T7" fmla="*/ 696 h 21600"/>
                <a:gd name="T8" fmla="*/ 0 60000 65536"/>
                <a:gd name="T9" fmla="*/ 0 60000 65536"/>
                <a:gd name="T10" fmla="*/ 0 60000 65536"/>
                <a:gd name="T11" fmla="*/ 0 60000 65536"/>
                <a:gd name="T12" fmla="*/ 4380 w 21600"/>
                <a:gd name="T13" fmla="*/ 3957 h 21600"/>
                <a:gd name="T14" fmla="*/ 17846 w 21600"/>
                <a:gd name="T15" fmla="*/ 17628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grpSp>
    </p:spTree>
    <p:extLst>
      <p:ext uri="{BB962C8B-B14F-4D97-AF65-F5344CB8AC3E}">
        <p14:creationId xmlns:p14="http://schemas.microsoft.com/office/powerpoint/2010/main" val="40369657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2"/>
          </p:nvPr>
        </p:nvSpPr>
        <p:spPr>
          <a:noFill/>
        </p:spPr>
        <p:txBody>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r">
              <a:spcBef>
                <a:spcPct val="0"/>
              </a:spcBef>
            </a:pPr>
            <a:fld id="{6DD50946-DBDA-4248-9D84-77A91F7013EE}" type="slidenum">
              <a:rPr kumimoji="0" lang="en-US" altLang="ja-JP">
                <a:solidFill>
                  <a:schemeClr val="tx1"/>
                </a:solidFill>
              </a:rPr>
              <a:pPr algn="r">
                <a:spcBef>
                  <a:spcPct val="0"/>
                </a:spcBef>
              </a:pPr>
              <a:t>15</a:t>
            </a:fld>
            <a:endParaRPr kumimoji="0" lang="en-US" altLang="ja-JP">
              <a:solidFill>
                <a:schemeClr val="tx1"/>
              </a:solidFill>
            </a:endParaRPr>
          </a:p>
        </p:txBody>
      </p:sp>
      <p:sp>
        <p:nvSpPr>
          <p:cNvPr id="48131" name="Rectangle 2"/>
          <p:cNvSpPr>
            <a:spLocks noGrp="1" noChangeArrowheads="1"/>
          </p:cNvSpPr>
          <p:nvPr>
            <p:ph type="title"/>
          </p:nvPr>
        </p:nvSpPr>
        <p:spPr>
          <a:xfrm>
            <a:off x="401638" y="274638"/>
            <a:ext cx="8229600" cy="439737"/>
          </a:xfrm>
        </p:spPr>
        <p:txBody>
          <a:bodyPr/>
          <a:lstStyle/>
          <a:p>
            <a:pPr algn="l" eaLnBrk="1" hangingPunct="1"/>
            <a:r>
              <a:rPr lang="en-US" altLang="ja-JP" sz="2400" smtClean="0"/>
              <a:t>Overview of Project Management</a:t>
            </a:r>
          </a:p>
        </p:txBody>
      </p:sp>
      <p:sp>
        <p:nvSpPr>
          <p:cNvPr id="48132" name="Text Box 3"/>
          <p:cNvSpPr txBox="1">
            <a:spLocks noChangeArrowheads="1"/>
          </p:cNvSpPr>
          <p:nvPr/>
        </p:nvSpPr>
        <p:spPr bwMode="auto">
          <a:xfrm>
            <a:off x="8615363" y="0"/>
            <a:ext cx="528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solidFill>
                  <a:srgbClr val="0000FF"/>
                </a:solidFill>
              </a:rPr>
              <a:t>U</a:t>
            </a:r>
          </a:p>
        </p:txBody>
      </p:sp>
      <p:sp>
        <p:nvSpPr>
          <p:cNvPr id="48133" name="Text Box 20"/>
          <p:cNvSpPr txBox="1">
            <a:spLocks noChangeArrowheads="1"/>
          </p:cNvSpPr>
          <p:nvPr/>
        </p:nvSpPr>
        <p:spPr bwMode="auto">
          <a:xfrm>
            <a:off x="493713" y="828675"/>
            <a:ext cx="4683125" cy="3113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spcBef>
                <a:spcPct val="0"/>
              </a:spcBef>
            </a:pPr>
            <a:r>
              <a:rPr lang="en-US" altLang="ja-JP" b="1">
                <a:solidFill>
                  <a:srgbClr val="FF0000"/>
                </a:solidFill>
              </a:rPr>
              <a:t>PMBOK Knowledge Areas</a:t>
            </a:r>
            <a:br>
              <a:rPr lang="en-US" altLang="ja-JP" b="1">
                <a:solidFill>
                  <a:srgbClr val="FF0000"/>
                </a:solidFill>
              </a:rPr>
            </a:br>
            <a:r>
              <a:rPr lang="en-US" altLang="ja-JP"/>
              <a:t>1. Project Integration Management</a:t>
            </a:r>
          </a:p>
          <a:p>
            <a:pPr algn="l" eaLnBrk="1" hangingPunct="1">
              <a:spcBef>
                <a:spcPct val="0"/>
              </a:spcBef>
            </a:pPr>
            <a:r>
              <a:rPr lang="en-US" altLang="ja-JP"/>
              <a:t>2. Project Scope Management</a:t>
            </a:r>
          </a:p>
          <a:p>
            <a:pPr algn="l" eaLnBrk="1" hangingPunct="1">
              <a:spcBef>
                <a:spcPct val="0"/>
              </a:spcBef>
            </a:pPr>
            <a:r>
              <a:rPr lang="en-US" altLang="ja-JP"/>
              <a:t>3. Project Time Management</a:t>
            </a:r>
          </a:p>
          <a:p>
            <a:pPr algn="l" eaLnBrk="1" hangingPunct="1">
              <a:spcBef>
                <a:spcPct val="0"/>
              </a:spcBef>
            </a:pPr>
            <a:r>
              <a:rPr lang="en-US" altLang="ja-JP"/>
              <a:t>4. Project Cost Management</a:t>
            </a:r>
          </a:p>
          <a:p>
            <a:pPr algn="l" eaLnBrk="1" hangingPunct="1">
              <a:spcBef>
                <a:spcPct val="0"/>
              </a:spcBef>
            </a:pPr>
            <a:r>
              <a:rPr lang="en-US" altLang="ja-JP"/>
              <a:t>5. Project Quality Management</a:t>
            </a:r>
          </a:p>
          <a:p>
            <a:pPr algn="l" eaLnBrk="1" hangingPunct="1">
              <a:spcBef>
                <a:spcPct val="0"/>
              </a:spcBef>
            </a:pPr>
            <a:r>
              <a:rPr lang="en-US" altLang="ja-JP"/>
              <a:t>6. Project Human Resources Management</a:t>
            </a:r>
          </a:p>
          <a:p>
            <a:pPr algn="l" eaLnBrk="1" hangingPunct="1">
              <a:spcBef>
                <a:spcPct val="0"/>
              </a:spcBef>
            </a:pPr>
            <a:r>
              <a:rPr lang="en-US" altLang="ja-JP"/>
              <a:t>7. Project Communications Management</a:t>
            </a:r>
          </a:p>
          <a:p>
            <a:pPr algn="l" eaLnBrk="1" hangingPunct="1">
              <a:spcBef>
                <a:spcPct val="0"/>
              </a:spcBef>
            </a:pPr>
            <a:r>
              <a:rPr lang="en-US" altLang="ja-JP"/>
              <a:t>8. Project Risk Management</a:t>
            </a:r>
          </a:p>
          <a:p>
            <a:pPr algn="l" eaLnBrk="1" hangingPunct="1">
              <a:spcBef>
                <a:spcPct val="0"/>
              </a:spcBef>
            </a:pPr>
            <a:r>
              <a:rPr lang="en-US" altLang="ja-JP"/>
              <a:t>9. Project Procurement Management</a:t>
            </a:r>
          </a:p>
          <a:p>
            <a:pPr algn="l" eaLnBrk="1" hangingPunct="1">
              <a:spcBef>
                <a:spcPct val="0"/>
              </a:spcBef>
            </a:pPr>
            <a:endParaRPr lang="en-US" altLang="ja-JP"/>
          </a:p>
        </p:txBody>
      </p:sp>
      <p:sp>
        <p:nvSpPr>
          <p:cNvPr id="48134" name="AutoShape 21"/>
          <p:cNvSpPr>
            <a:spLocks noChangeArrowheads="1"/>
          </p:cNvSpPr>
          <p:nvPr/>
        </p:nvSpPr>
        <p:spPr bwMode="auto">
          <a:xfrm>
            <a:off x="1547813" y="4092575"/>
            <a:ext cx="1806575" cy="1562100"/>
          </a:xfrm>
          <a:prstGeom prst="triangle">
            <a:avLst>
              <a:gd name="adj" fmla="val 50000"/>
            </a:avLst>
          </a:prstGeom>
          <a:noFill/>
          <a:ln w="2857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
        <p:nvSpPr>
          <p:cNvPr id="48135" name="Text Box 23"/>
          <p:cNvSpPr txBox="1">
            <a:spLocks noChangeArrowheads="1"/>
          </p:cNvSpPr>
          <p:nvPr/>
        </p:nvSpPr>
        <p:spPr bwMode="auto">
          <a:xfrm rot="3635961">
            <a:off x="2123282" y="4572794"/>
            <a:ext cx="19700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2000"/>
              <a:t>Resources</a:t>
            </a:r>
          </a:p>
        </p:txBody>
      </p:sp>
      <p:sp>
        <p:nvSpPr>
          <p:cNvPr id="48136" name="Text Box 24"/>
          <p:cNvSpPr txBox="1">
            <a:spLocks noChangeArrowheads="1"/>
          </p:cNvSpPr>
          <p:nvPr/>
        </p:nvSpPr>
        <p:spPr bwMode="auto">
          <a:xfrm>
            <a:off x="1433513" y="5638800"/>
            <a:ext cx="19700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2000"/>
              <a:t>Performance</a:t>
            </a:r>
          </a:p>
        </p:txBody>
      </p:sp>
      <p:sp>
        <p:nvSpPr>
          <p:cNvPr id="48137" name="Text Box 25"/>
          <p:cNvSpPr txBox="1">
            <a:spLocks noChangeArrowheads="1"/>
          </p:cNvSpPr>
          <p:nvPr/>
        </p:nvSpPr>
        <p:spPr bwMode="auto">
          <a:xfrm rot="-3639791">
            <a:off x="840582" y="4496594"/>
            <a:ext cx="19700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2000"/>
              <a:t>Time</a:t>
            </a:r>
          </a:p>
        </p:txBody>
      </p:sp>
      <p:sp>
        <p:nvSpPr>
          <p:cNvPr id="48138" name="AutoShape 26"/>
          <p:cNvSpPr>
            <a:spLocks noChangeArrowheads="1"/>
          </p:cNvSpPr>
          <p:nvPr/>
        </p:nvSpPr>
        <p:spPr bwMode="auto">
          <a:xfrm>
            <a:off x="5076825" y="4062413"/>
            <a:ext cx="1806575" cy="1562100"/>
          </a:xfrm>
          <a:prstGeom prst="triangle">
            <a:avLst>
              <a:gd name="adj" fmla="val 50000"/>
            </a:avLst>
          </a:prstGeom>
          <a:solidFill>
            <a:schemeClr val="accent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
        <p:nvSpPr>
          <p:cNvPr id="48139" name="Text Box 27"/>
          <p:cNvSpPr txBox="1">
            <a:spLocks noChangeArrowheads="1"/>
          </p:cNvSpPr>
          <p:nvPr/>
        </p:nvSpPr>
        <p:spPr bwMode="auto">
          <a:xfrm rot="3635961">
            <a:off x="5652294" y="4542631"/>
            <a:ext cx="19700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2000"/>
              <a:t>Cost</a:t>
            </a:r>
          </a:p>
        </p:txBody>
      </p:sp>
      <p:sp>
        <p:nvSpPr>
          <p:cNvPr id="48140" name="Text Box 28"/>
          <p:cNvSpPr txBox="1">
            <a:spLocks noChangeArrowheads="1"/>
          </p:cNvSpPr>
          <p:nvPr/>
        </p:nvSpPr>
        <p:spPr bwMode="auto">
          <a:xfrm>
            <a:off x="4962525" y="5608638"/>
            <a:ext cx="19700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2000"/>
              <a:t>Performance</a:t>
            </a:r>
          </a:p>
        </p:txBody>
      </p:sp>
      <p:sp>
        <p:nvSpPr>
          <p:cNvPr id="48141" name="Text Box 29"/>
          <p:cNvSpPr txBox="1">
            <a:spLocks noChangeArrowheads="1"/>
          </p:cNvSpPr>
          <p:nvPr/>
        </p:nvSpPr>
        <p:spPr bwMode="auto">
          <a:xfrm rot="-3639791">
            <a:off x="4369594" y="4466431"/>
            <a:ext cx="19700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2000"/>
              <a:t>Time</a:t>
            </a:r>
          </a:p>
        </p:txBody>
      </p:sp>
      <p:sp>
        <p:nvSpPr>
          <p:cNvPr id="48142" name="Text Box 30"/>
          <p:cNvSpPr txBox="1">
            <a:spLocks noChangeArrowheads="1"/>
          </p:cNvSpPr>
          <p:nvPr/>
        </p:nvSpPr>
        <p:spPr bwMode="auto">
          <a:xfrm>
            <a:off x="5016500" y="5048250"/>
            <a:ext cx="19700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2000"/>
              <a:t>Resources</a:t>
            </a:r>
          </a:p>
        </p:txBody>
      </p:sp>
      <p:sp>
        <p:nvSpPr>
          <p:cNvPr id="48143" name="Text Box 31"/>
          <p:cNvSpPr txBox="1">
            <a:spLocks noChangeArrowheads="1"/>
          </p:cNvSpPr>
          <p:nvPr/>
        </p:nvSpPr>
        <p:spPr bwMode="auto">
          <a:xfrm>
            <a:off x="2652713" y="6113463"/>
            <a:ext cx="3321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2000"/>
              <a:t>Project Managing Triangle</a:t>
            </a:r>
          </a:p>
        </p:txBody>
      </p:sp>
      <p:grpSp>
        <p:nvGrpSpPr>
          <p:cNvPr id="48144" name="Group 32"/>
          <p:cNvGrpSpPr>
            <a:grpSpLocks/>
          </p:cNvGrpSpPr>
          <p:nvPr/>
        </p:nvGrpSpPr>
        <p:grpSpPr bwMode="auto">
          <a:xfrm>
            <a:off x="8142288" y="292100"/>
            <a:ext cx="530225" cy="438150"/>
            <a:chOff x="1632" y="1248"/>
            <a:chExt cx="2682" cy="2286"/>
          </a:xfrm>
        </p:grpSpPr>
        <p:sp>
          <p:nvSpPr>
            <p:cNvPr id="48145" name="Gear"/>
            <p:cNvSpPr>
              <a:spLocks noEditPoints="1" noChangeArrowheads="1"/>
            </p:cNvSpPr>
            <p:nvPr/>
          </p:nvSpPr>
          <p:spPr bwMode="auto">
            <a:xfrm>
              <a:off x="3119" y="1248"/>
              <a:ext cx="1195" cy="1048"/>
            </a:xfrm>
            <a:custGeom>
              <a:avLst/>
              <a:gdLst>
                <a:gd name="T0" fmla="*/ 598 w 21600"/>
                <a:gd name="T1" fmla="*/ 0 h 21600"/>
                <a:gd name="T2" fmla="*/ 1195 w 21600"/>
                <a:gd name="T3" fmla="*/ 524 h 21600"/>
                <a:gd name="T4" fmla="*/ 598 w 21600"/>
                <a:gd name="T5" fmla="*/ 1048 h 21600"/>
                <a:gd name="T6" fmla="*/ 0 w 21600"/>
                <a:gd name="T7" fmla="*/ 524 h 21600"/>
                <a:gd name="T8" fmla="*/ 0 60000 65536"/>
                <a:gd name="T9" fmla="*/ 0 60000 65536"/>
                <a:gd name="T10" fmla="*/ 0 60000 65536"/>
                <a:gd name="T11" fmla="*/ 0 60000 65536"/>
                <a:gd name="T12" fmla="*/ 4374 w 21600"/>
                <a:gd name="T13" fmla="*/ 3957 h 21600"/>
                <a:gd name="T14" fmla="*/ 17840 w 21600"/>
                <a:gd name="T15" fmla="*/ 17643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48146" name="AutoShape 34"/>
            <p:cNvSpPr>
              <a:spLocks noEditPoints="1" noChangeArrowheads="1"/>
            </p:cNvSpPr>
            <p:nvPr/>
          </p:nvSpPr>
          <p:spPr bwMode="auto">
            <a:xfrm>
              <a:off x="1632" y="1680"/>
              <a:ext cx="1429" cy="1253"/>
            </a:xfrm>
            <a:custGeom>
              <a:avLst/>
              <a:gdLst>
                <a:gd name="T0" fmla="*/ 714 w 21600"/>
                <a:gd name="T1" fmla="*/ 0 h 21600"/>
                <a:gd name="T2" fmla="*/ 1429 w 21600"/>
                <a:gd name="T3" fmla="*/ 627 h 21600"/>
                <a:gd name="T4" fmla="*/ 714 w 21600"/>
                <a:gd name="T5" fmla="*/ 1253 h 21600"/>
                <a:gd name="T6" fmla="*/ 0 w 21600"/>
                <a:gd name="T7" fmla="*/ 627 h 21600"/>
                <a:gd name="T8" fmla="*/ 0 60000 65536"/>
                <a:gd name="T9" fmla="*/ 0 60000 65536"/>
                <a:gd name="T10" fmla="*/ 0 60000 65536"/>
                <a:gd name="T11" fmla="*/ 0 60000 65536"/>
                <a:gd name="T12" fmla="*/ 4368 w 21600"/>
                <a:gd name="T13" fmla="*/ 3965 h 21600"/>
                <a:gd name="T14" fmla="*/ 17836 w 21600"/>
                <a:gd name="T15" fmla="*/ 17635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48147" name="AutoShape 35"/>
            <p:cNvSpPr>
              <a:spLocks noEditPoints="1" noChangeArrowheads="1"/>
            </p:cNvSpPr>
            <p:nvPr/>
          </p:nvSpPr>
          <p:spPr bwMode="auto">
            <a:xfrm>
              <a:off x="2559" y="2142"/>
              <a:ext cx="1588" cy="1392"/>
            </a:xfrm>
            <a:custGeom>
              <a:avLst/>
              <a:gdLst>
                <a:gd name="T0" fmla="*/ 794 w 21600"/>
                <a:gd name="T1" fmla="*/ 0 h 21600"/>
                <a:gd name="T2" fmla="*/ 1588 w 21600"/>
                <a:gd name="T3" fmla="*/ 696 h 21600"/>
                <a:gd name="T4" fmla="*/ 794 w 21600"/>
                <a:gd name="T5" fmla="*/ 1392 h 21600"/>
                <a:gd name="T6" fmla="*/ 0 w 21600"/>
                <a:gd name="T7" fmla="*/ 696 h 21600"/>
                <a:gd name="T8" fmla="*/ 0 60000 65536"/>
                <a:gd name="T9" fmla="*/ 0 60000 65536"/>
                <a:gd name="T10" fmla="*/ 0 60000 65536"/>
                <a:gd name="T11" fmla="*/ 0 60000 65536"/>
                <a:gd name="T12" fmla="*/ 4380 w 21600"/>
                <a:gd name="T13" fmla="*/ 3957 h 21600"/>
                <a:gd name="T14" fmla="*/ 17846 w 21600"/>
                <a:gd name="T15" fmla="*/ 17628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grpSp>
    </p:spTree>
    <p:extLst>
      <p:ext uri="{BB962C8B-B14F-4D97-AF65-F5344CB8AC3E}">
        <p14:creationId xmlns:p14="http://schemas.microsoft.com/office/powerpoint/2010/main" val="10478739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p:cNvSpPr>
            <a:spLocks noGrp="1"/>
          </p:cNvSpPr>
          <p:nvPr>
            <p:ph type="sldNum" sz="quarter" idx="12"/>
          </p:nvPr>
        </p:nvSpPr>
        <p:spPr>
          <a:noFill/>
        </p:spPr>
        <p:txBody>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r">
              <a:spcBef>
                <a:spcPct val="0"/>
              </a:spcBef>
            </a:pPr>
            <a:fld id="{F2F38EEE-E28A-4A6F-9782-8573F09C00A8}" type="slidenum">
              <a:rPr kumimoji="0" lang="en-US" altLang="ja-JP">
                <a:solidFill>
                  <a:schemeClr val="tx1"/>
                </a:solidFill>
              </a:rPr>
              <a:pPr algn="r">
                <a:spcBef>
                  <a:spcPct val="0"/>
                </a:spcBef>
              </a:pPr>
              <a:t>16</a:t>
            </a:fld>
            <a:endParaRPr kumimoji="0" lang="en-US" altLang="ja-JP">
              <a:solidFill>
                <a:schemeClr val="tx1"/>
              </a:solidFill>
            </a:endParaRPr>
          </a:p>
        </p:txBody>
      </p:sp>
      <p:sp>
        <p:nvSpPr>
          <p:cNvPr id="49155" name="Oval 39"/>
          <p:cNvSpPr>
            <a:spLocks noChangeArrowheads="1"/>
          </p:cNvSpPr>
          <p:nvPr/>
        </p:nvSpPr>
        <p:spPr bwMode="auto">
          <a:xfrm>
            <a:off x="6683375" y="5051425"/>
            <a:ext cx="1560513" cy="1560513"/>
          </a:xfrm>
          <a:prstGeom prst="ellipse">
            <a:avLst/>
          </a:prstGeom>
          <a:solidFill>
            <a:schemeClr val="accent1"/>
          </a:solidFill>
          <a:ln w="2857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
        <p:nvSpPr>
          <p:cNvPr id="49156" name="Rectangle 2"/>
          <p:cNvSpPr>
            <a:spLocks noGrp="1" noChangeArrowheads="1"/>
          </p:cNvSpPr>
          <p:nvPr>
            <p:ph type="title"/>
          </p:nvPr>
        </p:nvSpPr>
        <p:spPr>
          <a:xfrm>
            <a:off x="401638" y="274638"/>
            <a:ext cx="8229600" cy="439737"/>
          </a:xfrm>
        </p:spPr>
        <p:txBody>
          <a:bodyPr/>
          <a:lstStyle/>
          <a:p>
            <a:pPr algn="l" eaLnBrk="1" hangingPunct="1"/>
            <a:r>
              <a:rPr lang="en-US" altLang="ja-JP" sz="2400" smtClean="0"/>
              <a:t>Overview of Cost estimation and Scheduling</a:t>
            </a:r>
          </a:p>
        </p:txBody>
      </p:sp>
      <p:sp>
        <p:nvSpPr>
          <p:cNvPr id="49157" name="Text Box 3"/>
          <p:cNvSpPr txBox="1">
            <a:spLocks noChangeArrowheads="1"/>
          </p:cNvSpPr>
          <p:nvPr/>
        </p:nvSpPr>
        <p:spPr bwMode="auto">
          <a:xfrm>
            <a:off x="8615363" y="0"/>
            <a:ext cx="528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solidFill>
                  <a:srgbClr val="0000FF"/>
                </a:solidFill>
              </a:rPr>
              <a:t>U</a:t>
            </a:r>
          </a:p>
        </p:txBody>
      </p:sp>
      <p:sp>
        <p:nvSpPr>
          <p:cNvPr id="49158" name="Text Box 14"/>
          <p:cNvSpPr txBox="1">
            <a:spLocks noChangeArrowheads="1"/>
          </p:cNvSpPr>
          <p:nvPr/>
        </p:nvSpPr>
        <p:spPr bwMode="auto">
          <a:xfrm>
            <a:off x="612775" y="992188"/>
            <a:ext cx="1212850" cy="385762"/>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ja-JP"/>
              <a:t>Planning</a:t>
            </a:r>
          </a:p>
        </p:txBody>
      </p:sp>
      <p:sp>
        <p:nvSpPr>
          <p:cNvPr id="49159" name="Text Box 15"/>
          <p:cNvSpPr txBox="1">
            <a:spLocks noChangeArrowheads="1"/>
          </p:cNvSpPr>
          <p:nvPr/>
        </p:nvSpPr>
        <p:spPr bwMode="auto">
          <a:xfrm>
            <a:off x="1019175" y="1665288"/>
            <a:ext cx="2211388" cy="385762"/>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ja-JP"/>
              <a:t>Cost estimation</a:t>
            </a:r>
          </a:p>
        </p:txBody>
      </p:sp>
      <p:sp>
        <p:nvSpPr>
          <p:cNvPr id="49160" name="Text Box 16"/>
          <p:cNvSpPr txBox="1">
            <a:spLocks noChangeArrowheads="1"/>
          </p:cNvSpPr>
          <p:nvPr/>
        </p:nvSpPr>
        <p:spPr bwMode="auto">
          <a:xfrm>
            <a:off x="1017588" y="4149725"/>
            <a:ext cx="2211387" cy="385763"/>
          </a:xfrm>
          <a:prstGeom prst="rect">
            <a:avLst/>
          </a:prstGeom>
          <a:solidFill>
            <a:srgbClr val="FFFF99"/>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ja-JP"/>
              <a:t>Scheduling</a:t>
            </a:r>
          </a:p>
        </p:txBody>
      </p:sp>
      <p:sp>
        <p:nvSpPr>
          <p:cNvPr id="49161" name="Text Box 19"/>
          <p:cNvSpPr txBox="1">
            <a:spLocks noChangeArrowheads="1"/>
          </p:cNvSpPr>
          <p:nvPr/>
        </p:nvSpPr>
        <p:spPr bwMode="auto">
          <a:xfrm>
            <a:off x="4391025" y="2573338"/>
            <a:ext cx="2422525" cy="385762"/>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ja-JP"/>
              <a:t>Function</a:t>
            </a:r>
            <a:r>
              <a:rPr lang="ja-JP" altLang="en-US"/>
              <a:t>　</a:t>
            </a:r>
            <a:r>
              <a:rPr lang="en-US" altLang="ja-JP"/>
              <a:t>point</a:t>
            </a:r>
          </a:p>
        </p:txBody>
      </p:sp>
      <p:sp>
        <p:nvSpPr>
          <p:cNvPr id="49162" name="Text Box 20"/>
          <p:cNvSpPr txBox="1">
            <a:spLocks noChangeArrowheads="1"/>
          </p:cNvSpPr>
          <p:nvPr/>
        </p:nvSpPr>
        <p:spPr bwMode="auto">
          <a:xfrm>
            <a:off x="4389438" y="3049588"/>
            <a:ext cx="2422525" cy="355600"/>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ja-JP" sz="1600"/>
              <a:t>Lines of code</a:t>
            </a:r>
          </a:p>
        </p:txBody>
      </p:sp>
      <p:sp>
        <p:nvSpPr>
          <p:cNvPr id="49163" name="Line 23"/>
          <p:cNvSpPr>
            <a:spLocks noChangeShapeType="1"/>
          </p:cNvSpPr>
          <p:nvPr/>
        </p:nvSpPr>
        <p:spPr bwMode="auto">
          <a:xfrm>
            <a:off x="787400" y="1377950"/>
            <a:ext cx="0" cy="2927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49164" name="Line 24"/>
          <p:cNvSpPr>
            <a:spLocks noChangeShapeType="1"/>
          </p:cNvSpPr>
          <p:nvPr/>
        </p:nvSpPr>
        <p:spPr bwMode="auto">
          <a:xfrm>
            <a:off x="787400" y="1814513"/>
            <a:ext cx="21113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49165" name="Line 25"/>
          <p:cNvSpPr>
            <a:spLocks noChangeShapeType="1"/>
          </p:cNvSpPr>
          <p:nvPr/>
        </p:nvSpPr>
        <p:spPr bwMode="auto">
          <a:xfrm>
            <a:off x="787400" y="4291013"/>
            <a:ext cx="2254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49166" name="Text Box 26"/>
          <p:cNvSpPr txBox="1">
            <a:spLocks noChangeArrowheads="1"/>
          </p:cNvSpPr>
          <p:nvPr/>
        </p:nvSpPr>
        <p:spPr bwMode="auto">
          <a:xfrm>
            <a:off x="6727825" y="5346700"/>
            <a:ext cx="1462088"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WBS (Work Breakdown Structure) </a:t>
            </a:r>
          </a:p>
        </p:txBody>
      </p:sp>
      <p:sp>
        <p:nvSpPr>
          <p:cNvPr id="49167" name="Line 27"/>
          <p:cNvSpPr>
            <a:spLocks noChangeShapeType="1"/>
          </p:cNvSpPr>
          <p:nvPr/>
        </p:nvSpPr>
        <p:spPr bwMode="auto">
          <a:xfrm flipV="1">
            <a:off x="3235325" y="1730375"/>
            <a:ext cx="80327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49168" name="Line 28"/>
          <p:cNvSpPr>
            <a:spLocks noChangeShapeType="1"/>
          </p:cNvSpPr>
          <p:nvPr/>
        </p:nvSpPr>
        <p:spPr bwMode="auto">
          <a:xfrm>
            <a:off x="3657600" y="1716088"/>
            <a:ext cx="0" cy="199707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49169" name="Line 29"/>
          <p:cNvSpPr>
            <a:spLocks noChangeShapeType="1"/>
          </p:cNvSpPr>
          <p:nvPr/>
        </p:nvSpPr>
        <p:spPr bwMode="auto">
          <a:xfrm>
            <a:off x="3657600" y="3698875"/>
            <a:ext cx="254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49170" name="Line 30"/>
          <p:cNvSpPr>
            <a:spLocks noChangeShapeType="1"/>
          </p:cNvSpPr>
          <p:nvPr/>
        </p:nvSpPr>
        <p:spPr bwMode="auto">
          <a:xfrm>
            <a:off x="3670300" y="2179638"/>
            <a:ext cx="53498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49171" name="Line 31"/>
          <p:cNvSpPr>
            <a:spLocks noChangeShapeType="1"/>
          </p:cNvSpPr>
          <p:nvPr/>
        </p:nvSpPr>
        <p:spPr bwMode="auto">
          <a:xfrm>
            <a:off x="4065588" y="2476500"/>
            <a:ext cx="0" cy="7461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49172" name="Line 32"/>
          <p:cNvSpPr>
            <a:spLocks noChangeShapeType="1"/>
          </p:cNvSpPr>
          <p:nvPr/>
        </p:nvSpPr>
        <p:spPr bwMode="auto">
          <a:xfrm>
            <a:off x="4051300" y="2800350"/>
            <a:ext cx="33655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49173" name="Line 33"/>
          <p:cNvSpPr>
            <a:spLocks noChangeShapeType="1"/>
          </p:cNvSpPr>
          <p:nvPr/>
        </p:nvSpPr>
        <p:spPr bwMode="auto">
          <a:xfrm>
            <a:off x="4065588" y="3236913"/>
            <a:ext cx="307975" cy="1428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49174" name="Line 34"/>
          <p:cNvSpPr>
            <a:spLocks noChangeShapeType="1"/>
          </p:cNvSpPr>
          <p:nvPr/>
        </p:nvSpPr>
        <p:spPr bwMode="auto">
          <a:xfrm>
            <a:off x="3489325" y="1911350"/>
            <a:ext cx="0" cy="24352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49175" name="Line 35"/>
          <p:cNvSpPr>
            <a:spLocks noChangeShapeType="1"/>
          </p:cNvSpPr>
          <p:nvPr/>
        </p:nvSpPr>
        <p:spPr bwMode="auto">
          <a:xfrm>
            <a:off x="3489325" y="1884363"/>
            <a:ext cx="5207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49176" name="Line 36"/>
          <p:cNvSpPr>
            <a:spLocks noChangeShapeType="1"/>
          </p:cNvSpPr>
          <p:nvPr/>
        </p:nvSpPr>
        <p:spPr bwMode="auto">
          <a:xfrm>
            <a:off x="3473450" y="2376488"/>
            <a:ext cx="63341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49177" name="Line 37"/>
          <p:cNvSpPr>
            <a:spLocks noChangeShapeType="1"/>
          </p:cNvSpPr>
          <p:nvPr/>
        </p:nvSpPr>
        <p:spPr bwMode="auto">
          <a:xfrm>
            <a:off x="3502025" y="3827463"/>
            <a:ext cx="62071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49178" name="Line 38"/>
          <p:cNvSpPr>
            <a:spLocks noChangeShapeType="1"/>
          </p:cNvSpPr>
          <p:nvPr/>
        </p:nvSpPr>
        <p:spPr bwMode="auto">
          <a:xfrm>
            <a:off x="3192463" y="4330700"/>
            <a:ext cx="31273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49179" name="Line 40"/>
          <p:cNvSpPr>
            <a:spLocks noChangeShapeType="1"/>
          </p:cNvSpPr>
          <p:nvPr/>
        </p:nvSpPr>
        <p:spPr bwMode="auto">
          <a:xfrm>
            <a:off x="7483475" y="3770313"/>
            <a:ext cx="0" cy="129381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49180" name="Line 41"/>
          <p:cNvSpPr>
            <a:spLocks noChangeShapeType="1"/>
          </p:cNvSpPr>
          <p:nvPr/>
        </p:nvSpPr>
        <p:spPr bwMode="auto">
          <a:xfrm flipH="1">
            <a:off x="6273800" y="3784600"/>
            <a:ext cx="1195388"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49181" name="Text Box 22"/>
          <p:cNvSpPr txBox="1">
            <a:spLocks noChangeArrowheads="1"/>
          </p:cNvSpPr>
          <p:nvPr/>
        </p:nvSpPr>
        <p:spPr bwMode="auto">
          <a:xfrm>
            <a:off x="3870325" y="3570288"/>
            <a:ext cx="2422525" cy="385762"/>
          </a:xfrm>
          <a:prstGeom prst="rect">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ja-JP"/>
              <a:t>Bottom-up estimate</a:t>
            </a:r>
          </a:p>
        </p:txBody>
      </p:sp>
      <p:sp>
        <p:nvSpPr>
          <p:cNvPr id="49182" name="Text Box 18"/>
          <p:cNvSpPr txBox="1">
            <a:spLocks noChangeArrowheads="1"/>
          </p:cNvSpPr>
          <p:nvPr/>
        </p:nvSpPr>
        <p:spPr bwMode="auto">
          <a:xfrm>
            <a:off x="3871913" y="2082800"/>
            <a:ext cx="2422525" cy="385763"/>
          </a:xfrm>
          <a:prstGeom prst="rect">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ja-JP"/>
              <a:t>Parametric modeling</a:t>
            </a:r>
          </a:p>
        </p:txBody>
      </p:sp>
      <p:sp>
        <p:nvSpPr>
          <p:cNvPr id="49183" name="Text Box 17"/>
          <p:cNvSpPr txBox="1">
            <a:spLocks noChangeArrowheads="1"/>
          </p:cNvSpPr>
          <p:nvPr/>
        </p:nvSpPr>
        <p:spPr bwMode="auto">
          <a:xfrm>
            <a:off x="3889375" y="1565275"/>
            <a:ext cx="2393950" cy="385763"/>
          </a:xfrm>
          <a:prstGeom prst="rect">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ja-JP"/>
              <a:t>Analogous estimate</a:t>
            </a:r>
          </a:p>
        </p:txBody>
      </p:sp>
      <p:sp>
        <p:nvSpPr>
          <p:cNvPr id="49184" name="Text Box 42"/>
          <p:cNvSpPr txBox="1">
            <a:spLocks noChangeArrowheads="1"/>
          </p:cNvSpPr>
          <p:nvPr/>
        </p:nvSpPr>
        <p:spPr bwMode="auto">
          <a:xfrm>
            <a:off x="4178300" y="4116388"/>
            <a:ext cx="2000250" cy="385762"/>
          </a:xfrm>
          <a:prstGeom prst="rect">
            <a:avLst/>
          </a:prstGeom>
          <a:solidFill>
            <a:srgbClr val="FFFF99"/>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ja-JP"/>
              <a:t>PERT</a:t>
            </a:r>
          </a:p>
        </p:txBody>
      </p:sp>
      <p:sp>
        <p:nvSpPr>
          <p:cNvPr id="49185" name="Text Box 43"/>
          <p:cNvSpPr txBox="1">
            <a:spLocks noChangeArrowheads="1"/>
          </p:cNvSpPr>
          <p:nvPr/>
        </p:nvSpPr>
        <p:spPr bwMode="auto">
          <a:xfrm>
            <a:off x="4176713" y="4664075"/>
            <a:ext cx="2000250" cy="385763"/>
          </a:xfrm>
          <a:prstGeom prst="rect">
            <a:avLst/>
          </a:prstGeom>
          <a:solidFill>
            <a:srgbClr val="FFFF99"/>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ja-JP"/>
              <a:t>Gantt chart</a:t>
            </a:r>
          </a:p>
        </p:txBody>
      </p:sp>
      <p:sp>
        <p:nvSpPr>
          <p:cNvPr id="49186" name="Line 44"/>
          <p:cNvSpPr>
            <a:spLocks noChangeShapeType="1"/>
          </p:cNvSpPr>
          <p:nvPr/>
        </p:nvSpPr>
        <p:spPr bwMode="auto">
          <a:xfrm flipH="1">
            <a:off x="6175375" y="4346575"/>
            <a:ext cx="1293813"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49187" name="Line 45"/>
          <p:cNvSpPr>
            <a:spLocks noChangeShapeType="1"/>
          </p:cNvSpPr>
          <p:nvPr/>
        </p:nvSpPr>
        <p:spPr bwMode="auto">
          <a:xfrm flipH="1">
            <a:off x="6189663" y="4881563"/>
            <a:ext cx="1293812"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49188" name="Line 46"/>
          <p:cNvSpPr>
            <a:spLocks noChangeShapeType="1"/>
          </p:cNvSpPr>
          <p:nvPr/>
        </p:nvSpPr>
        <p:spPr bwMode="auto">
          <a:xfrm flipV="1">
            <a:off x="3995738" y="3938588"/>
            <a:ext cx="0" cy="90011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49189" name="Line 47"/>
          <p:cNvSpPr>
            <a:spLocks noChangeShapeType="1"/>
          </p:cNvSpPr>
          <p:nvPr/>
        </p:nvSpPr>
        <p:spPr bwMode="auto">
          <a:xfrm>
            <a:off x="3981450" y="4811713"/>
            <a:ext cx="19685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49190" name="Line 48"/>
          <p:cNvSpPr>
            <a:spLocks noChangeShapeType="1"/>
          </p:cNvSpPr>
          <p:nvPr/>
        </p:nvSpPr>
        <p:spPr bwMode="auto">
          <a:xfrm>
            <a:off x="3981450" y="4305300"/>
            <a:ext cx="21113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grpSp>
        <p:nvGrpSpPr>
          <p:cNvPr id="49191" name="Group 49"/>
          <p:cNvGrpSpPr>
            <a:grpSpLocks/>
          </p:cNvGrpSpPr>
          <p:nvPr/>
        </p:nvGrpSpPr>
        <p:grpSpPr bwMode="auto">
          <a:xfrm>
            <a:off x="8142288" y="292100"/>
            <a:ext cx="530225" cy="438150"/>
            <a:chOff x="1632" y="1248"/>
            <a:chExt cx="2682" cy="2286"/>
          </a:xfrm>
        </p:grpSpPr>
        <p:sp>
          <p:nvSpPr>
            <p:cNvPr id="49192" name="Gear"/>
            <p:cNvSpPr>
              <a:spLocks noEditPoints="1" noChangeArrowheads="1"/>
            </p:cNvSpPr>
            <p:nvPr/>
          </p:nvSpPr>
          <p:spPr bwMode="auto">
            <a:xfrm>
              <a:off x="3119" y="1248"/>
              <a:ext cx="1195" cy="1048"/>
            </a:xfrm>
            <a:custGeom>
              <a:avLst/>
              <a:gdLst>
                <a:gd name="T0" fmla="*/ 598 w 21600"/>
                <a:gd name="T1" fmla="*/ 0 h 21600"/>
                <a:gd name="T2" fmla="*/ 1195 w 21600"/>
                <a:gd name="T3" fmla="*/ 524 h 21600"/>
                <a:gd name="T4" fmla="*/ 598 w 21600"/>
                <a:gd name="T5" fmla="*/ 1048 h 21600"/>
                <a:gd name="T6" fmla="*/ 0 w 21600"/>
                <a:gd name="T7" fmla="*/ 524 h 21600"/>
                <a:gd name="T8" fmla="*/ 0 60000 65536"/>
                <a:gd name="T9" fmla="*/ 0 60000 65536"/>
                <a:gd name="T10" fmla="*/ 0 60000 65536"/>
                <a:gd name="T11" fmla="*/ 0 60000 65536"/>
                <a:gd name="T12" fmla="*/ 4374 w 21600"/>
                <a:gd name="T13" fmla="*/ 3957 h 21600"/>
                <a:gd name="T14" fmla="*/ 17840 w 21600"/>
                <a:gd name="T15" fmla="*/ 17643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49193" name="AutoShape 51"/>
            <p:cNvSpPr>
              <a:spLocks noEditPoints="1" noChangeArrowheads="1"/>
            </p:cNvSpPr>
            <p:nvPr/>
          </p:nvSpPr>
          <p:spPr bwMode="auto">
            <a:xfrm>
              <a:off x="1632" y="1680"/>
              <a:ext cx="1429" cy="1253"/>
            </a:xfrm>
            <a:custGeom>
              <a:avLst/>
              <a:gdLst>
                <a:gd name="T0" fmla="*/ 714 w 21600"/>
                <a:gd name="T1" fmla="*/ 0 h 21600"/>
                <a:gd name="T2" fmla="*/ 1429 w 21600"/>
                <a:gd name="T3" fmla="*/ 627 h 21600"/>
                <a:gd name="T4" fmla="*/ 714 w 21600"/>
                <a:gd name="T5" fmla="*/ 1253 h 21600"/>
                <a:gd name="T6" fmla="*/ 0 w 21600"/>
                <a:gd name="T7" fmla="*/ 627 h 21600"/>
                <a:gd name="T8" fmla="*/ 0 60000 65536"/>
                <a:gd name="T9" fmla="*/ 0 60000 65536"/>
                <a:gd name="T10" fmla="*/ 0 60000 65536"/>
                <a:gd name="T11" fmla="*/ 0 60000 65536"/>
                <a:gd name="T12" fmla="*/ 4368 w 21600"/>
                <a:gd name="T13" fmla="*/ 3965 h 21600"/>
                <a:gd name="T14" fmla="*/ 17836 w 21600"/>
                <a:gd name="T15" fmla="*/ 17635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49194" name="AutoShape 52"/>
            <p:cNvSpPr>
              <a:spLocks noEditPoints="1" noChangeArrowheads="1"/>
            </p:cNvSpPr>
            <p:nvPr/>
          </p:nvSpPr>
          <p:spPr bwMode="auto">
            <a:xfrm>
              <a:off x="2559" y="2142"/>
              <a:ext cx="1588" cy="1392"/>
            </a:xfrm>
            <a:custGeom>
              <a:avLst/>
              <a:gdLst>
                <a:gd name="T0" fmla="*/ 794 w 21600"/>
                <a:gd name="T1" fmla="*/ 0 h 21600"/>
                <a:gd name="T2" fmla="*/ 1588 w 21600"/>
                <a:gd name="T3" fmla="*/ 696 h 21600"/>
                <a:gd name="T4" fmla="*/ 794 w 21600"/>
                <a:gd name="T5" fmla="*/ 1392 h 21600"/>
                <a:gd name="T6" fmla="*/ 0 w 21600"/>
                <a:gd name="T7" fmla="*/ 696 h 21600"/>
                <a:gd name="T8" fmla="*/ 0 60000 65536"/>
                <a:gd name="T9" fmla="*/ 0 60000 65536"/>
                <a:gd name="T10" fmla="*/ 0 60000 65536"/>
                <a:gd name="T11" fmla="*/ 0 60000 65536"/>
                <a:gd name="T12" fmla="*/ 4380 w 21600"/>
                <a:gd name="T13" fmla="*/ 3957 h 21600"/>
                <a:gd name="T14" fmla="*/ 17846 w 21600"/>
                <a:gd name="T15" fmla="*/ 17628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grpSp>
    </p:spTree>
    <p:extLst>
      <p:ext uri="{BB962C8B-B14F-4D97-AF65-F5344CB8AC3E}">
        <p14:creationId xmlns:p14="http://schemas.microsoft.com/office/powerpoint/2010/main" val="18232599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2"/>
          </p:nvPr>
        </p:nvSpPr>
        <p:spPr>
          <a:noFill/>
        </p:spPr>
        <p:txBody>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r">
              <a:spcBef>
                <a:spcPct val="0"/>
              </a:spcBef>
            </a:pPr>
            <a:fld id="{09FC9612-5C67-40D5-ABA3-5A0FBB2F0B71}" type="slidenum">
              <a:rPr kumimoji="0" lang="en-US" altLang="ja-JP">
                <a:solidFill>
                  <a:schemeClr val="tx1"/>
                </a:solidFill>
              </a:rPr>
              <a:pPr algn="r">
                <a:spcBef>
                  <a:spcPct val="0"/>
                </a:spcBef>
              </a:pPr>
              <a:t>17</a:t>
            </a:fld>
            <a:endParaRPr kumimoji="0" lang="en-US" altLang="ja-JP">
              <a:solidFill>
                <a:schemeClr val="tx1"/>
              </a:solidFill>
            </a:endParaRPr>
          </a:p>
        </p:txBody>
      </p:sp>
      <p:sp>
        <p:nvSpPr>
          <p:cNvPr id="50179" name="Rectangle 2"/>
          <p:cNvSpPr>
            <a:spLocks noGrp="1" noChangeArrowheads="1"/>
          </p:cNvSpPr>
          <p:nvPr>
            <p:ph type="title"/>
          </p:nvPr>
        </p:nvSpPr>
        <p:spPr>
          <a:xfrm>
            <a:off x="228600" y="228600"/>
            <a:ext cx="8229600" cy="411163"/>
          </a:xfrm>
        </p:spPr>
        <p:txBody>
          <a:bodyPr/>
          <a:lstStyle/>
          <a:p>
            <a:pPr algn="l" eaLnBrk="1" hangingPunct="1"/>
            <a:r>
              <a:rPr lang="en-US" altLang="ja-JP" sz="2400" smtClean="0"/>
              <a:t>Overview of Procurement</a:t>
            </a:r>
          </a:p>
        </p:txBody>
      </p:sp>
      <p:sp>
        <p:nvSpPr>
          <p:cNvPr id="50180" name="Text Box 4"/>
          <p:cNvSpPr txBox="1">
            <a:spLocks noChangeArrowheads="1"/>
          </p:cNvSpPr>
          <p:nvPr/>
        </p:nvSpPr>
        <p:spPr bwMode="auto">
          <a:xfrm>
            <a:off x="8615363" y="0"/>
            <a:ext cx="528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solidFill>
                  <a:srgbClr val="0000FF"/>
                </a:solidFill>
              </a:rPr>
              <a:t>U</a:t>
            </a:r>
          </a:p>
        </p:txBody>
      </p:sp>
      <p:sp>
        <p:nvSpPr>
          <p:cNvPr id="50181" name="Text Box 6"/>
          <p:cNvSpPr txBox="1">
            <a:spLocks noChangeArrowheads="1"/>
          </p:cNvSpPr>
          <p:nvPr/>
        </p:nvSpPr>
        <p:spPr bwMode="auto">
          <a:xfrm>
            <a:off x="1139825" y="1098550"/>
            <a:ext cx="1504950" cy="660400"/>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Define Specification</a:t>
            </a:r>
          </a:p>
        </p:txBody>
      </p:sp>
      <p:sp>
        <p:nvSpPr>
          <p:cNvPr id="50182" name="Text Box 7"/>
          <p:cNvSpPr txBox="1">
            <a:spLocks noChangeArrowheads="1"/>
          </p:cNvSpPr>
          <p:nvPr/>
        </p:nvSpPr>
        <p:spPr bwMode="auto">
          <a:xfrm>
            <a:off x="1152525" y="1995488"/>
            <a:ext cx="1504950" cy="660400"/>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Make </a:t>
            </a:r>
            <a:br>
              <a:rPr lang="en-US" altLang="ja-JP"/>
            </a:br>
            <a:r>
              <a:rPr lang="en-US" altLang="ja-JP"/>
              <a:t>RFP</a:t>
            </a:r>
          </a:p>
        </p:txBody>
      </p:sp>
      <p:sp>
        <p:nvSpPr>
          <p:cNvPr id="50183" name="Text Box 8"/>
          <p:cNvSpPr txBox="1">
            <a:spLocks noChangeArrowheads="1"/>
          </p:cNvSpPr>
          <p:nvPr/>
        </p:nvSpPr>
        <p:spPr bwMode="auto">
          <a:xfrm>
            <a:off x="1138238" y="2921000"/>
            <a:ext cx="1504950" cy="935038"/>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Vender Evaluation</a:t>
            </a:r>
            <a:br>
              <a:rPr lang="en-US" altLang="ja-JP"/>
            </a:br>
            <a:r>
              <a:rPr lang="en-US" altLang="ja-JP"/>
              <a:t>Criteria</a:t>
            </a:r>
          </a:p>
        </p:txBody>
      </p:sp>
      <p:sp>
        <p:nvSpPr>
          <p:cNvPr id="50184" name="Text Box 9"/>
          <p:cNvSpPr txBox="1">
            <a:spLocks noChangeArrowheads="1"/>
          </p:cNvSpPr>
          <p:nvPr/>
        </p:nvSpPr>
        <p:spPr bwMode="auto">
          <a:xfrm>
            <a:off x="1119188" y="4100513"/>
            <a:ext cx="1504950" cy="660400"/>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Vender Long list</a:t>
            </a:r>
          </a:p>
        </p:txBody>
      </p:sp>
      <p:sp>
        <p:nvSpPr>
          <p:cNvPr id="50185" name="Text Box 10"/>
          <p:cNvSpPr txBox="1">
            <a:spLocks noChangeArrowheads="1"/>
          </p:cNvSpPr>
          <p:nvPr/>
        </p:nvSpPr>
        <p:spPr bwMode="auto">
          <a:xfrm>
            <a:off x="1104900" y="5068888"/>
            <a:ext cx="1504950" cy="660400"/>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Vender short list</a:t>
            </a:r>
          </a:p>
        </p:txBody>
      </p:sp>
      <p:sp>
        <p:nvSpPr>
          <p:cNvPr id="50186" name="Text Box 12"/>
          <p:cNvSpPr txBox="1">
            <a:spLocks noChangeArrowheads="1"/>
          </p:cNvSpPr>
          <p:nvPr/>
        </p:nvSpPr>
        <p:spPr bwMode="auto">
          <a:xfrm>
            <a:off x="5260975" y="1109663"/>
            <a:ext cx="1504950" cy="660400"/>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Select Vender</a:t>
            </a:r>
          </a:p>
        </p:txBody>
      </p:sp>
      <p:sp>
        <p:nvSpPr>
          <p:cNvPr id="50187" name="Text Box 13"/>
          <p:cNvSpPr txBox="1">
            <a:spLocks noChangeArrowheads="1"/>
          </p:cNvSpPr>
          <p:nvPr/>
        </p:nvSpPr>
        <p:spPr bwMode="auto">
          <a:xfrm>
            <a:off x="5275263" y="1990725"/>
            <a:ext cx="1504950" cy="660400"/>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Make Contract</a:t>
            </a:r>
          </a:p>
        </p:txBody>
      </p:sp>
      <p:sp>
        <p:nvSpPr>
          <p:cNvPr id="50188" name="Text Box 14"/>
          <p:cNvSpPr txBox="1">
            <a:spLocks noChangeArrowheads="1"/>
          </p:cNvSpPr>
          <p:nvPr/>
        </p:nvSpPr>
        <p:spPr bwMode="auto">
          <a:xfrm>
            <a:off x="5257800" y="2860675"/>
            <a:ext cx="1504950" cy="660400"/>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Delivery</a:t>
            </a:r>
            <a:br>
              <a:rPr lang="en-US" altLang="ja-JP"/>
            </a:br>
            <a:endParaRPr lang="en-US" altLang="ja-JP"/>
          </a:p>
        </p:txBody>
      </p:sp>
      <p:sp>
        <p:nvSpPr>
          <p:cNvPr id="50189" name="Text Box 15"/>
          <p:cNvSpPr txBox="1">
            <a:spLocks noChangeArrowheads="1"/>
          </p:cNvSpPr>
          <p:nvPr/>
        </p:nvSpPr>
        <p:spPr bwMode="auto">
          <a:xfrm>
            <a:off x="5256213" y="3759200"/>
            <a:ext cx="1504950" cy="660400"/>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Install</a:t>
            </a:r>
            <a:br>
              <a:rPr lang="en-US" altLang="ja-JP"/>
            </a:br>
            <a:endParaRPr lang="en-US" altLang="ja-JP"/>
          </a:p>
        </p:txBody>
      </p:sp>
      <p:sp>
        <p:nvSpPr>
          <p:cNvPr id="50190" name="Text Box 16"/>
          <p:cNvSpPr txBox="1">
            <a:spLocks noChangeArrowheads="1"/>
          </p:cNvSpPr>
          <p:nvPr/>
        </p:nvSpPr>
        <p:spPr bwMode="auto">
          <a:xfrm>
            <a:off x="5237163" y="4645025"/>
            <a:ext cx="1504950" cy="660400"/>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Acceptant</a:t>
            </a:r>
            <a:br>
              <a:rPr lang="en-US" altLang="ja-JP"/>
            </a:br>
            <a:r>
              <a:rPr lang="en-US" altLang="ja-JP"/>
              <a:t>Test</a:t>
            </a:r>
          </a:p>
        </p:txBody>
      </p:sp>
      <p:sp>
        <p:nvSpPr>
          <p:cNvPr id="50191" name="Line 17"/>
          <p:cNvSpPr>
            <a:spLocks noChangeShapeType="1"/>
          </p:cNvSpPr>
          <p:nvPr/>
        </p:nvSpPr>
        <p:spPr bwMode="auto">
          <a:xfrm>
            <a:off x="1871663" y="1758950"/>
            <a:ext cx="0" cy="25241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50192" name="Line 18"/>
          <p:cNvSpPr>
            <a:spLocks noChangeShapeType="1"/>
          </p:cNvSpPr>
          <p:nvPr/>
        </p:nvSpPr>
        <p:spPr bwMode="auto">
          <a:xfrm>
            <a:off x="1843088" y="2659063"/>
            <a:ext cx="0" cy="25241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50193" name="Line 19"/>
          <p:cNvSpPr>
            <a:spLocks noChangeShapeType="1"/>
          </p:cNvSpPr>
          <p:nvPr/>
        </p:nvSpPr>
        <p:spPr bwMode="auto">
          <a:xfrm>
            <a:off x="1857375" y="3840163"/>
            <a:ext cx="0" cy="23971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50194" name="Line 21"/>
          <p:cNvSpPr>
            <a:spLocks noChangeShapeType="1"/>
          </p:cNvSpPr>
          <p:nvPr/>
        </p:nvSpPr>
        <p:spPr bwMode="auto">
          <a:xfrm>
            <a:off x="1843088" y="4754563"/>
            <a:ext cx="0" cy="30956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50195" name="Line 22"/>
          <p:cNvSpPr>
            <a:spLocks noChangeShapeType="1"/>
          </p:cNvSpPr>
          <p:nvPr/>
        </p:nvSpPr>
        <p:spPr bwMode="auto">
          <a:xfrm flipV="1">
            <a:off x="3924300" y="3668713"/>
            <a:ext cx="1588" cy="230981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50196" name="Line 23"/>
          <p:cNvSpPr>
            <a:spLocks noChangeShapeType="1"/>
          </p:cNvSpPr>
          <p:nvPr/>
        </p:nvSpPr>
        <p:spPr bwMode="auto">
          <a:xfrm flipH="1">
            <a:off x="1814513" y="5922963"/>
            <a:ext cx="209708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50197" name="Line 24"/>
          <p:cNvSpPr>
            <a:spLocks noChangeShapeType="1"/>
          </p:cNvSpPr>
          <p:nvPr/>
        </p:nvSpPr>
        <p:spPr bwMode="auto">
          <a:xfrm flipV="1">
            <a:off x="1814513" y="5697538"/>
            <a:ext cx="0" cy="2254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50198" name="Line 25"/>
          <p:cNvSpPr>
            <a:spLocks noChangeShapeType="1"/>
          </p:cNvSpPr>
          <p:nvPr/>
        </p:nvSpPr>
        <p:spPr bwMode="auto">
          <a:xfrm>
            <a:off x="5949950" y="885825"/>
            <a:ext cx="0" cy="22542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50199" name="Line 26"/>
          <p:cNvSpPr>
            <a:spLocks noChangeShapeType="1"/>
          </p:cNvSpPr>
          <p:nvPr/>
        </p:nvSpPr>
        <p:spPr bwMode="auto">
          <a:xfrm flipV="1">
            <a:off x="3924300" y="900113"/>
            <a:ext cx="0" cy="17589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50200" name="Line 27"/>
          <p:cNvSpPr>
            <a:spLocks noChangeShapeType="1"/>
          </p:cNvSpPr>
          <p:nvPr/>
        </p:nvSpPr>
        <p:spPr bwMode="auto">
          <a:xfrm>
            <a:off x="3911600" y="885825"/>
            <a:ext cx="202565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50201" name="Line 28"/>
          <p:cNvSpPr>
            <a:spLocks noChangeShapeType="1"/>
          </p:cNvSpPr>
          <p:nvPr/>
        </p:nvSpPr>
        <p:spPr bwMode="auto">
          <a:xfrm>
            <a:off x="5992813" y="1758950"/>
            <a:ext cx="0" cy="23812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50202" name="Line 29"/>
          <p:cNvSpPr>
            <a:spLocks noChangeShapeType="1"/>
          </p:cNvSpPr>
          <p:nvPr/>
        </p:nvSpPr>
        <p:spPr bwMode="auto">
          <a:xfrm>
            <a:off x="5992813" y="2659063"/>
            <a:ext cx="0" cy="21113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50203" name="Line 30"/>
          <p:cNvSpPr>
            <a:spLocks noChangeShapeType="1"/>
          </p:cNvSpPr>
          <p:nvPr/>
        </p:nvSpPr>
        <p:spPr bwMode="auto">
          <a:xfrm>
            <a:off x="5992813" y="3530600"/>
            <a:ext cx="0" cy="23971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50204" name="Line 31"/>
          <p:cNvSpPr>
            <a:spLocks noChangeShapeType="1"/>
          </p:cNvSpPr>
          <p:nvPr/>
        </p:nvSpPr>
        <p:spPr bwMode="auto">
          <a:xfrm>
            <a:off x="6007100" y="4418013"/>
            <a:ext cx="0" cy="25241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50205" name="Text Box 32"/>
          <p:cNvSpPr txBox="1">
            <a:spLocks noChangeArrowheads="1"/>
          </p:cNvSpPr>
          <p:nvPr/>
        </p:nvSpPr>
        <p:spPr bwMode="auto">
          <a:xfrm>
            <a:off x="646113" y="6072188"/>
            <a:ext cx="38401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RFP: Request for Proposal</a:t>
            </a:r>
          </a:p>
        </p:txBody>
      </p:sp>
      <p:sp>
        <p:nvSpPr>
          <p:cNvPr id="50206" name="Oval 33"/>
          <p:cNvSpPr>
            <a:spLocks noChangeArrowheads="1"/>
          </p:cNvSpPr>
          <p:nvPr/>
        </p:nvSpPr>
        <p:spPr bwMode="auto">
          <a:xfrm>
            <a:off x="3278188" y="2420938"/>
            <a:ext cx="1238250" cy="1238250"/>
          </a:xfrm>
          <a:prstGeom prst="ellipse">
            <a:avLst/>
          </a:prstGeom>
          <a:solidFill>
            <a:schemeClr val="accent1"/>
          </a:solidFill>
          <a:ln w="2857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
        <p:nvSpPr>
          <p:cNvPr id="50207" name="Text Box 11"/>
          <p:cNvSpPr txBox="1">
            <a:spLocks noChangeArrowheads="1"/>
          </p:cNvSpPr>
          <p:nvPr/>
        </p:nvSpPr>
        <p:spPr bwMode="auto">
          <a:xfrm>
            <a:off x="3168650" y="2828925"/>
            <a:ext cx="1504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Bidding</a:t>
            </a:r>
          </a:p>
        </p:txBody>
      </p:sp>
      <p:grpSp>
        <p:nvGrpSpPr>
          <p:cNvPr id="50208" name="Group 34"/>
          <p:cNvGrpSpPr>
            <a:grpSpLocks/>
          </p:cNvGrpSpPr>
          <p:nvPr/>
        </p:nvGrpSpPr>
        <p:grpSpPr bwMode="auto">
          <a:xfrm>
            <a:off x="8142288" y="292100"/>
            <a:ext cx="530225" cy="438150"/>
            <a:chOff x="1632" y="1248"/>
            <a:chExt cx="2682" cy="2286"/>
          </a:xfrm>
        </p:grpSpPr>
        <p:sp>
          <p:nvSpPr>
            <p:cNvPr id="50209" name="Gear"/>
            <p:cNvSpPr>
              <a:spLocks noEditPoints="1" noChangeArrowheads="1"/>
            </p:cNvSpPr>
            <p:nvPr/>
          </p:nvSpPr>
          <p:spPr bwMode="auto">
            <a:xfrm>
              <a:off x="3119" y="1248"/>
              <a:ext cx="1195" cy="1048"/>
            </a:xfrm>
            <a:custGeom>
              <a:avLst/>
              <a:gdLst>
                <a:gd name="T0" fmla="*/ 598 w 21600"/>
                <a:gd name="T1" fmla="*/ 0 h 21600"/>
                <a:gd name="T2" fmla="*/ 1195 w 21600"/>
                <a:gd name="T3" fmla="*/ 524 h 21600"/>
                <a:gd name="T4" fmla="*/ 598 w 21600"/>
                <a:gd name="T5" fmla="*/ 1048 h 21600"/>
                <a:gd name="T6" fmla="*/ 0 w 21600"/>
                <a:gd name="T7" fmla="*/ 524 h 21600"/>
                <a:gd name="T8" fmla="*/ 0 60000 65536"/>
                <a:gd name="T9" fmla="*/ 0 60000 65536"/>
                <a:gd name="T10" fmla="*/ 0 60000 65536"/>
                <a:gd name="T11" fmla="*/ 0 60000 65536"/>
                <a:gd name="T12" fmla="*/ 4374 w 21600"/>
                <a:gd name="T13" fmla="*/ 3957 h 21600"/>
                <a:gd name="T14" fmla="*/ 17840 w 21600"/>
                <a:gd name="T15" fmla="*/ 17643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50210" name="AutoShape 36"/>
            <p:cNvSpPr>
              <a:spLocks noEditPoints="1" noChangeArrowheads="1"/>
            </p:cNvSpPr>
            <p:nvPr/>
          </p:nvSpPr>
          <p:spPr bwMode="auto">
            <a:xfrm>
              <a:off x="1632" y="1680"/>
              <a:ext cx="1429" cy="1253"/>
            </a:xfrm>
            <a:custGeom>
              <a:avLst/>
              <a:gdLst>
                <a:gd name="T0" fmla="*/ 714 w 21600"/>
                <a:gd name="T1" fmla="*/ 0 h 21600"/>
                <a:gd name="T2" fmla="*/ 1429 w 21600"/>
                <a:gd name="T3" fmla="*/ 627 h 21600"/>
                <a:gd name="T4" fmla="*/ 714 w 21600"/>
                <a:gd name="T5" fmla="*/ 1253 h 21600"/>
                <a:gd name="T6" fmla="*/ 0 w 21600"/>
                <a:gd name="T7" fmla="*/ 627 h 21600"/>
                <a:gd name="T8" fmla="*/ 0 60000 65536"/>
                <a:gd name="T9" fmla="*/ 0 60000 65536"/>
                <a:gd name="T10" fmla="*/ 0 60000 65536"/>
                <a:gd name="T11" fmla="*/ 0 60000 65536"/>
                <a:gd name="T12" fmla="*/ 4368 w 21600"/>
                <a:gd name="T13" fmla="*/ 3965 h 21600"/>
                <a:gd name="T14" fmla="*/ 17836 w 21600"/>
                <a:gd name="T15" fmla="*/ 17635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50211" name="AutoShape 37"/>
            <p:cNvSpPr>
              <a:spLocks noEditPoints="1" noChangeArrowheads="1"/>
            </p:cNvSpPr>
            <p:nvPr/>
          </p:nvSpPr>
          <p:spPr bwMode="auto">
            <a:xfrm>
              <a:off x="2559" y="2142"/>
              <a:ext cx="1588" cy="1392"/>
            </a:xfrm>
            <a:custGeom>
              <a:avLst/>
              <a:gdLst>
                <a:gd name="T0" fmla="*/ 794 w 21600"/>
                <a:gd name="T1" fmla="*/ 0 h 21600"/>
                <a:gd name="T2" fmla="*/ 1588 w 21600"/>
                <a:gd name="T3" fmla="*/ 696 h 21600"/>
                <a:gd name="T4" fmla="*/ 794 w 21600"/>
                <a:gd name="T5" fmla="*/ 1392 h 21600"/>
                <a:gd name="T6" fmla="*/ 0 w 21600"/>
                <a:gd name="T7" fmla="*/ 696 h 21600"/>
                <a:gd name="T8" fmla="*/ 0 60000 65536"/>
                <a:gd name="T9" fmla="*/ 0 60000 65536"/>
                <a:gd name="T10" fmla="*/ 0 60000 65536"/>
                <a:gd name="T11" fmla="*/ 0 60000 65536"/>
                <a:gd name="T12" fmla="*/ 4380 w 21600"/>
                <a:gd name="T13" fmla="*/ 3957 h 21600"/>
                <a:gd name="T14" fmla="*/ 17846 w 21600"/>
                <a:gd name="T15" fmla="*/ 17628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grpSp>
    </p:spTree>
    <p:extLst>
      <p:ext uri="{BB962C8B-B14F-4D97-AF65-F5344CB8AC3E}">
        <p14:creationId xmlns:p14="http://schemas.microsoft.com/office/powerpoint/2010/main" val="27192158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5"/>
          <p:cNvSpPr>
            <a:spLocks noGrp="1"/>
          </p:cNvSpPr>
          <p:nvPr>
            <p:ph type="sldNum" sz="quarter" idx="12"/>
          </p:nvPr>
        </p:nvSpPr>
        <p:spPr>
          <a:noFill/>
        </p:spPr>
        <p:txBody>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r">
              <a:spcBef>
                <a:spcPct val="0"/>
              </a:spcBef>
            </a:pPr>
            <a:fld id="{96725C58-2118-4CD9-8794-81A974CF945C}" type="slidenum">
              <a:rPr kumimoji="0" lang="en-US" altLang="ja-JP">
                <a:solidFill>
                  <a:schemeClr val="tx1"/>
                </a:solidFill>
              </a:rPr>
              <a:pPr algn="r">
                <a:spcBef>
                  <a:spcPct val="0"/>
                </a:spcBef>
              </a:pPr>
              <a:t>18</a:t>
            </a:fld>
            <a:endParaRPr kumimoji="0" lang="en-US" altLang="ja-JP">
              <a:solidFill>
                <a:schemeClr val="tx1"/>
              </a:solidFill>
            </a:endParaRPr>
          </a:p>
        </p:txBody>
      </p:sp>
      <p:sp>
        <p:nvSpPr>
          <p:cNvPr id="51203" name="Rectangle 2"/>
          <p:cNvSpPr>
            <a:spLocks noGrp="1" noChangeArrowheads="1"/>
          </p:cNvSpPr>
          <p:nvPr>
            <p:ph type="title"/>
          </p:nvPr>
        </p:nvSpPr>
        <p:spPr>
          <a:xfrm>
            <a:off x="457200" y="274638"/>
            <a:ext cx="8229600" cy="496887"/>
          </a:xfrm>
        </p:spPr>
        <p:txBody>
          <a:bodyPr/>
          <a:lstStyle/>
          <a:p>
            <a:pPr algn="l" eaLnBrk="1" hangingPunct="1"/>
            <a:r>
              <a:rPr lang="en-US" altLang="ja-JP" sz="2400" smtClean="0"/>
              <a:t>Overview of RFP (Request for Proposal)</a:t>
            </a:r>
          </a:p>
        </p:txBody>
      </p:sp>
      <p:sp>
        <p:nvSpPr>
          <p:cNvPr id="51204" name="Text Box 4"/>
          <p:cNvSpPr txBox="1">
            <a:spLocks noChangeArrowheads="1"/>
          </p:cNvSpPr>
          <p:nvPr/>
        </p:nvSpPr>
        <p:spPr bwMode="auto">
          <a:xfrm>
            <a:off x="8615363" y="0"/>
            <a:ext cx="528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solidFill>
                  <a:srgbClr val="0000FF"/>
                </a:solidFill>
              </a:rPr>
              <a:t>U</a:t>
            </a:r>
          </a:p>
        </p:txBody>
      </p:sp>
      <p:graphicFrame>
        <p:nvGraphicFramePr>
          <p:cNvPr id="392293" name="Group 101"/>
          <p:cNvGraphicFramePr>
            <a:graphicFrameLocks noGrp="1"/>
          </p:cNvGraphicFramePr>
          <p:nvPr>
            <p:ph idx="1"/>
          </p:nvPr>
        </p:nvGraphicFramePr>
        <p:xfrm>
          <a:off x="549275" y="896938"/>
          <a:ext cx="8150225" cy="5253039"/>
        </p:xfrm>
        <a:graphic>
          <a:graphicData uri="http://schemas.openxmlformats.org/drawingml/2006/table">
            <a:tbl>
              <a:tblPr/>
              <a:tblGrid>
                <a:gridCol w="660400"/>
                <a:gridCol w="2306638"/>
                <a:gridCol w="5183187"/>
              </a:tblGrid>
              <a:tr h="823010">
                <a:tc rowSpan="5">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id-ID" altLang="id-ID"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Qualification of Vender</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The vender supplying and supporting the product should be reputable and should be able to provide evidence of financial stability</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155">
                <a:tc vMerge="1">
                  <a:txBody>
                    <a:bodyPr/>
                    <a:lstStyle/>
                    <a:p>
                      <a:endParaRPr lang="id-ID"/>
                    </a:p>
                  </a:txBody>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Bidding document</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To mention about the bidding document the venders submit</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155">
                <a:tc vMerge="1">
                  <a:txBody>
                    <a:bodyPr/>
                    <a:lstStyle/>
                    <a:p>
                      <a:endParaRPr lang="id-ID"/>
                    </a:p>
                  </a:txBody>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Contract Condition</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Some conditions such as payment, delivery and warrantee In the contract</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155">
                <a:tc vMerge="1">
                  <a:txBody>
                    <a:bodyPr/>
                    <a:lstStyle/>
                    <a:p>
                      <a:endParaRPr lang="id-ID"/>
                    </a:p>
                  </a:txBody>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Bid opening and evaluation</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Criteria for selecting the vender</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25">
                <a:tc vMerge="1">
                  <a:txBody>
                    <a:bodyPr/>
                    <a:lstStyle/>
                    <a:p>
                      <a:endParaRPr lang="id-ID"/>
                    </a:p>
                  </a:txBody>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Requested document</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Clients list, other evidence of product and system</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66864">
                <a:tc rowSpan="4">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id-ID" altLang="id-ID"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Product and system Requirement</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Main content of RFP. Define detail specification of requested product and system . It includes not only functional specifications but also non-functional specifications such as reliability and performance</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25">
                <a:tc vMerge="1">
                  <a:txBody>
                    <a:bodyPr/>
                    <a:lstStyle/>
                    <a:p>
                      <a:endParaRPr lang="id-ID"/>
                    </a:p>
                  </a:txBody>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Installation schedule</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When will product and system needed.</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25">
                <a:tc vMerge="1">
                  <a:txBody>
                    <a:bodyPr/>
                    <a:lstStyle/>
                    <a:p>
                      <a:endParaRPr lang="id-ID"/>
                    </a:p>
                  </a:txBody>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Test plan</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Installation test plan</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25">
                <a:tc vMerge="1">
                  <a:txBody>
                    <a:bodyPr/>
                    <a:lstStyle/>
                    <a:p>
                      <a:endParaRPr lang="id-ID"/>
                    </a:p>
                  </a:txBody>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Client support</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Training, operation support, maintenance, warrantee</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240" name="Text Box 89"/>
          <p:cNvSpPr txBox="1">
            <a:spLocks noChangeArrowheads="1"/>
          </p:cNvSpPr>
          <p:nvPr/>
        </p:nvSpPr>
        <p:spPr bwMode="auto">
          <a:xfrm rot="-5400000">
            <a:off x="-438149" y="2243137"/>
            <a:ext cx="26590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Commercial Part</a:t>
            </a:r>
          </a:p>
        </p:txBody>
      </p:sp>
      <p:sp>
        <p:nvSpPr>
          <p:cNvPr id="51241" name="Text Box 90"/>
          <p:cNvSpPr txBox="1">
            <a:spLocks noChangeArrowheads="1"/>
          </p:cNvSpPr>
          <p:nvPr/>
        </p:nvSpPr>
        <p:spPr bwMode="auto">
          <a:xfrm rot="-5400000">
            <a:off x="-38893" y="4791868"/>
            <a:ext cx="1885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Technical Part</a:t>
            </a:r>
          </a:p>
        </p:txBody>
      </p:sp>
      <p:grpSp>
        <p:nvGrpSpPr>
          <p:cNvPr id="51242" name="Group 102"/>
          <p:cNvGrpSpPr>
            <a:grpSpLocks/>
          </p:cNvGrpSpPr>
          <p:nvPr/>
        </p:nvGrpSpPr>
        <p:grpSpPr bwMode="auto">
          <a:xfrm>
            <a:off x="8142288" y="292100"/>
            <a:ext cx="530225" cy="438150"/>
            <a:chOff x="1632" y="1248"/>
            <a:chExt cx="2682" cy="2286"/>
          </a:xfrm>
        </p:grpSpPr>
        <p:sp>
          <p:nvSpPr>
            <p:cNvPr id="51243" name="Gear"/>
            <p:cNvSpPr>
              <a:spLocks noEditPoints="1" noChangeArrowheads="1"/>
            </p:cNvSpPr>
            <p:nvPr/>
          </p:nvSpPr>
          <p:spPr bwMode="auto">
            <a:xfrm>
              <a:off x="3119" y="1248"/>
              <a:ext cx="1195" cy="1048"/>
            </a:xfrm>
            <a:custGeom>
              <a:avLst/>
              <a:gdLst>
                <a:gd name="T0" fmla="*/ 598 w 21600"/>
                <a:gd name="T1" fmla="*/ 0 h 21600"/>
                <a:gd name="T2" fmla="*/ 1195 w 21600"/>
                <a:gd name="T3" fmla="*/ 524 h 21600"/>
                <a:gd name="T4" fmla="*/ 598 w 21600"/>
                <a:gd name="T5" fmla="*/ 1048 h 21600"/>
                <a:gd name="T6" fmla="*/ 0 w 21600"/>
                <a:gd name="T7" fmla="*/ 524 h 21600"/>
                <a:gd name="T8" fmla="*/ 0 60000 65536"/>
                <a:gd name="T9" fmla="*/ 0 60000 65536"/>
                <a:gd name="T10" fmla="*/ 0 60000 65536"/>
                <a:gd name="T11" fmla="*/ 0 60000 65536"/>
                <a:gd name="T12" fmla="*/ 4374 w 21600"/>
                <a:gd name="T13" fmla="*/ 3957 h 21600"/>
                <a:gd name="T14" fmla="*/ 17840 w 21600"/>
                <a:gd name="T15" fmla="*/ 17643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51244" name="AutoShape 104"/>
            <p:cNvSpPr>
              <a:spLocks noEditPoints="1" noChangeArrowheads="1"/>
            </p:cNvSpPr>
            <p:nvPr/>
          </p:nvSpPr>
          <p:spPr bwMode="auto">
            <a:xfrm>
              <a:off x="1632" y="1680"/>
              <a:ext cx="1429" cy="1253"/>
            </a:xfrm>
            <a:custGeom>
              <a:avLst/>
              <a:gdLst>
                <a:gd name="T0" fmla="*/ 714 w 21600"/>
                <a:gd name="T1" fmla="*/ 0 h 21600"/>
                <a:gd name="T2" fmla="*/ 1429 w 21600"/>
                <a:gd name="T3" fmla="*/ 627 h 21600"/>
                <a:gd name="T4" fmla="*/ 714 w 21600"/>
                <a:gd name="T5" fmla="*/ 1253 h 21600"/>
                <a:gd name="T6" fmla="*/ 0 w 21600"/>
                <a:gd name="T7" fmla="*/ 627 h 21600"/>
                <a:gd name="T8" fmla="*/ 0 60000 65536"/>
                <a:gd name="T9" fmla="*/ 0 60000 65536"/>
                <a:gd name="T10" fmla="*/ 0 60000 65536"/>
                <a:gd name="T11" fmla="*/ 0 60000 65536"/>
                <a:gd name="T12" fmla="*/ 4368 w 21600"/>
                <a:gd name="T13" fmla="*/ 3965 h 21600"/>
                <a:gd name="T14" fmla="*/ 17836 w 21600"/>
                <a:gd name="T15" fmla="*/ 17635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51245" name="AutoShape 105"/>
            <p:cNvSpPr>
              <a:spLocks noEditPoints="1" noChangeArrowheads="1"/>
            </p:cNvSpPr>
            <p:nvPr/>
          </p:nvSpPr>
          <p:spPr bwMode="auto">
            <a:xfrm>
              <a:off x="2559" y="2142"/>
              <a:ext cx="1588" cy="1392"/>
            </a:xfrm>
            <a:custGeom>
              <a:avLst/>
              <a:gdLst>
                <a:gd name="T0" fmla="*/ 794 w 21600"/>
                <a:gd name="T1" fmla="*/ 0 h 21600"/>
                <a:gd name="T2" fmla="*/ 1588 w 21600"/>
                <a:gd name="T3" fmla="*/ 696 h 21600"/>
                <a:gd name="T4" fmla="*/ 794 w 21600"/>
                <a:gd name="T5" fmla="*/ 1392 h 21600"/>
                <a:gd name="T6" fmla="*/ 0 w 21600"/>
                <a:gd name="T7" fmla="*/ 696 h 21600"/>
                <a:gd name="T8" fmla="*/ 0 60000 65536"/>
                <a:gd name="T9" fmla="*/ 0 60000 65536"/>
                <a:gd name="T10" fmla="*/ 0 60000 65536"/>
                <a:gd name="T11" fmla="*/ 0 60000 65536"/>
                <a:gd name="T12" fmla="*/ 4380 w 21600"/>
                <a:gd name="T13" fmla="*/ 3957 h 21600"/>
                <a:gd name="T14" fmla="*/ 17846 w 21600"/>
                <a:gd name="T15" fmla="*/ 17628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grpSp>
    </p:spTree>
    <p:extLst>
      <p:ext uri="{BB962C8B-B14F-4D97-AF65-F5344CB8AC3E}">
        <p14:creationId xmlns:p14="http://schemas.microsoft.com/office/powerpoint/2010/main" val="41825823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5"/>
          <p:cNvSpPr>
            <a:spLocks noGrp="1"/>
          </p:cNvSpPr>
          <p:nvPr>
            <p:ph type="sldNum" sz="quarter" idx="12"/>
          </p:nvPr>
        </p:nvSpPr>
        <p:spPr>
          <a:noFill/>
        </p:spPr>
        <p:txBody>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r">
              <a:spcBef>
                <a:spcPct val="0"/>
              </a:spcBef>
            </a:pPr>
            <a:fld id="{075F4E94-BAA0-402B-919C-8F7BC4A89369}" type="slidenum">
              <a:rPr kumimoji="0" lang="en-US" altLang="ja-JP">
                <a:solidFill>
                  <a:schemeClr val="tx1"/>
                </a:solidFill>
              </a:rPr>
              <a:pPr algn="r">
                <a:spcBef>
                  <a:spcPct val="0"/>
                </a:spcBef>
              </a:pPr>
              <a:t>19</a:t>
            </a:fld>
            <a:endParaRPr kumimoji="0" lang="en-US" altLang="ja-JP">
              <a:solidFill>
                <a:schemeClr val="tx1"/>
              </a:solidFill>
            </a:endParaRPr>
          </a:p>
        </p:txBody>
      </p:sp>
      <p:sp>
        <p:nvSpPr>
          <p:cNvPr id="52227" name="Rectangle 2"/>
          <p:cNvSpPr>
            <a:spLocks noGrp="1" noChangeArrowheads="1"/>
          </p:cNvSpPr>
          <p:nvPr>
            <p:ph type="title"/>
          </p:nvPr>
        </p:nvSpPr>
        <p:spPr>
          <a:xfrm>
            <a:off x="442913" y="219075"/>
            <a:ext cx="8229600" cy="511175"/>
          </a:xfrm>
        </p:spPr>
        <p:txBody>
          <a:bodyPr/>
          <a:lstStyle/>
          <a:p>
            <a:pPr algn="l" eaLnBrk="1" hangingPunct="1"/>
            <a:r>
              <a:rPr lang="en-US" altLang="ja-JP" sz="2400" smtClean="0"/>
              <a:t>Overview of Business APP</a:t>
            </a:r>
          </a:p>
        </p:txBody>
      </p:sp>
      <p:sp>
        <p:nvSpPr>
          <p:cNvPr id="52228" name="Text Box 4"/>
          <p:cNvSpPr txBox="1">
            <a:spLocks noChangeArrowheads="1"/>
          </p:cNvSpPr>
          <p:nvPr/>
        </p:nvSpPr>
        <p:spPr bwMode="auto">
          <a:xfrm>
            <a:off x="8615363" y="0"/>
            <a:ext cx="528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solidFill>
                  <a:srgbClr val="0000FF"/>
                </a:solidFill>
              </a:rPr>
              <a:t>U</a:t>
            </a:r>
          </a:p>
        </p:txBody>
      </p:sp>
      <p:graphicFrame>
        <p:nvGraphicFramePr>
          <p:cNvPr id="388193" name="Group 97"/>
          <p:cNvGraphicFramePr>
            <a:graphicFrameLocks noGrp="1"/>
          </p:cNvGraphicFramePr>
          <p:nvPr>
            <p:ph idx="1"/>
          </p:nvPr>
        </p:nvGraphicFramePr>
        <p:xfrm>
          <a:off x="457200" y="711200"/>
          <a:ext cx="8229600" cy="5534532"/>
        </p:xfrm>
        <a:graphic>
          <a:graphicData uri="http://schemas.openxmlformats.org/drawingml/2006/table">
            <a:tbl>
              <a:tblPr/>
              <a:tblGrid>
                <a:gridCol w="2497138"/>
                <a:gridCol w="5732462"/>
              </a:tblGrid>
              <a:tr h="335242">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APP</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Summary</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596832">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E-commerce</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the buying and selling of products or services over electronic systems such as the Internet and other computer networks. </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2866">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E-banking/Online banking </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To conduct financial transactions on a secure website operated by their retail or virtual bank, credit union or building society.</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66678">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CIM: Computer-integrated manufacturing</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Both a method of manufacturing and the name of a computer-automated system in which individual engineering, production, marketing, and support functions of a manufacturing enterprise are organized.</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2866">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DSS: Decision support system</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DSSs serve the management, operations, and planning levels of an organization and help to make decisions, which may be rapidly changing and not easily specified in advance.</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10490">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SCMS: Supply chain management software</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Supply chain transactions, managing supplier relationships and controlling associated business processes. it commonly includes: Customer requirement processing Purchase order processing, Inventory management, Goods receipt and Warehouse management, Supplier Management/Sourcing</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054">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CRM: Customer relationship management</a:t>
                      </a:r>
                      <a:endParaRPr kumimoji="1" lang="en-US" altLang="ja-JP" sz="2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endParaRP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84138"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812800"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992188"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84138"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Sales force automation, Marketing and Customer Service and Support</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52255" name="Group 98"/>
          <p:cNvGrpSpPr>
            <a:grpSpLocks/>
          </p:cNvGrpSpPr>
          <p:nvPr/>
        </p:nvGrpSpPr>
        <p:grpSpPr bwMode="auto">
          <a:xfrm>
            <a:off x="8142288" y="292100"/>
            <a:ext cx="530225" cy="438150"/>
            <a:chOff x="1632" y="1248"/>
            <a:chExt cx="2682" cy="2286"/>
          </a:xfrm>
        </p:grpSpPr>
        <p:sp>
          <p:nvSpPr>
            <p:cNvPr id="52256" name="Gear"/>
            <p:cNvSpPr>
              <a:spLocks noEditPoints="1" noChangeArrowheads="1"/>
            </p:cNvSpPr>
            <p:nvPr/>
          </p:nvSpPr>
          <p:spPr bwMode="auto">
            <a:xfrm>
              <a:off x="3119" y="1248"/>
              <a:ext cx="1195" cy="1048"/>
            </a:xfrm>
            <a:custGeom>
              <a:avLst/>
              <a:gdLst>
                <a:gd name="T0" fmla="*/ 598 w 21600"/>
                <a:gd name="T1" fmla="*/ 0 h 21600"/>
                <a:gd name="T2" fmla="*/ 1195 w 21600"/>
                <a:gd name="T3" fmla="*/ 524 h 21600"/>
                <a:gd name="T4" fmla="*/ 598 w 21600"/>
                <a:gd name="T5" fmla="*/ 1048 h 21600"/>
                <a:gd name="T6" fmla="*/ 0 w 21600"/>
                <a:gd name="T7" fmla="*/ 524 h 21600"/>
                <a:gd name="T8" fmla="*/ 0 60000 65536"/>
                <a:gd name="T9" fmla="*/ 0 60000 65536"/>
                <a:gd name="T10" fmla="*/ 0 60000 65536"/>
                <a:gd name="T11" fmla="*/ 0 60000 65536"/>
                <a:gd name="T12" fmla="*/ 4374 w 21600"/>
                <a:gd name="T13" fmla="*/ 3957 h 21600"/>
                <a:gd name="T14" fmla="*/ 17840 w 21600"/>
                <a:gd name="T15" fmla="*/ 17643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52257" name="AutoShape 100"/>
            <p:cNvSpPr>
              <a:spLocks noEditPoints="1" noChangeArrowheads="1"/>
            </p:cNvSpPr>
            <p:nvPr/>
          </p:nvSpPr>
          <p:spPr bwMode="auto">
            <a:xfrm>
              <a:off x="1632" y="1680"/>
              <a:ext cx="1429" cy="1253"/>
            </a:xfrm>
            <a:custGeom>
              <a:avLst/>
              <a:gdLst>
                <a:gd name="T0" fmla="*/ 714 w 21600"/>
                <a:gd name="T1" fmla="*/ 0 h 21600"/>
                <a:gd name="T2" fmla="*/ 1429 w 21600"/>
                <a:gd name="T3" fmla="*/ 627 h 21600"/>
                <a:gd name="T4" fmla="*/ 714 w 21600"/>
                <a:gd name="T5" fmla="*/ 1253 h 21600"/>
                <a:gd name="T6" fmla="*/ 0 w 21600"/>
                <a:gd name="T7" fmla="*/ 627 h 21600"/>
                <a:gd name="T8" fmla="*/ 0 60000 65536"/>
                <a:gd name="T9" fmla="*/ 0 60000 65536"/>
                <a:gd name="T10" fmla="*/ 0 60000 65536"/>
                <a:gd name="T11" fmla="*/ 0 60000 65536"/>
                <a:gd name="T12" fmla="*/ 4368 w 21600"/>
                <a:gd name="T13" fmla="*/ 3965 h 21600"/>
                <a:gd name="T14" fmla="*/ 17836 w 21600"/>
                <a:gd name="T15" fmla="*/ 17635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52258" name="AutoShape 101"/>
            <p:cNvSpPr>
              <a:spLocks noEditPoints="1" noChangeArrowheads="1"/>
            </p:cNvSpPr>
            <p:nvPr/>
          </p:nvSpPr>
          <p:spPr bwMode="auto">
            <a:xfrm>
              <a:off x="2559" y="2142"/>
              <a:ext cx="1588" cy="1392"/>
            </a:xfrm>
            <a:custGeom>
              <a:avLst/>
              <a:gdLst>
                <a:gd name="T0" fmla="*/ 794 w 21600"/>
                <a:gd name="T1" fmla="*/ 0 h 21600"/>
                <a:gd name="T2" fmla="*/ 1588 w 21600"/>
                <a:gd name="T3" fmla="*/ 696 h 21600"/>
                <a:gd name="T4" fmla="*/ 794 w 21600"/>
                <a:gd name="T5" fmla="*/ 1392 h 21600"/>
                <a:gd name="T6" fmla="*/ 0 w 21600"/>
                <a:gd name="T7" fmla="*/ 696 h 21600"/>
                <a:gd name="T8" fmla="*/ 0 60000 65536"/>
                <a:gd name="T9" fmla="*/ 0 60000 65536"/>
                <a:gd name="T10" fmla="*/ 0 60000 65536"/>
                <a:gd name="T11" fmla="*/ 0 60000 65536"/>
                <a:gd name="T12" fmla="*/ 4380 w 21600"/>
                <a:gd name="T13" fmla="*/ 3957 h 21600"/>
                <a:gd name="T14" fmla="*/ 17846 w 21600"/>
                <a:gd name="T15" fmla="*/ 17628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grpSp>
    </p:spTree>
    <p:extLst>
      <p:ext uri="{BB962C8B-B14F-4D97-AF65-F5344CB8AC3E}">
        <p14:creationId xmlns:p14="http://schemas.microsoft.com/office/powerpoint/2010/main" val="40722205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p:spPr>
        <p:txBody>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r">
              <a:spcBef>
                <a:spcPct val="0"/>
              </a:spcBef>
            </a:pPr>
            <a:fld id="{20F7A871-0740-4440-B743-1993CA78CB8B}" type="slidenum">
              <a:rPr kumimoji="0" lang="en-US" altLang="ja-JP">
                <a:solidFill>
                  <a:schemeClr val="tx1"/>
                </a:solidFill>
              </a:rPr>
              <a:pPr algn="r">
                <a:spcBef>
                  <a:spcPct val="0"/>
                </a:spcBef>
              </a:pPr>
              <a:t>2</a:t>
            </a:fld>
            <a:endParaRPr kumimoji="0" lang="en-US" altLang="ja-JP">
              <a:solidFill>
                <a:schemeClr val="tx1"/>
              </a:solidFill>
            </a:endParaRPr>
          </a:p>
        </p:txBody>
      </p:sp>
      <p:sp>
        <p:nvSpPr>
          <p:cNvPr id="34819" name="Rectangle 2"/>
          <p:cNvSpPr>
            <a:spLocks noGrp="1" noChangeArrowheads="1"/>
          </p:cNvSpPr>
          <p:nvPr>
            <p:ph type="title"/>
          </p:nvPr>
        </p:nvSpPr>
        <p:spPr>
          <a:xfrm>
            <a:off x="251520" y="692696"/>
            <a:ext cx="8229600" cy="411163"/>
          </a:xfrm>
        </p:spPr>
        <p:txBody>
          <a:bodyPr/>
          <a:lstStyle/>
          <a:p>
            <a:pPr algn="l" eaLnBrk="1" hangingPunct="1"/>
            <a:r>
              <a:rPr lang="en-US" altLang="ja-JP" sz="2400" dirty="0" smtClean="0"/>
              <a:t>Overview of Tasks for Domain 3</a:t>
            </a:r>
          </a:p>
        </p:txBody>
      </p:sp>
      <p:sp>
        <p:nvSpPr>
          <p:cNvPr id="34820" name="Rectangle 3"/>
          <p:cNvSpPr>
            <a:spLocks noGrp="1" noChangeArrowheads="1"/>
          </p:cNvSpPr>
          <p:nvPr>
            <p:ph type="body" idx="1"/>
          </p:nvPr>
        </p:nvSpPr>
        <p:spPr>
          <a:xfrm>
            <a:off x="346075" y="1340768"/>
            <a:ext cx="8618414" cy="4737770"/>
          </a:xfrm>
        </p:spPr>
        <p:txBody>
          <a:bodyPr/>
          <a:lstStyle/>
          <a:p>
            <a:pPr marL="0" indent="0" eaLnBrk="1" hangingPunct="1">
              <a:lnSpc>
                <a:spcPct val="80000"/>
              </a:lnSpc>
              <a:buFontTx/>
              <a:buNone/>
            </a:pPr>
            <a:r>
              <a:rPr lang="en-US" altLang="ja-JP" sz="1800" dirty="0" smtClean="0"/>
              <a:t>3.1 Evaluate proposed system development/acquisition to ensure that it meets the business goals.</a:t>
            </a:r>
          </a:p>
          <a:p>
            <a:pPr marL="0" indent="0" eaLnBrk="1" hangingPunct="1">
              <a:lnSpc>
                <a:spcPct val="80000"/>
              </a:lnSpc>
              <a:buFontTx/>
              <a:buNone/>
            </a:pPr>
            <a:r>
              <a:rPr lang="en-US" altLang="ja-JP" sz="1800" dirty="0" smtClean="0"/>
              <a:t>3.2 Evaluate the project management framework and project governance practices to ensure that business objectives are achieved in a cost-effective manner </a:t>
            </a:r>
          </a:p>
          <a:p>
            <a:pPr marL="0" indent="0" eaLnBrk="1" hangingPunct="1">
              <a:lnSpc>
                <a:spcPct val="80000"/>
              </a:lnSpc>
              <a:buFontTx/>
              <a:buNone/>
            </a:pPr>
            <a:r>
              <a:rPr lang="en-US" altLang="ja-JP" sz="1800" dirty="0" smtClean="0"/>
              <a:t>3.3 Perform reviews to ensure that a project is progressing in accordance with project plans and project management regulation.</a:t>
            </a:r>
          </a:p>
          <a:p>
            <a:pPr marL="0" indent="0" eaLnBrk="1" hangingPunct="1">
              <a:lnSpc>
                <a:spcPct val="80000"/>
              </a:lnSpc>
              <a:buFontTx/>
              <a:buNone/>
            </a:pPr>
            <a:r>
              <a:rPr lang="en-US" altLang="ja-JP" sz="1800" dirty="0" smtClean="0"/>
              <a:t>3.4 Evaluate proposed control mechanisms for systems and/or infrastructure during specification, development/acquisition, and testing.</a:t>
            </a:r>
          </a:p>
          <a:p>
            <a:pPr marL="0" indent="0" eaLnBrk="1" hangingPunct="1">
              <a:lnSpc>
                <a:spcPct val="80000"/>
              </a:lnSpc>
              <a:buFontTx/>
              <a:buNone/>
            </a:pPr>
            <a:r>
              <a:rPr lang="en-US" altLang="ja-JP" sz="1800" dirty="0" smtClean="0"/>
              <a:t>3.5 Evaluate the processes by which systems and/or infrastructure are developed/ acquired and tested to ensure that the deliverables meet the organization’s objectives.</a:t>
            </a:r>
          </a:p>
          <a:p>
            <a:pPr marL="0" indent="0" eaLnBrk="1" hangingPunct="1">
              <a:lnSpc>
                <a:spcPct val="80000"/>
              </a:lnSpc>
              <a:buFontTx/>
              <a:buNone/>
            </a:pPr>
            <a:r>
              <a:rPr lang="en-US" altLang="ja-JP" sz="1800" dirty="0" smtClean="0"/>
              <a:t>3.6 Evaluate the readiness of the system and/or infrastructure for implementation and migration into production.</a:t>
            </a:r>
          </a:p>
          <a:p>
            <a:pPr marL="0" indent="0" eaLnBrk="1" hangingPunct="1">
              <a:lnSpc>
                <a:spcPct val="80000"/>
              </a:lnSpc>
              <a:buFontTx/>
              <a:buNone/>
            </a:pPr>
            <a:r>
              <a:rPr lang="en-US" altLang="ja-JP" sz="1800" dirty="0" smtClean="0"/>
              <a:t>3.7 Perform post-implementation review and periodic reviews of systems and/or infrastructure to ensure that they meet the organization’s objectives and are subject to effective internal control.</a:t>
            </a:r>
          </a:p>
          <a:p>
            <a:pPr marL="0" indent="0" eaLnBrk="1" hangingPunct="1">
              <a:lnSpc>
                <a:spcPct val="80000"/>
              </a:lnSpc>
              <a:buFontTx/>
              <a:buNone/>
            </a:pPr>
            <a:r>
              <a:rPr lang="en-US" altLang="ja-JP" sz="1800" dirty="0" smtClean="0"/>
              <a:t>3.8 Evaluate the process by which systems and/or infrastructure are maintained to ensure the continued support of the organization’s objectives and are subject to effective internal control.</a:t>
            </a:r>
          </a:p>
          <a:p>
            <a:pPr marL="0" indent="0" eaLnBrk="1" hangingPunct="1">
              <a:lnSpc>
                <a:spcPct val="80000"/>
              </a:lnSpc>
              <a:buFontTx/>
              <a:buNone/>
            </a:pPr>
            <a:r>
              <a:rPr lang="en-US" altLang="ja-JP" sz="1800" dirty="0" smtClean="0"/>
              <a:t>3.9 Evaluate the process by which systems and/or infrastructure are disposed of to ensure that they comply with the organization’s policies and procedures.</a:t>
            </a:r>
          </a:p>
        </p:txBody>
      </p:sp>
      <p:sp>
        <p:nvSpPr>
          <p:cNvPr id="34821" name="Text Box 4"/>
          <p:cNvSpPr txBox="1">
            <a:spLocks noChangeArrowheads="1"/>
          </p:cNvSpPr>
          <p:nvPr/>
        </p:nvSpPr>
        <p:spPr bwMode="auto">
          <a:xfrm>
            <a:off x="8615363" y="0"/>
            <a:ext cx="528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solidFill>
                  <a:srgbClr val="0000FF"/>
                </a:solidFill>
              </a:rPr>
              <a:t>U</a:t>
            </a:r>
          </a:p>
        </p:txBody>
      </p:sp>
    </p:spTree>
    <p:extLst>
      <p:ext uri="{BB962C8B-B14F-4D97-AF65-F5344CB8AC3E}">
        <p14:creationId xmlns:p14="http://schemas.microsoft.com/office/powerpoint/2010/main" val="7866628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5"/>
          <p:cNvSpPr>
            <a:spLocks noGrp="1"/>
          </p:cNvSpPr>
          <p:nvPr>
            <p:ph type="sldNum" sz="quarter" idx="12"/>
          </p:nvPr>
        </p:nvSpPr>
        <p:spPr>
          <a:noFill/>
        </p:spPr>
        <p:txBody>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r">
              <a:spcBef>
                <a:spcPct val="0"/>
              </a:spcBef>
            </a:pPr>
            <a:fld id="{1A60E10C-0B2E-49F1-B7D2-D75B3A53F6B6}" type="slidenum">
              <a:rPr kumimoji="0" lang="en-US" altLang="ja-JP">
                <a:solidFill>
                  <a:schemeClr val="tx1"/>
                </a:solidFill>
              </a:rPr>
              <a:pPr algn="r">
                <a:spcBef>
                  <a:spcPct val="0"/>
                </a:spcBef>
              </a:pPr>
              <a:t>20</a:t>
            </a:fld>
            <a:endParaRPr kumimoji="0" lang="en-US" altLang="ja-JP">
              <a:solidFill>
                <a:schemeClr val="tx1"/>
              </a:solidFill>
            </a:endParaRPr>
          </a:p>
        </p:txBody>
      </p:sp>
      <p:sp>
        <p:nvSpPr>
          <p:cNvPr id="53251" name="Rectangle 2"/>
          <p:cNvSpPr>
            <a:spLocks noGrp="1" noChangeArrowheads="1"/>
          </p:cNvSpPr>
          <p:nvPr>
            <p:ph type="title"/>
          </p:nvPr>
        </p:nvSpPr>
        <p:spPr>
          <a:xfrm>
            <a:off x="442913" y="219075"/>
            <a:ext cx="8229600" cy="511175"/>
          </a:xfrm>
        </p:spPr>
        <p:txBody>
          <a:bodyPr/>
          <a:lstStyle/>
          <a:p>
            <a:pPr algn="l" eaLnBrk="1" hangingPunct="1"/>
            <a:r>
              <a:rPr lang="en-US" altLang="ja-JP" sz="2400" smtClean="0"/>
              <a:t>Overview of Risk of Business APP</a:t>
            </a:r>
          </a:p>
        </p:txBody>
      </p:sp>
      <p:sp>
        <p:nvSpPr>
          <p:cNvPr id="53252" name="Text Box 3"/>
          <p:cNvSpPr txBox="1">
            <a:spLocks noChangeArrowheads="1"/>
          </p:cNvSpPr>
          <p:nvPr/>
        </p:nvSpPr>
        <p:spPr bwMode="auto">
          <a:xfrm>
            <a:off x="8615363" y="0"/>
            <a:ext cx="528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solidFill>
                  <a:srgbClr val="0000FF"/>
                </a:solidFill>
              </a:rPr>
              <a:t>U</a:t>
            </a:r>
          </a:p>
        </p:txBody>
      </p:sp>
      <p:graphicFrame>
        <p:nvGraphicFramePr>
          <p:cNvPr id="416800" name="Group 32"/>
          <p:cNvGraphicFramePr>
            <a:graphicFrameLocks noGrp="1"/>
          </p:cNvGraphicFramePr>
          <p:nvPr>
            <p:ph idx="1"/>
          </p:nvPr>
        </p:nvGraphicFramePr>
        <p:xfrm>
          <a:off x="457200" y="838200"/>
          <a:ext cx="8229600" cy="3827463"/>
        </p:xfrm>
        <a:graphic>
          <a:graphicData uri="http://schemas.openxmlformats.org/drawingml/2006/table">
            <a:tbl>
              <a:tblPr/>
              <a:tblGrid>
                <a:gridCol w="2497138"/>
                <a:gridCol w="5732462"/>
              </a:tblGrid>
              <a:tr h="335252">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APP</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Summary of Risk</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596851">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E-commerce</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Clear business case, Innovation is so rapid, Certification, Privacy of customer, High reliability and electric signature</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072">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E-banking/Online banking </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Innovation is so rapid, Security of authentication, Privacy of customer, High reliability and integration to other system.</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072">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CIM: Computer-integrated manufacturing</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Big system consisting of many systems and software. Clear feasibility study.</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072">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DSS: Decision support system</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Difficulty of define purpose and usage. Not clear of ROI.</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072">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SCMS: Supply chain management software</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Changing workflow and business model. </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072">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CRM: Customer relationship management</a:t>
                      </a:r>
                      <a:endParaRPr kumimoji="1" lang="en-US" altLang="ja-JP" sz="2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endParaRP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812800"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992188"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Innovation is so rapid, Security of authentication, Privacy of customer</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53279" name="Group 33"/>
          <p:cNvGrpSpPr>
            <a:grpSpLocks/>
          </p:cNvGrpSpPr>
          <p:nvPr/>
        </p:nvGrpSpPr>
        <p:grpSpPr bwMode="auto">
          <a:xfrm>
            <a:off x="8142288" y="292100"/>
            <a:ext cx="530225" cy="438150"/>
            <a:chOff x="1632" y="1248"/>
            <a:chExt cx="2682" cy="2286"/>
          </a:xfrm>
        </p:grpSpPr>
        <p:sp>
          <p:nvSpPr>
            <p:cNvPr id="53280" name="Gear"/>
            <p:cNvSpPr>
              <a:spLocks noEditPoints="1" noChangeArrowheads="1"/>
            </p:cNvSpPr>
            <p:nvPr/>
          </p:nvSpPr>
          <p:spPr bwMode="auto">
            <a:xfrm>
              <a:off x="3119" y="1248"/>
              <a:ext cx="1195" cy="1048"/>
            </a:xfrm>
            <a:custGeom>
              <a:avLst/>
              <a:gdLst>
                <a:gd name="T0" fmla="*/ 598 w 21600"/>
                <a:gd name="T1" fmla="*/ 0 h 21600"/>
                <a:gd name="T2" fmla="*/ 1195 w 21600"/>
                <a:gd name="T3" fmla="*/ 524 h 21600"/>
                <a:gd name="T4" fmla="*/ 598 w 21600"/>
                <a:gd name="T5" fmla="*/ 1048 h 21600"/>
                <a:gd name="T6" fmla="*/ 0 w 21600"/>
                <a:gd name="T7" fmla="*/ 524 h 21600"/>
                <a:gd name="T8" fmla="*/ 0 60000 65536"/>
                <a:gd name="T9" fmla="*/ 0 60000 65536"/>
                <a:gd name="T10" fmla="*/ 0 60000 65536"/>
                <a:gd name="T11" fmla="*/ 0 60000 65536"/>
                <a:gd name="T12" fmla="*/ 4374 w 21600"/>
                <a:gd name="T13" fmla="*/ 3957 h 21600"/>
                <a:gd name="T14" fmla="*/ 17840 w 21600"/>
                <a:gd name="T15" fmla="*/ 17643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53281" name="AutoShape 35"/>
            <p:cNvSpPr>
              <a:spLocks noEditPoints="1" noChangeArrowheads="1"/>
            </p:cNvSpPr>
            <p:nvPr/>
          </p:nvSpPr>
          <p:spPr bwMode="auto">
            <a:xfrm>
              <a:off x="1632" y="1680"/>
              <a:ext cx="1429" cy="1253"/>
            </a:xfrm>
            <a:custGeom>
              <a:avLst/>
              <a:gdLst>
                <a:gd name="T0" fmla="*/ 714 w 21600"/>
                <a:gd name="T1" fmla="*/ 0 h 21600"/>
                <a:gd name="T2" fmla="*/ 1429 w 21600"/>
                <a:gd name="T3" fmla="*/ 627 h 21600"/>
                <a:gd name="T4" fmla="*/ 714 w 21600"/>
                <a:gd name="T5" fmla="*/ 1253 h 21600"/>
                <a:gd name="T6" fmla="*/ 0 w 21600"/>
                <a:gd name="T7" fmla="*/ 627 h 21600"/>
                <a:gd name="T8" fmla="*/ 0 60000 65536"/>
                <a:gd name="T9" fmla="*/ 0 60000 65536"/>
                <a:gd name="T10" fmla="*/ 0 60000 65536"/>
                <a:gd name="T11" fmla="*/ 0 60000 65536"/>
                <a:gd name="T12" fmla="*/ 4368 w 21600"/>
                <a:gd name="T13" fmla="*/ 3965 h 21600"/>
                <a:gd name="T14" fmla="*/ 17836 w 21600"/>
                <a:gd name="T15" fmla="*/ 17635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53282" name="AutoShape 36"/>
            <p:cNvSpPr>
              <a:spLocks noEditPoints="1" noChangeArrowheads="1"/>
            </p:cNvSpPr>
            <p:nvPr/>
          </p:nvSpPr>
          <p:spPr bwMode="auto">
            <a:xfrm>
              <a:off x="2559" y="2142"/>
              <a:ext cx="1588" cy="1392"/>
            </a:xfrm>
            <a:custGeom>
              <a:avLst/>
              <a:gdLst>
                <a:gd name="T0" fmla="*/ 794 w 21600"/>
                <a:gd name="T1" fmla="*/ 0 h 21600"/>
                <a:gd name="T2" fmla="*/ 1588 w 21600"/>
                <a:gd name="T3" fmla="*/ 696 h 21600"/>
                <a:gd name="T4" fmla="*/ 794 w 21600"/>
                <a:gd name="T5" fmla="*/ 1392 h 21600"/>
                <a:gd name="T6" fmla="*/ 0 w 21600"/>
                <a:gd name="T7" fmla="*/ 696 h 21600"/>
                <a:gd name="T8" fmla="*/ 0 60000 65536"/>
                <a:gd name="T9" fmla="*/ 0 60000 65536"/>
                <a:gd name="T10" fmla="*/ 0 60000 65536"/>
                <a:gd name="T11" fmla="*/ 0 60000 65536"/>
                <a:gd name="T12" fmla="*/ 4380 w 21600"/>
                <a:gd name="T13" fmla="*/ 3957 h 21600"/>
                <a:gd name="T14" fmla="*/ 17846 w 21600"/>
                <a:gd name="T15" fmla="*/ 17628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grpSp>
    </p:spTree>
    <p:extLst>
      <p:ext uri="{BB962C8B-B14F-4D97-AF65-F5344CB8AC3E}">
        <p14:creationId xmlns:p14="http://schemas.microsoft.com/office/powerpoint/2010/main" val="2874471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5"/>
          <p:cNvSpPr>
            <a:spLocks noGrp="1"/>
          </p:cNvSpPr>
          <p:nvPr>
            <p:ph type="sldNum" sz="quarter" idx="12"/>
          </p:nvPr>
        </p:nvSpPr>
        <p:spPr>
          <a:noFill/>
        </p:spPr>
        <p:txBody>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r">
              <a:spcBef>
                <a:spcPct val="0"/>
              </a:spcBef>
            </a:pPr>
            <a:fld id="{75A0F5EA-F1E8-4F4E-807D-1E24200D06EC}" type="slidenum">
              <a:rPr kumimoji="0" lang="en-US" altLang="ja-JP">
                <a:solidFill>
                  <a:schemeClr val="tx1"/>
                </a:solidFill>
              </a:rPr>
              <a:pPr algn="r">
                <a:spcBef>
                  <a:spcPct val="0"/>
                </a:spcBef>
              </a:pPr>
              <a:t>21</a:t>
            </a:fld>
            <a:endParaRPr kumimoji="0" lang="en-US" altLang="ja-JP">
              <a:solidFill>
                <a:schemeClr val="tx1"/>
              </a:solidFill>
            </a:endParaRPr>
          </a:p>
        </p:txBody>
      </p:sp>
      <p:sp>
        <p:nvSpPr>
          <p:cNvPr id="54275" name="Rectangle 2"/>
          <p:cNvSpPr>
            <a:spLocks noGrp="1" noChangeArrowheads="1"/>
          </p:cNvSpPr>
          <p:nvPr>
            <p:ph type="title"/>
          </p:nvPr>
        </p:nvSpPr>
        <p:spPr>
          <a:xfrm>
            <a:off x="457200" y="274638"/>
            <a:ext cx="8229600" cy="511175"/>
          </a:xfrm>
        </p:spPr>
        <p:txBody>
          <a:bodyPr/>
          <a:lstStyle/>
          <a:p>
            <a:pPr algn="l" eaLnBrk="1" hangingPunct="1"/>
            <a:r>
              <a:rPr lang="en-US" altLang="ja-JP" sz="2400" smtClean="0"/>
              <a:t>Overview of Technology for Business APP</a:t>
            </a:r>
          </a:p>
        </p:txBody>
      </p:sp>
      <p:sp>
        <p:nvSpPr>
          <p:cNvPr id="54276" name="Text Box 3"/>
          <p:cNvSpPr txBox="1">
            <a:spLocks noChangeArrowheads="1"/>
          </p:cNvSpPr>
          <p:nvPr/>
        </p:nvSpPr>
        <p:spPr bwMode="auto">
          <a:xfrm>
            <a:off x="8615363" y="0"/>
            <a:ext cx="528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solidFill>
                  <a:srgbClr val="0000FF"/>
                </a:solidFill>
              </a:rPr>
              <a:t>U</a:t>
            </a:r>
          </a:p>
        </p:txBody>
      </p:sp>
      <p:graphicFrame>
        <p:nvGraphicFramePr>
          <p:cNvPr id="415814" name="Group 70"/>
          <p:cNvGraphicFramePr>
            <a:graphicFrameLocks noGrp="1"/>
          </p:cNvGraphicFramePr>
          <p:nvPr>
            <p:ph idx="1"/>
          </p:nvPr>
        </p:nvGraphicFramePr>
        <p:xfrm>
          <a:off x="365125" y="727075"/>
          <a:ext cx="8405813" cy="5852080"/>
        </p:xfrm>
        <a:graphic>
          <a:graphicData uri="http://schemas.openxmlformats.org/drawingml/2006/table">
            <a:tbl>
              <a:tblPr/>
              <a:tblGrid>
                <a:gridCol w="2082800"/>
                <a:gridCol w="6323013"/>
              </a:tblGrid>
              <a:tr h="335244">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APP</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Summary</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822871">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EDI: Electronic data interchange</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Structured transmission of data between organizations by electronic means. It is used to transfer electronic documents or business data from one computer system to another computer system</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057">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Data warehouse</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To retrieve and analyze data, to extract, transform and load data, and to manage the data dictionary </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2871">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id-ID"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Cloud computing</a:t>
                      </a:r>
                      <a:r>
                        <a:rPr kumimoji="1" lang="en-US" altLang="ja-JP" sz="2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 </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Internet-based computing, whereby shared resources, software, and information are provided to computers and other devices on demand, like the electricity grid. SaaS</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057">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Office suite </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Office software suite or productivity suite is a collection of programs intended to be used by knowledge workers, Ex. Google Apps</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2871">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ERP: Enterprise resource planning</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Integrated computer-based system used to manage internal and external resources, including tangible assets, financial resources, materials, and human resources.</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057">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Smart phone</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Mobile phone that offers more advanced computing ability and connectivity than a contemporary basic 'feature phone</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10498">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CTI: Computer telephony integration</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technology that allows interactions on a telephone and a computer to be integrated or co-ordinated. As contact channels have expanded from voice to include email, web, and fax, the definition of CTI has expanded to include the integration of all customer contact channels (voice, email, web, fax, etc.) with computer systems.</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54306" name="Group 71"/>
          <p:cNvGrpSpPr>
            <a:grpSpLocks/>
          </p:cNvGrpSpPr>
          <p:nvPr/>
        </p:nvGrpSpPr>
        <p:grpSpPr bwMode="auto">
          <a:xfrm>
            <a:off x="8142288" y="292100"/>
            <a:ext cx="530225" cy="438150"/>
            <a:chOff x="1632" y="1248"/>
            <a:chExt cx="2682" cy="2286"/>
          </a:xfrm>
        </p:grpSpPr>
        <p:sp>
          <p:nvSpPr>
            <p:cNvPr id="54307" name="Gear"/>
            <p:cNvSpPr>
              <a:spLocks noEditPoints="1" noChangeArrowheads="1"/>
            </p:cNvSpPr>
            <p:nvPr/>
          </p:nvSpPr>
          <p:spPr bwMode="auto">
            <a:xfrm>
              <a:off x="3119" y="1248"/>
              <a:ext cx="1195" cy="1048"/>
            </a:xfrm>
            <a:custGeom>
              <a:avLst/>
              <a:gdLst>
                <a:gd name="T0" fmla="*/ 598 w 21600"/>
                <a:gd name="T1" fmla="*/ 0 h 21600"/>
                <a:gd name="T2" fmla="*/ 1195 w 21600"/>
                <a:gd name="T3" fmla="*/ 524 h 21600"/>
                <a:gd name="T4" fmla="*/ 598 w 21600"/>
                <a:gd name="T5" fmla="*/ 1048 h 21600"/>
                <a:gd name="T6" fmla="*/ 0 w 21600"/>
                <a:gd name="T7" fmla="*/ 524 h 21600"/>
                <a:gd name="T8" fmla="*/ 0 60000 65536"/>
                <a:gd name="T9" fmla="*/ 0 60000 65536"/>
                <a:gd name="T10" fmla="*/ 0 60000 65536"/>
                <a:gd name="T11" fmla="*/ 0 60000 65536"/>
                <a:gd name="T12" fmla="*/ 4374 w 21600"/>
                <a:gd name="T13" fmla="*/ 3957 h 21600"/>
                <a:gd name="T14" fmla="*/ 17840 w 21600"/>
                <a:gd name="T15" fmla="*/ 17643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54308" name="AutoShape 73"/>
            <p:cNvSpPr>
              <a:spLocks noEditPoints="1" noChangeArrowheads="1"/>
            </p:cNvSpPr>
            <p:nvPr/>
          </p:nvSpPr>
          <p:spPr bwMode="auto">
            <a:xfrm>
              <a:off x="1632" y="1680"/>
              <a:ext cx="1429" cy="1253"/>
            </a:xfrm>
            <a:custGeom>
              <a:avLst/>
              <a:gdLst>
                <a:gd name="T0" fmla="*/ 714 w 21600"/>
                <a:gd name="T1" fmla="*/ 0 h 21600"/>
                <a:gd name="T2" fmla="*/ 1429 w 21600"/>
                <a:gd name="T3" fmla="*/ 627 h 21600"/>
                <a:gd name="T4" fmla="*/ 714 w 21600"/>
                <a:gd name="T5" fmla="*/ 1253 h 21600"/>
                <a:gd name="T6" fmla="*/ 0 w 21600"/>
                <a:gd name="T7" fmla="*/ 627 h 21600"/>
                <a:gd name="T8" fmla="*/ 0 60000 65536"/>
                <a:gd name="T9" fmla="*/ 0 60000 65536"/>
                <a:gd name="T10" fmla="*/ 0 60000 65536"/>
                <a:gd name="T11" fmla="*/ 0 60000 65536"/>
                <a:gd name="T12" fmla="*/ 4368 w 21600"/>
                <a:gd name="T13" fmla="*/ 3965 h 21600"/>
                <a:gd name="T14" fmla="*/ 17836 w 21600"/>
                <a:gd name="T15" fmla="*/ 17635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54309" name="AutoShape 74"/>
            <p:cNvSpPr>
              <a:spLocks noEditPoints="1" noChangeArrowheads="1"/>
            </p:cNvSpPr>
            <p:nvPr/>
          </p:nvSpPr>
          <p:spPr bwMode="auto">
            <a:xfrm>
              <a:off x="2559" y="2142"/>
              <a:ext cx="1588" cy="1392"/>
            </a:xfrm>
            <a:custGeom>
              <a:avLst/>
              <a:gdLst>
                <a:gd name="T0" fmla="*/ 794 w 21600"/>
                <a:gd name="T1" fmla="*/ 0 h 21600"/>
                <a:gd name="T2" fmla="*/ 1588 w 21600"/>
                <a:gd name="T3" fmla="*/ 696 h 21600"/>
                <a:gd name="T4" fmla="*/ 794 w 21600"/>
                <a:gd name="T5" fmla="*/ 1392 h 21600"/>
                <a:gd name="T6" fmla="*/ 0 w 21600"/>
                <a:gd name="T7" fmla="*/ 696 h 21600"/>
                <a:gd name="T8" fmla="*/ 0 60000 65536"/>
                <a:gd name="T9" fmla="*/ 0 60000 65536"/>
                <a:gd name="T10" fmla="*/ 0 60000 65536"/>
                <a:gd name="T11" fmla="*/ 0 60000 65536"/>
                <a:gd name="T12" fmla="*/ 4380 w 21600"/>
                <a:gd name="T13" fmla="*/ 3957 h 21600"/>
                <a:gd name="T14" fmla="*/ 17846 w 21600"/>
                <a:gd name="T15" fmla="*/ 17628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grpSp>
    </p:spTree>
    <p:extLst>
      <p:ext uri="{BB962C8B-B14F-4D97-AF65-F5344CB8AC3E}">
        <p14:creationId xmlns:p14="http://schemas.microsoft.com/office/powerpoint/2010/main" val="14587334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5"/>
          <p:cNvSpPr>
            <a:spLocks noGrp="1"/>
          </p:cNvSpPr>
          <p:nvPr>
            <p:ph type="sldNum" sz="quarter" idx="12"/>
          </p:nvPr>
        </p:nvSpPr>
        <p:spPr>
          <a:noFill/>
        </p:spPr>
        <p:txBody>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r">
              <a:spcBef>
                <a:spcPct val="0"/>
              </a:spcBef>
            </a:pPr>
            <a:fld id="{403558A6-35C7-477E-8BC2-D76ECD667759}" type="slidenum">
              <a:rPr kumimoji="0" lang="en-US" altLang="ja-JP">
                <a:solidFill>
                  <a:schemeClr val="tx1"/>
                </a:solidFill>
              </a:rPr>
              <a:pPr algn="r">
                <a:spcBef>
                  <a:spcPct val="0"/>
                </a:spcBef>
              </a:pPr>
              <a:t>22</a:t>
            </a:fld>
            <a:endParaRPr kumimoji="0" lang="en-US" altLang="ja-JP">
              <a:solidFill>
                <a:schemeClr val="tx1"/>
              </a:solidFill>
            </a:endParaRPr>
          </a:p>
        </p:txBody>
      </p:sp>
      <p:sp>
        <p:nvSpPr>
          <p:cNvPr id="55299" name="Rectangle 2"/>
          <p:cNvSpPr>
            <a:spLocks noGrp="1" noChangeArrowheads="1"/>
          </p:cNvSpPr>
          <p:nvPr>
            <p:ph type="title"/>
          </p:nvPr>
        </p:nvSpPr>
        <p:spPr>
          <a:xfrm>
            <a:off x="271463" y="242888"/>
            <a:ext cx="8229600" cy="411162"/>
          </a:xfrm>
        </p:spPr>
        <p:txBody>
          <a:bodyPr/>
          <a:lstStyle/>
          <a:p>
            <a:pPr algn="l" eaLnBrk="1" hangingPunct="1"/>
            <a:r>
              <a:rPr lang="en-US" altLang="ja-JP" sz="2400" smtClean="0"/>
              <a:t>Overview of CMMI</a:t>
            </a:r>
          </a:p>
        </p:txBody>
      </p:sp>
      <p:sp>
        <p:nvSpPr>
          <p:cNvPr id="55300" name="Text Box 4"/>
          <p:cNvSpPr txBox="1">
            <a:spLocks noChangeArrowheads="1"/>
          </p:cNvSpPr>
          <p:nvPr/>
        </p:nvSpPr>
        <p:spPr bwMode="auto">
          <a:xfrm>
            <a:off x="8615363" y="0"/>
            <a:ext cx="528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solidFill>
                  <a:srgbClr val="0000FF"/>
                </a:solidFill>
              </a:rPr>
              <a:t>U</a:t>
            </a:r>
          </a:p>
        </p:txBody>
      </p:sp>
      <p:pic>
        <p:nvPicPr>
          <p:cNvPr id="55301" name="Picture 6" descr="File:Capability Maturity Mode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375" y="649288"/>
            <a:ext cx="7921625" cy="594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5302" name="Group 8"/>
          <p:cNvGrpSpPr>
            <a:grpSpLocks/>
          </p:cNvGrpSpPr>
          <p:nvPr/>
        </p:nvGrpSpPr>
        <p:grpSpPr bwMode="auto">
          <a:xfrm>
            <a:off x="8142288" y="292100"/>
            <a:ext cx="530225" cy="438150"/>
            <a:chOff x="1632" y="1248"/>
            <a:chExt cx="2682" cy="2286"/>
          </a:xfrm>
        </p:grpSpPr>
        <p:sp>
          <p:nvSpPr>
            <p:cNvPr id="55303" name="Gear"/>
            <p:cNvSpPr>
              <a:spLocks noEditPoints="1" noChangeArrowheads="1"/>
            </p:cNvSpPr>
            <p:nvPr/>
          </p:nvSpPr>
          <p:spPr bwMode="auto">
            <a:xfrm>
              <a:off x="3119" y="1248"/>
              <a:ext cx="1195" cy="1048"/>
            </a:xfrm>
            <a:custGeom>
              <a:avLst/>
              <a:gdLst>
                <a:gd name="T0" fmla="*/ 598 w 21600"/>
                <a:gd name="T1" fmla="*/ 0 h 21600"/>
                <a:gd name="T2" fmla="*/ 1195 w 21600"/>
                <a:gd name="T3" fmla="*/ 524 h 21600"/>
                <a:gd name="T4" fmla="*/ 598 w 21600"/>
                <a:gd name="T5" fmla="*/ 1048 h 21600"/>
                <a:gd name="T6" fmla="*/ 0 w 21600"/>
                <a:gd name="T7" fmla="*/ 524 h 21600"/>
                <a:gd name="T8" fmla="*/ 0 60000 65536"/>
                <a:gd name="T9" fmla="*/ 0 60000 65536"/>
                <a:gd name="T10" fmla="*/ 0 60000 65536"/>
                <a:gd name="T11" fmla="*/ 0 60000 65536"/>
                <a:gd name="T12" fmla="*/ 4374 w 21600"/>
                <a:gd name="T13" fmla="*/ 3957 h 21600"/>
                <a:gd name="T14" fmla="*/ 17840 w 21600"/>
                <a:gd name="T15" fmla="*/ 17643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55304" name="AutoShape 10"/>
            <p:cNvSpPr>
              <a:spLocks noEditPoints="1" noChangeArrowheads="1"/>
            </p:cNvSpPr>
            <p:nvPr/>
          </p:nvSpPr>
          <p:spPr bwMode="auto">
            <a:xfrm>
              <a:off x="1632" y="1680"/>
              <a:ext cx="1429" cy="1253"/>
            </a:xfrm>
            <a:custGeom>
              <a:avLst/>
              <a:gdLst>
                <a:gd name="T0" fmla="*/ 714 w 21600"/>
                <a:gd name="T1" fmla="*/ 0 h 21600"/>
                <a:gd name="T2" fmla="*/ 1429 w 21600"/>
                <a:gd name="T3" fmla="*/ 627 h 21600"/>
                <a:gd name="T4" fmla="*/ 714 w 21600"/>
                <a:gd name="T5" fmla="*/ 1253 h 21600"/>
                <a:gd name="T6" fmla="*/ 0 w 21600"/>
                <a:gd name="T7" fmla="*/ 627 h 21600"/>
                <a:gd name="T8" fmla="*/ 0 60000 65536"/>
                <a:gd name="T9" fmla="*/ 0 60000 65536"/>
                <a:gd name="T10" fmla="*/ 0 60000 65536"/>
                <a:gd name="T11" fmla="*/ 0 60000 65536"/>
                <a:gd name="T12" fmla="*/ 4368 w 21600"/>
                <a:gd name="T13" fmla="*/ 3965 h 21600"/>
                <a:gd name="T14" fmla="*/ 17836 w 21600"/>
                <a:gd name="T15" fmla="*/ 17635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55305" name="AutoShape 11"/>
            <p:cNvSpPr>
              <a:spLocks noEditPoints="1" noChangeArrowheads="1"/>
            </p:cNvSpPr>
            <p:nvPr/>
          </p:nvSpPr>
          <p:spPr bwMode="auto">
            <a:xfrm>
              <a:off x="2559" y="2142"/>
              <a:ext cx="1588" cy="1392"/>
            </a:xfrm>
            <a:custGeom>
              <a:avLst/>
              <a:gdLst>
                <a:gd name="T0" fmla="*/ 794 w 21600"/>
                <a:gd name="T1" fmla="*/ 0 h 21600"/>
                <a:gd name="T2" fmla="*/ 1588 w 21600"/>
                <a:gd name="T3" fmla="*/ 696 h 21600"/>
                <a:gd name="T4" fmla="*/ 794 w 21600"/>
                <a:gd name="T5" fmla="*/ 1392 h 21600"/>
                <a:gd name="T6" fmla="*/ 0 w 21600"/>
                <a:gd name="T7" fmla="*/ 696 h 21600"/>
                <a:gd name="T8" fmla="*/ 0 60000 65536"/>
                <a:gd name="T9" fmla="*/ 0 60000 65536"/>
                <a:gd name="T10" fmla="*/ 0 60000 65536"/>
                <a:gd name="T11" fmla="*/ 0 60000 65536"/>
                <a:gd name="T12" fmla="*/ 4380 w 21600"/>
                <a:gd name="T13" fmla="*/ 3957 h 21600"/>
                <a:gd name="T14" fmla="*/ 17846 w 21600"/>
                <a:gd name="T15" fmla="*/ 17628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grpSp>
    </p:spTree>
    <p:extLst>
      <p:ext uri="{BB962C8B-B14F-4D97-AF65-F5344CB8AC3E}">
        <p14:creationId xmlns:p14="http://schemas.microsoft.com/office/powerpoint/2010/main" val="23794228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5"/>
          <p:cNvSpPr>
            <a:spLocks noGrp="1"/>
          </p:cNvSpPr>
          <p:nvPr>
            <p:ph type="sldNum" sz="quarter" idx="12"/>
          </p:nvPr>
        </p:nvSpPr>
        <p:spPr>
          <a:noFill/>
        </p:spPr>
        <p:txBody>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r">
              <a:spcBef>
                <a:spcPct val="0"/>
              </a:spcBef>
            </a:pPr>
            <a:fld id="{C6F20050-676F-42D8-8BD2-A5274F044DCE}" type="slidenum">
              <a:rPr kumimoji="0" lang="en-US" altLang="ja-JP">
                <a:solidFill>
                  <a:schemeClr val="tx1"/>
                </a:solidFill>
              </a:rPr>
              <a:pPr algn="r">
                <a:spcBef>
                  <a:spcPct val="0"/>
                </a:spcBef>
              </a:pPr>
              <a:t>23</a:t>
            </a:fld>
            <a:endParaRPr kumimoji="0" lang="en-US" altLang="ja-JP">
              <a:solidFill>
                <a:schemeClr val="tx1"/>
              </a:solidFill>
            </a:endParaRPr>
          </a:p>
        </p:txBody>
      </p:sp>
      <p:sp>
        <p:nvSpPr>
          <p:cNvPr id="56323" name="Rectangle 2"/>
          <p:cNvSpPr>
            <a:spLocks noGrp="1" noChangeArrowheads="1"/>
          </p:cNvSpPr>
          <p:nvPr>
            <p:ph type="title"/>
          </p:nvPr>
        </p:nvSpPr>
        <p:spPr>
          <a:xfrm>
            <a:off x="442913" y="219075"/>
            <a:ext cx="8229600" cy="511175"/>
          </a:xfrm>
        </p:spPr>
        <p:txBody>
          <a:bodyPr/>
          <a:lstStyle/>
          <a:p>
            <a:pPr algn="l" eaLnBrk="1" hangingPunct="1"/>
            <a:r>
              <a:rPr lang="en-US" altLang="ja-JP" sz="2400" smtClean="0"/>
              <a:t>Overview of Development tools (IDE)</a:t>
            </a:r>
          </a:p>
        </p:txBody>
      </p:sp>
      <p:sp>
        <p:nvSpPr>
          <p:cNvPr id="56324" name="Text Box 3"/>
          <p:cNvSpPr txBox="1">
            <a:spLocks noChangeArrowheads="1"/>
          </p:cNvSpPr>
          <p:nvPr/>
        </p:nvSpPr>
        <p:spPr bwMode="auto">
          <a:xfrm>
            <a:off x="8615363" y="0"/>
            <a:ext cx="528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solidFill>
                  <a:srgbClr val="0000FF"/>
                </a:solidFill>
              </a:rPr>
              <a:t>U</a:t>
            </a:r>
          </a:p>
        </p:txBody>
      </p:sp>
      <p:graphicFrame>
        <p:nvGraphicFramePr>
          <p:cNvPr id="423990" name="Group 54"/>
          <p:cNvGraphicFramePr>
            <a:graphicFrameLocks noGrp="1"/>
          </p:cNvGraphicFramePr>
          <p:nvPr>
            <p:ph idx="1"/>
          </p:nvPr>
        </p:nvGraphicFramePr>
        <p:xfrm>
          <a:off x="457200" y="838200"/>
          <a:ext cx="8229600" cy="4602450"/>
        </p:xfrm>
        <a:graphic>
          <a:graphicData uri="http://schemas.openxmlformats.org/drawingml/2006/table">
            <a:tbl>
              <a:tblPr/>
              <a:tblGrid>
                <a:gridCol w="2497138"/>
                <a:gridCol w="5732462"/>
              </a:tblGrid>
              <a:tr h="335257">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Tools</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Summary</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822903">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CASE :Computer-aided software engineering </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Set of tools and methods to a software system which is meant to result in high-quality, defect-free, and maintainable software products.</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57">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id-ID" altLang="id-ID"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endParaRPr>
                    </a:p>
                  </a:txBody>
                  <a:tcPr marT="45717" marB="45717"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id-ID" altLang="id-ID"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endParaRPr>
                    </a:p>
                  </a:txBody>
                  <a:tcPr marT="45717" marB="45717"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98196">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Visual Studio .Net</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It can be used to develop console and graphical user interface applications along with Windows Forms applications, web sites, web applications, and web services in both native code together with managed code for all platforms supported by Microsoft Windows, Windows Mobile, Windows CE, .NET Framework, .NET Compact Framework and Microsoft Silverlight.</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10550">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Eclipse</a:t>
                      </a:r>
                      <a:endParaRPr kumimoji="1" lang="en-US" altLang="ja-JP" sz="2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812800"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992188"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It is written primarily in Java and can be used to develop applications in Java and, by means of various plug-ins, other languages including C, C++, COBOL, Python, Perl, PHP, Scala, Scheme and Ruby (including Ruby on Rails framework)</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56348" name="Group 55"/>
          <p:cNvGrpSpPr>
            <a:grpSpLocks/>
          </p:cNvGrpSpPr>
          <p:nvPr/>
        </p:nvGrpSpPr>
        <p:grpSpPr bwMode="auto">
          <a:xfrm>
            <a:off x="8142288" y="292100"/>
            <a:ext cx="530225" cy="438150"/>
            <a:chOff x="1632" y="1248"/>
            <a:chExt cx="2682" cy="2286"/>
          </a:xfrm>
        </p:grpSpPr>
        <p:sp>
          <p:nvSpPr>
            <p:cNvPr id="56349" name="Gear"/>
            <p:cNvSpPr>
              <a:spLocks noEditPoints="1" noChangeArrowheads="1"/>
            </p:cNvSpPr>
            <p:nvPr/>
          </p:nvSpPr>
          <p:spPr bwMode="auto">
            <a:xfrm>
              <a:off x="3119" y="1248"/>
              <a:ext cx="1195" cy="1048"/>
            </a:xfrm>
            <a:custGeom>
              <a:avLst/>
              <a:gdLst>
                <a:gd name="T0" fmla="*/ 598 w 21600"/>
                <a:gd name="T1" fmla="*/ 0 h 21600"/>
                <a:gd name="T2" fmla="*/ 1195 w 21600"/>
                <a:gd name="T3" fmla="*/ 524 h 21600"/>
                <a:gd name="T4" fmla="*/ 598 w 21600"/>
                <a:gd name="T5" fmla="*/ 1048 h 21600"/>
                <a:gd name="T6" fmla="*/ 0 w 21600"/>
                <a:gd name="T7" fmla="*/ 524 h 21600"/>
                <a:gd name="T8" fmla="*/ 0 60000 65536"/>
                <a:gd name="T9" fmla="*/ 0 60000 65536"/>
                <a:gd name="T10" fmla="*/ 0 60000 65536"/>
                <a:gd name="T11" fmla="*/ 0 60000 65536"/>
                <a:gd name="T12" fmla="*/ 4374 w 21600"/>
                <a:gd name="T13" fmla="*/ 3957 h 21600"/>
                <a:gd name="T14" fmla="*/ 17840 w 21600"/>
                <a:gd name="T15" fmla="*/ 17643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56350" name="AutoShape 57"/>
            <p:cNvSpPr>
              <a:spLocks noEditPoints="1" noChangeArrowheads="1"/>
            </p:cNvSpPr>
            <p:nvPr/>
          </p:nvSpPr>
          <p:spPr bwMode="auto">
            <a:xfrm>
              <a:off x="1632" y="1680"/>
              <a:ext cx="1429" cy="1253"/>
            </a:xfrm>
            <a:custGeom>
              <a:avLst/>
              <a:gdLst>
                <a:gd name="T0" fmla="*/ 714 w 21600"/>
                <a:gd name="T1" fmla="*/ 0 h 21600"/>
                <a:gd name="T2" fmla="*/ 1429 w 21600"/>
                <a:gd name="T3" fmla="*/ 627 h 21600"/>
                <a:gd name="T4" fmla="*/ 714 w 21600"/>
                <a:gd name="T5" fmla="*/ 1253 h 21600"/>
                <a:gd name="T6" fmla="*/ 0 w 21600"/>
                <a:gd name="T7" fmla="*/ 627 h 21600"/>
                <a:gd name="T8" fmla="*/ 0 60000 65536"/>
                <a:gd name="T9" fmla="*/ 0 60000 65536"/>
                <a:gd name="T10" fmla="*/ 0 60000 65536"/>
                <a:gd name="T11" fmla="*/ 0 60000 65536"/>
                <a:gd name="T12" fmla="*/ 4368 w 21600"/>
                <a:gd name="T13" fmla="*/ 3965 h 21600"/>
                <a:gd name="T14" fmla="*/ 17836 w 21600"/>
                <a:gd name="T15" fmla="*/ 17635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56351" name="AutoShape 58"/>
            <p:cNvSpPr>
              <a:spLocks noEditPoints="1" noChangeArrowheads="1"/>
            </p:cNvSpPr>
            <p:nvPr/>
          </p:nvSpPr>
          <p:spPr bwMode="auto">
            <a:xfrm>
              <a:off x="2559" y="2142"/>
              <a:ext cx="1588" cy="1392"/>
            </a:xfrm>
            <a:custGeom>
              <a:avLst/>
              <a:gdLst>
                <a:gd name="T0" fmla="*/ 794 w 21600"/>
                <a:gd name="T1" fmla="*/ 0 h 21600"/>
                <a:gd name="T2" fmla="*/ 1588 w 21600"/>
                <a:gd name="T3" fmla="*/ 696 h 21600"/>
                <a:gd name="T4" fmla="*/ 794 w 21600"/>
                <a:gd name="T5" fmla="*/ 1392 h 21600"/>
                <a:gd name="T6" fmla="*/ 0 w 21600"/>
                <a:gd name="T7" fmla="*/ 696 h 21600"/>
                <a:gd name="T8" fmla="*/ 0 60000 65536"/>
                <a:gd name="T9" fmla="*/ 0 60000 65536"/>
                <a:gd name="T10" fmla="*/ 0 60000 65536"/>
                <a:gd name="T11" fmla="*/ 0 60000 65536"/>
                <a:gd name="T12" fmla="*/ 4380 w 21600"/>
                <a:gd name="T13" fmla="*/ 3957 h 21600"/>
                <a:gd name="T14" fmla="*/ 17846 w 21600"/>
                <a:gd name="T15" fmla="*/ 17628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grpSp>
    </p:spTree>
    <p:extLst>
      <p:ext uri="{BB962C8B-B14F-4D97-AF65-F5344CB8AC3E}">
        <p14:creationId xmlns:p14="http://schemas.microsoft.com/office/powerpoint/2010/main" val="12812909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5"/>
          <p:cNvSpPr>
            <a:spLocks noGrp="1"/>
          </p:cNvSpPr>
          <p:nvPr>
            <p:ph type="sldNum" sz="quarter" idx="12"/>
          </p:nvPr>
        </p:nvSpPr>
        <p:spPr>
          <a:noFill/>
        </p:spPr>
        <p:txBody>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r">
              <a:spcBef>
                <a:spcPct val="0"/>
              </a:spcBef>
            </a:pPr>
            <a:fld id="{92C998D2-586F-4119-8FB8-273E215C4855}" type="slidenum">
              <a:rPr kumimoji="0" lang="en-US" altLang="ja-JP">
                <a:solidFill>
                  <a:schemeClr val="tx1"/>
                </a:solidFill>
              </a:rPr>
              <a:pPr algn="r">
                <a:spcBef>
                  <a:spcPct val="0"/>
                </a:spcBef>
              </a:pPr>
              <a:t>24</a:t>
            </a:fld>
            <a:endParaRPr kumimoji="0" lang="en-US" altLang="ja-JP">
              <a:solidFill>
                <a:schemeClr val="tx1"/>
              </a:solidFill>
            </a:endParaRPr>
          </a:p>
        </p:txBody>
      </p:sp>
      <p:sp>
        <p:nvSpPr>
          <p:cNvPr id="57347" name="AutoShape 2"/>
          <p:cNvSpPr>
            <a:spLocks noChangeArrowheads="1"/>
          </p:cNvSpPr>
          <p:nvPr/>
        </p:nvSpPr>
        <p:spPr bwMode="auto">
          <a:xfrm>
            <a:off x="1677988" y="498475"/>
            <a:ext cx="7024687" cy="5380038"/>
          </a:xfrm>
          <a:prstGeom prst="roundRect">
            <a:avLst>
              <a:gd name="adj" fmla="val 3542"/>
            </a:avLst>
          </a:prstGeom>
          <a:noFill/>
          <a:ln w="28575"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
        <p:nvSpPr>
          <p:cNvPr id="57348" name="Text Box 3"/>
          <p:cNvSpPr txBox="1">
            <a:spLocks noChangeArrowheads="1"/>
          </p:cNvSpPr>
          <p:nvPr/>
        </p:nvSpPr>
        <p:spPr bwMode="auto">
          <a:xfrm>
            <a:off x="1795463" y="615950"/>
            <a:ext cx="1509712"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1200" b="1"/>
              <a:t>Test Frame</a:t>
            </a:r>
          </a:p>
        </p:txBody>
      </p:sp>
      <p:sp>
        <p:nvSpPr>
          <p:cNvPr id="57349" name="Text Box 4"/>
          <p:cNvSpPr txBox="1">
            <a:spLocks noChangeArrowheads="1"/>
          </p:cNvSpPr>
          <p:nvPr/>
        </p:nvSpPr>
        <p:spPr bwMode="auto">
          <a:xfrm>
            <a:off x="3065463" y="603250"/>
            <a:ext cx="4995862" cy="290513"/>
          </a:xfrm>
          <a:prstGeom prst="rect">
            <a:avLst/>
          </a:prstGeom>
          <a:solidFill>
            <a:srgbClr val="FFFF99"/>
          </a:solidFill>
          <a:ln w="158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spcBef>
                <a:spcPct val="0"/>
              </a:spcBef>
            </a:pPr>
            <a:r>
              <a:rPr lang="en-US" altLang="ja-JP" sz="1200" b="1"/>
              <a:t>JUnit</a:t>
            </a:r>
            <a:endParaRPr lang="en-US" altLang="ja-JP" sz="1200"/>
          </a:p>
        </p:txBody>
      </p:sp>
      <p:sp>
        <p:nvSpPr>
          <p:cNvPr id="57350" name="Rectangle 5"/>
          <p:cNvSpPr>
            <a:spLocks noGrp="1" noChangeArrowheads="1"/>
          </p:cNvSpPr>
          <p:nvPr>
            <p:ph type="title"/>
          </p:nvPr>
        </p:nvSpPr>
        <p:spPr>
          <a:xfrm>
            <a:off x="228600" y="0"/>
            <a:ext cx="8229600" cy="411163"/>
          </a:xfrm>
        </p:spPr>
        <p:txBody>
          <a:bodyPr/>
          <a:lstStyle/>
          <a:p>
            <a:pPr algn="l" eaLnBrk="1" hangingPunct="1"/>
            <a:r>
              <a:rPr lang="en-US" altLang="ja-JP" sz="2400" smtClean="0">
                <a:solidFill>
                  <a:schemeClr val="tx1"/>
                </a:solidFill>
              </a:rPr>
              <a:t>Overview of Actual (Practical) Tools</a:t>
            </a:r>
            <a:r>
              <a:rPr lang="en-US" altLang="ja-JP" smtClean="0"/>
              <a:t> </a:t>
            </a:r>
          </a:p>
        </p:txBody>
      </p:sp>
      <p:sp>
        <p:nvSpPr>
          <p:cNvPr id="57351" name="Text Box 6"/>
          <p:cNvSpPr txBox="1">
            <a:spLocks noChangeArrowheads="1"/>
          </p:cNvSpPr>
          <p:nvPr/>
        </p:nvSpPr>
        <p:spPr bwMode="auto">
          <a:xfrm>
            <a:off x="8615363" y="0"/>
            <a:ext cx="528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solidFill>
                  <a:srgbClr val="0000FF"/>
                </a:solidFill>
              </a:rPr>
              <a:t>U</a:t>
            </a:r>
          </a:p>
        </p:txBody>
      </p:sp>
      <p:sp>
        <p:nvSpPr>
          <p:cNvPr id="57352" name="Text Box 7"/>
          <p:cNvSpPr txBox="1">
            <a:spLocks noChangeArrowheads="1"/>
          </p:cNvSpPr>
          <p:nvPr/>
        </p:nvSpPr>
        <p:spPr bwMode="auto">
          <a:xfrm>
            <a:off x="209550" y="5022850"/>
            <a:ext cx="1319213" cy="546100"/>
          </a:xfrm>
          <a:prstGeom prst="rect">
            <a:avLst/>
          </a:prstGeom>
          <a:solidFill>
            <a:srgbClr val="FF99CC"/>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1400" b="1"/>
              <a:t>Acceptance</a:t>
            </a:r>
            <a:br>
              <a:rPr lang="en-US" altLang="ja-JP" sz="1400" b="1"/>
            </a:br>
            <a:r>
              <a:rPr lang="en-US" altLang="ja-JP" sz="1400" b="1"/>
              <a:t> Test</a:t>
            </a:r>
            <a:endParaRPr lang="en-US" altLang="ja-JP" sz="1200" b="1"/>
          </a:p>
        </p:txBody>
      </p:sp>
      <p:sp>
        <p:nvSpPr>
          <p:cNvPr id="57353" name="Text Box 8"/>
          <p:cNvSpPr txBox="1">
            <a:spLocks noChangeArrowheads="1"/>
          </p:cNvSpPr>
          <p:nvPr/>
        </p:nvSpPr>
        <p:spPr bwMode="auto">
          <a:xfrm>
            <a:off x="215900" y="4311650"/>
            <a:ext cx="1292225" cy="546100"/>
          </a:xfrm>
          <a:prstGeom prst="rect">
            <a:avLst/>
          </a:prstGeom>
          <a:solidFill>
            <a:srgbClr val="FF99CC"/>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1400" b="1"/>
              <a:t>System </a:t>
            </a:r>
            <a:br>
              <a:rPr lang="en-US" altLang="ja-JP" sz="1400" b="1"/>
            </a:br>
            <a:r>
              <a:rPr lang="en-US" altLang="ja-JP" sz="1400" b="1"/>
              <a:t>Test</a:t>
            </a:r>
            <a:endParaRPr lang="en-US" altLang="ja-JP" sz="1200" b="1"/>
          </a:p>
        </p:txBody>
      </p:sp>
      <p:sp>
        <p:nvSpPr>
          <p:cNvPr id="57354" name="Text Box 9"/>
          <p:cNvSpPr txBox="1">
            <a:spLocks noChangeArrowheads="1"/>
          </p:cNvSpPr>
          <p:nvPr/>
        </p:nvSpPr>
        <p:spPr bwMode="auto">
          <a:xfrm>
            <a:off x="246063" y="1106488"/>
            <a:ext cx="1320800" cy="517525"/>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1300" b="1"/>
              <a:t>Programming</a:t>
            </a:r>
            <a:br>
              <a:rPr lang="en-US" altLang="ja-JP" sz="1300" b="1"/>
            </a:br>
            <a:endParaRPr lang="en-US" altLang="ja-JP" sz="1300" b="1"/>
          </a:p>
        </p:txBody>
      </p:sp>
      <p:sp>
        <p:nvSpPr>
          <p:cNvPr id="57355" name="Text Box 10"/>
          <p:cNvSpPr txBox="1">
            <a:spLocks noChangeArrowheads="1"/>
          </p:cNvSpPr>
          <p:nvPr/>
        </p:nvSpPr>
        <p:spPr bwMode="auto">
          <a:xfrm>
            <a:off x="236538" y="2933700"/>
            <a:ext cx="1270000" cy="485775"/>
          </a:xfrm>
          <a:prstGeom prst="rect">
            <a:avLst/>
          </a:prstGeom>
          <a:solidFill>
            <a:srgbClr val="FF99CC"/>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spcBef>
                <a:spcPct val="0"/>
              </a:spcBef>
            </a:pPr>
            <a:r>
              <a:rPr lang="en-US" altLang="ja-JP" sz="1200" b="1"/>
              <a:t>Component </a:t>
            </a:r>
            <a:br>
              <a:rPr lang="en-US" altLang="ja-JP" sz="1200" b="1"/>
            </a:br>
            <a:r>
              <a:rPr lang="en-US" altLang="ja-JP" sz="1200" b="1"/>
              <a:t>Test</a:t>
            </a:r>
          </a:p>
        </p:txBody>
      </p:sp>
      <p:sp>
        <p:nvSpPr>
          <p:cNvPr id="57356" name="Text Box 11"/>
          <p:cNvSpPr txBox="1">
            <a:spLocks noChangeArrowheads="1"/>
          </p:cNvSpPr>
          <p:nvPr/>
        </p:nvSpPr>
        <p:spPr bwMode="auto">
          <a:xfrm>
            <a:off x="231775" y="3613150"/>
            <a:ext cx="1281113" cy="546100"/>
          </a:xfrm>
          <a:prstGeom prst="rect">
            <a:avLst/>
          </a:prstGeom>
          <a:solidFill>
            <a:srgbClr val="FF99CC"/>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spcBef>
                <a:spcPct val="0"/>
              </a:spcBef>
            </a:pPr>
            <a:r>
              <a:rPr lang="en-US" altLang="ja-JP" sz="1400" b="1"/>
              <a:t>Integration Test</a:t>
            </a:r>
            <a:endParaRPr lang="en-US" altLang="ja-JP" sz="1200" b="1"/>
          </a:p>
        </p:txBody>
      </p:sp>
      <p:sp>
        <p:nvSpPr>
          <p:cNvPr id="57357" name="Text Box 12"/>
          <p:cNvSpPr txBox="1">
            <a:spLocks noChangeArrowheads="1"/>
          </p:cNvSpPr>
          <p:nvPr/>
        </p:nvSpPr>
        <p:spPr bwMode="auto">
          <a:xfrm>
            <a:off x="5141913" y="0"/>
            <a:ext cx="40020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Exsample1: OSS for eclipse (Java)</a:t>
            </a:r>
          </a:p>
        </p:txBody>
      </p:sp>
      <p:sp>
        <p:nvSpPr>
          <p:cNvPr id="57358" name="AutoShape 13"/>
          <p:cNvSpPr>
            <a:spLocks noChangeArrowheads="1"/>
          </p:cNvSpPr>
          <p:nvPr/>
        </p:nvSpPr>
        <p:spPr bwMode="auto">
          <a:xfrm>
            <a:off x="1776413" y="954088"/>
            <a:ext cx="2782887" cy="1590675"/>
          </a:xfrm>
          <a:prstGeom prst="roundRect">
            <a:avLst>
              <a:gd name="adj" fmla="val 16667"/>
            </a:avLst>
          </a:prstGeom>
          <a:solidFill>
            <a:srgbClr val="CCFFCC"/>
          </a:solidFill>
          <a:ln w="2857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
        <p:nvSpPr>
          <p:cNvPr id="57359" name="AutoShape 14"/>
          <p:cNvSpPr>
            <a:spLocks noChangeArrowheads="1"/>
          </p:cNvSpPr>
          <p:nvPr/>
        </p:nvSpPr>
        <p:spPr bwMode="auto">
          <a:xfrm>
            <a:off x="4670425" y="935038"/>
            <a:ext cx="3913188" cy="1565275"/>
          </a:xfrm>
          <a:prstGeom prst="roundRect">
            <a:avLst>
              <a:gd name="adj" fmla="val 16667"/>
            </a:avLst>
          </a:prstGeom>
          <a:solidFill>
            <a:srgbClr val="CCFFFF"/>
          </a:solidFill>
          <a:ln w="2857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
        <p:nvSpPr>
          <p:cNvPr id="57360" name="Text Box 15"/>
          <p:cNvSpPr txBox="1">
            <a:spLocks noChangeArrowheads="1"/>
          </p:cNvSpPr>
          <p:nvPr/>
        </p:nvSpPr>
        <p:spPr bwMode="auto">
          <a:xfrm>
            <a:off x="5027613" y="1187450"/>
            <a:ext cx="3311525" cy="655638"/>
          </a:xfrm>
          <a:prstGeom prst="rect">
            <a:avLst/>
          </a:prstGeom>
          <a:solidFill>
            <a:srgbClr val="FFFF99"/>
          </a:solidFill>
          <a:ln w="158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spcBef>
                <a:spcPct val="0"/>
              </a:spcBef>
            </a:pPr>
            <a:r>
              <a:rPr lang="en-US" altLang="ja-JP" sz="1200" b="1"/>
              <a:t>Ecllipse Metrics Plusin</a:t>
            </a:r>
          </a:p>
          <a:p>
            <a:pPr algn="l" eaLnBrk="1" hangingPunct="1">
              <a:spcBef>
                <a:spcPct val="0"/>
              </a:spcBef>
            </a:pPr>
            <a:r>
              <a:rPr lang="en-US" altLang="ja-JP" sz="1200"/>
              <a:t>Calculate Code metrics such as complexity and dependency</a:t>
            </a:r>
          </a:p>
        </p:txBody>
      </p:sp>
      <p:sp>
        <p:nvSpPr>
          <p:cNvPr id="57361" name="Line 16"/>
          <p:cNvSpPr>
            <a:spLocks noChangeShapeType="1"/>
          </p:cNvSpPr>
          <p:nvPr/>
        </p:nvSpPr>
        <p:spPr bwMode="auto">
          <a:xfrm flipV="1">
            <a:off x="292100" y="2595563"/>
            <a:ext cx="8851900" cy="127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id-ID"/>
          </a:p>
        </p:txBody>
      </p:sp>
      <p:sp>
        <p:nvSpPr>
          <p:cNvPr id="57362" name="AutoShape 17"/>
          <p:cNvSpPr>
            <a:spLocks noChangeArrowheads="1"/>
          </p:cNvSpPr>
          <p:nvPr/>
        </p:nvSpPr>
        <p:spPr bwMode="auto">
          <a:xfrm>
            <a:off x="1828800" y="2678113"/>
            <a:ext cx="6748463" cy="1460500"/>
          </a:xfrm>
          <a:prstGeom prst="roundRect">
            <a:avLst>
              <a:gd name="adj" fmla="val 12375"/>
            </a:avLst>
          </a:prstGeom>
          <a:solidFill>
            <a:srgbClr val="FFCC99"/>
          </a:solidFill>
          <a:ln w="2857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
        <p:nvSpPr>
          <p:cNvPr id="57363" name="Text Box 18"/>
          <p:cNvSpPr txBox="1">
            <a:spLocks noChangeArrowheads="1"/>
          </p:cNvSpPr>
          <p:nvPr/>
        </p:nvSpPr>
        <p:spPr bwMode="auto">
          <a:xfrm>
            <a:off x="2012950" y="2957513"/>
            <a:ext cx="2878138" cy="473075"/>
          </a:xfrm>
          <a:prstGeom prst="rect">
            <a:avLst/>
          </a:prstGeom>
          <a:solidFill>
            <a:srgbClr val="FFFF99"/>
          </a:solidFill>
          <a:ln w="158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spcBef>
                <a:spcPct val="0"/>
              </a:spcBef>
            </a:pPr>
            <a:r>
              <a:rPr lang="en-US" altLang="ja-JP" sz="1200" b="1"/>
              <a:t>djUnit</a:t>
            </a:r>
          </a:p>
          <a:p>
            <a:pPr algn="l" eaLnBrk="1" hangingPunct="1">
              <a:spcBef>
                <a:spcPct val="0"/>
              </a:spcBef>
            </a:pPr>
            <a:r>
              <a:rPr lang="en-US" altLang="ja-JP" sz="1200"/>
              <a:t>Make Moc-class for testing/ Coverage</a:t>
            </a:r>
          </a:p>
        </p:txBody>
      </p:sp>
      <p:sp>
        <p:nvSpPr>
          <p:cNvPr id="57364" name="Text Box 19"/>
          <p:cNvSpPr txBox="1">
            <a:spLocks noChangeArrowheads="1"/>
          </p:cNvSpPr>
          <p:nvPr/>
        </p:nvSpPr>
        <p:spPr bwMode="auto">
          <a:xfrm>
            <a:off x="1993900" y="3548063"/>
            <a:ext cx="2908300" cy="473075"/>
          </a:xfrm>
          <a:prstGeom prst="rect">
            <a:avLst/>
          </a:prstGeom>
          <a:solidFill>
            <a:srgbClr val="FFFF99"/>
          </a:solidFill>
          <a:ln w="158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spcBef>
                <a:spcPct val="0"/>
              </a:spcBef>
            </a:pPr>
            <a:r>
              <a:rPr lang="en-US" altLang="ja-JP" sz="1200" b="1"/>
              <a:t>Junit Factory</a:t>
            </a:r>
          </a:p>
          <a:p>
            <a:pPr algn="l" eaLnBrk="1" hangingPunct="1">
              <a:spcBef>
                <a:spcPct val="0"/>
              </a:spcBef>
            </a:pPr>
            <a:r>
              <a:rPr lang="en-US" altLang="ja-JP" sz="1200"/>
              <a:t>Automatically generating Test case</a:t>
            </a:r>
          </a:p>
        </p:txBody>
      </p:sp>
      <p:sp>
        <p:nvSpPr>
          <p:cNvPr id="57365" name="Text Box 20"/>
          <p:cNvSpPr txBox="1">
            <a:spLocks noChangeArrowheads="1"/>
          </p:cNvSpPr>
          <p:nvPr/>
        </p:nvSpPr>
        <p:spPr bwMode="auto">
          <a:xfrm>
            <a:off x="5133975" y="2751138"/>
            <a:ext cx="3209925" cy="655637"/>
          </a:xfrm>
          <a:prstGeom prst="rect">
            <a:avLst/>
          </a:prstGeom>
          <a:solidFill>
            <a:srgbClr val="FFFF99"/>
          </a:solidFill>
          <a:ln w="158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spcBef>
                <a:spcPct val="0"/>
              </a:spcBef>
            </a:pPr>
            <a:r>
              <a:rPr lang="en-US" altLang="ja-JP" sz="1200" b="1"/>
              <a:t>TPTP</a:t>
            </a:r>
          </a:p>
          <a:p>
            <a:pPr algn="l" eaLnBrk="1" hangingPunct="1">
              <a:spcBef>
                <a:spcPct val="0"/>
              </a:spcBef>
            </a:pPr>
            <a:r>
              <a:rPr lang="en-US" altLang="ja-JP" sz="1200"/>
              <a:t>Supproit Making test code and executing test case including remote host</a:t>
            </a:r>
          </a:p>
        </p:txBody>
      </p:sp>
      <p:sp>
        <p:nvSpPr>
          <p:cNvPr id="57366" name="Text Box 21"/>
          <p:cNvSpPr txBox="1">
            <a:spLocks noChangeArrowheads="1"/>
          </p:cNvSpPr>
          <p:nvPr/>
        </p:nvSpPr>
        <p:spPr bwMode="auto">
          <a:xfrm>
            <a:off x="5148263" y="3559175"/>
            <a:ext cx="3182937" cy="473075"/>
          </a:xfrm>
          <a:prstGeom prst="rect">
            <a:avLst/>
          </a:prstGeom>
          <a:solidFill>
            <a:srgbClr val="FFFF99"/>
          </a:solidFill>
          <a:ln w="158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spcBef>
                <a:spcPct val="0"/>
              </a:spcBef>
            </a:pPr>
            <a:r>
              <a:rPr lang="en-US" altLang="ja-JP" sz="1200" b="1"/>
              <a:t>Automated Continuous</a:t>
            </a:r>
          </a:p>
          <a:p>
            <a:pPr algn="l" eaLnBrk="1" hangingPunct="1">
              <a:spcBef>
                <a:spcPct val="0"/>
              </a:spcBef>
            </a:pPr>
            <a:r>
              <a:rPr lang="en-US" altLang="ja-JP" sz="1200"/>
              <a:t>Executing test case automatically</a:t>
            </a:r>
          </a:p>
        </p:txBody>
      </p:sp>
      <p:sp>
        <p:nvSpPr>
          <p:cNvPr id="57367" name="Text Box 22"/>
          <p:cNvSpPr txBox="1">
            <a:spLocks noChangeArrowheads="1"/>
          </p:cNvSpPr>
          <p:nvPr/>
        </p:nvSpPr>
        <p:spPr bwMode="auto">
          <a:xfrm>
            <a:off x="2025650" y="1206500"/>
            <a:ext cx="2279650" cy="473075"/>
          </a:xfrm>
          <a:prstGeom prst="rect">
            <a:avLst/>
          </a:prstGeom>
          <a:solidFill>
            <a:srgbClr val="FFFF99"/>
          </a:solidFill>
          <a:ln w="158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spcBef>
                <a:spcPct val="0"/>
              </a:spcBef>
            </a:pPr>
            <a:r>
              <a:rPr lang="en-US" altLang="ja-JP" sz="1200" b="1"/>
              <a:t>Checkstyle/ PMD</a:t>
            </a:r>
          </a:p>
          <a:p>
            <a:pPr algn="l" eaLnBrk="1" hangingPunct="1">
              <a:spcBef>
                <a:spcPct val="0"/>
              </a:spcBef>
            </a:pPr>
            <a:r>
              <a:rPr lang="en-US" altLang="ja-JP" sz="1200"/>
              <a:t>Check style of Code</a:t>
            </a:r>
          </a:p>
        </p:txBody>
      </p:sp>
      <p:sp>
        <p:nvSpPr>
          <p:cNvPr id="57368" name="Text Box 23"/>
          <p:cNvSpPr txBox="1">
            <a:spLocks noChangeArrowheads="1"/>
          </p:cNvSpPr>
          <p:nvPr/>
        </p:nvSpPr>
        <p:spPr bwMode="auto">
          <a:xfrm>
            <a:off x="2019300" y="1728788"/>
            <a:ext cx="2292350" cy="655637"/>
          </a:xfrm>
          <a:prstGeom prst="rect">
            <a:avLst/>
          </a:prstGeom>
          <a:solidFill>
            <a:srgbClr val="FFFF99"/>
          </a:solidFill>
          <a:ln w="158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spcBef>
                <a:spcPct val="0"/>
              </a:spcBef>
            </a:pPr>
            <a:r>
              <a:rPr lang="en-US" altLang="ja-JP" sz="1200" b="1"/>
              <a:t>Findbugs</a:t>
            </a:r>
          </a:p>
          <a:p>
            <a:pPr algn="l" eaLnBrk="1" hangingPunct="1">
              <a:spcBef>
                <a:spcPct val="0"/>
              </a:spcBef>
            </a:pPr>
            <a:r>
              <a:rPr lang="en-US" altLang="ja-JP" sz="1200"/>
              <a:t>Find bad cording that seems to make bugs</a:t>
            </a:r>
          </a:p>
        </p:txBody>
      </p:sp>
      <p:sp>
        <p:nvSpPr>
          <p:cNvPr id="57369" name="Text Box 24"/>
          <p:cNvSpPr txBox="1">
            <a:spLocks noChangeArrowheads="1"/>
          </p:cNvSpPr>
          <p:nvPr/>
        </p:nvSpPr>
        <p:spPr bwMode="auto">
          <a:xfrm>
            <a:off x="5035550" y="1911350"/>
            <a:ext cx="3313113" cy="473075"/>
          </a:xfrm>
          <a:prstGeom prst="rect">
            <a:avLst/>
          </a:prstGeom>
          <a:solidFill>
            <a:srgbClr val="FFFF99"/>
          </a:solidFill>
          <a:ln w="158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spcBef>
                <a:spcPct val="0"/>
              </a:spcBef>
            </a:pPr>
            <a:r>
              <a:rPr lang="en-US" altLang="ja-JP" sz="1200" b="1"/>
              <a:t>CAP/Jdepend4eclipse</a:t>
            </a:r>
          </a:p>
          <a:p>
            <a:pPr algn="l" eaLnBrk="1" hangingPunct="1">
              <a:spcBef>
                <a:spcPct val="0"/>
              </a:spcBef>
            </a:pPr>
            <a:r>
              <a:rPr lang="en-US" altLang="ja-JP" sz="1200"/>
              <a:t>Show dependency</a:t>
            </a:r>
          </a:p>
        </p:txBody>
      </p:sp>
      <p:sp>
        <p:nvSpPr>
          <p:cNvPr id="57370" name="Text Box 25"/>
          <p:cNvSpPr txBox="1">
            <a:spLocks noChangeArrowheads="1"/>
          </p:cNvSpPr>
          <p:nvPr/>
        </p:nvSpPr>
        <p:spPr bwMode="auto">
          <a:xfrm>
            <a:off x="1893888" y="954088"/>
            <a:ext cx="150971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1200" b="1"/>
              <a:t>Static Analysis</a:t>
            </a:r>
          </a:p>
        </p:txBody>
      </p:sp>
      <p:sp>
        <p:nvSpPr>
          <p:cNvPr id="57371" name="Text Box 26"/>
          <p:cNvSpPr txBox="1">
            <a:spLocks noChangeArrowheads="1"/>
          </p:cNvSpPr>
          <p:nvPr/>
        </p:nvSpPr>
        <p:spPr bwMode="auto">
          <a:xfrm>
            <a:off x="4816475" y="933450"/>
            <a:ext cx="15097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ja-JP" sz="1200" b="1"/>
              <a:t>Code Metrics</a:t>
            </a:r>
          </a:p>
        </p:txBody>
      </p:sp>
      <p:sp>
        <p:nvSpPr>
          <p:cNvPr id="57372" name="Text Box 27"/>
          <p:cNvSpPr txBox="1">
            <a:spLocks noChangeArrowheads="1"/>
          </p:cNvSpPr>
          <p:nvPr/>
        </p:nvSpPr>
        <p:spPr bwMode="auto">
          <a:xfrm>
            <a:off x="1935163" y="2676525"/>
            <a:ext cx="2628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ja-JP" sz="1200" b="1"/>
              <a:t>Test design/ Test case/ Executing</a:t>
            </a:r>
          </a:p>
        </p:txBody>
      </p:sp>
      <p:sp>
        <p:nvSpPr>
          <p:cNvPr id="57373" name="AutoShape 28"/>
          <p:cNvSpPr>
            <a:spLocks noChangeArrowheads="1"/>
          </p:cNvSpPr>
          <p:nvPr/>
        </p:nvSpPr>
        <p:spPr bwMode="auto">
          <a:xfrm>
            <a:off x="1862138" y="4208463"/>
            <a:ext cx="6748462" cy="744537"/>
          </a:xfrm>
          <a:prstGeom prst="roundRect">
            <a:avLst>
              <a:gd name="adj" fmla="val 12375"/>
            </a:avLst>
          </a:prstGeom>
          <a:solidFill>
            <a:srgbClr val="FFCC99"/>
          </a:solidFill>
          <a:ln w="2857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
        <p:nvSpPr>
          <p:cNvPr id="57374" name="Text Box 29"/>
          <p:cNvSpPr txBox="1">
            <a:spLocks noChangeArrowheads="1"/>
          </p:cNvSpPr>
          <p:nvPr/>
        </p:nvSpPr>
        <p:spPr bwMode="auto">
          <a:xfrm>
            <a:off x="2020888" y="4421188"/>
            <a:ext cx="2930525" cy="473075"/>
          </a:xfrm>
          <a:prstGeom prst="rect">
            <a:avLst/>
          </a:prstGeom>
          <a:solidFill>
            <a:srgbClr val="FFFF99"/>
          </a:solidFill>
          <a:ln w="158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spcBef>
                <a:spcPct val="0"/>
              </a:spcBef>
            </a:pPr>
            <a:r>
              <a:rPr lang="en-US" altLang="ja-JP" sz="1200" b="1"/>
              <a:t>Solex</a:t>
            </a:r>
          </a:p>
          <a:p>
            <a:pPr algn="l" eaLnBrk="1" hangingPunct="1">
              <a:spcBef>
                <a:spcPct val="0"/>
              </a:spcBef>
            </a:pPr>
            <a:r>
              <a:rPr lang="en-US" altLang="ja-JP" sz="1200"/>
              <a:t>Recod, Replay and edit HTML Session</a:t>
            </a:r>
          </a:p>
        </p:txBody>
      </p:sp>
      <p:sp>
        <p:nvSpPr>
          <p:cNvPr id="57375" name="Text Box 30"/>
          <p:cNvSpPr txBox="1">
            <a:spLocks noChangeArrowheads="1"/>
          </p:cNvSpPr>
          <p:nvPr/>
        </p:nvSpPr>
        <p:spPr bwMode="auto">
          <a:xfrm>
            <a:off x="5141913" y="4427538"/>
            <a:ext cx="3209925" cy="473075"/>
          </a:xfrm>
          <a:prstGeom prst="rect">
            <a:avLst/>
          </a:prstGeom>
          <a:solidFill>
            <a:srgbClr val="FFFF99"/>
          </a:solidFill>
          <a:ln w="158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spcBef>
                <a:spcPct val="0"/>
              </a:spcBef>
            </a:pPr>
            <a:r>
              <a:rPr lang="en-US" altLang="ja-JP" sz="1200" b="1"/>
              <a:t>WSUnit</a:t>
            </a:r>
          </a:p>
          <a:p>
            <a:pPr algn="l" eaLnBrk="1" hangingPunct="1">
              <a:spcBef>
                <a:spcPct val="0"/>
              </a:spcBef>
            </a:pPr>
            <a:r>
              <a:rPr lang="en-US" altLang="ja-JP" sz="1200"/>
              <a:t>Simulate XML web servise</a:t>
            </a:r>
          </a:p>
        </p:txBody>
      </p:sp>
      <p:sp>
        <p:nvSpPr>
          <p:cNvPr id="57376" name="Text Box 31"/>
          <p:cNvSpPr txBox="1">
            <a:spLocks noChangeArrowheads="1"/>
          </p:cNvSpPr>
          <p:nvPr/>
        </p:nvSpPr>
        <p:spPr bwMode="auto">
          <a:xfrm>
            <a:off x="1943100" y="4179888"/>
            <a:ext cx="2628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ja-JP" sz="1200" b="1"/>
              <a:t>Test Executing for Web</a:t>
            </a:r>
          </a:p>
        </p:txBody>
      </p:sp>
      <p:sp>
        <p:nvSpPr>
          <p:cNvPr id="57377" name="AutoShape 32"/>
          <p:cNvSpPr>
            <a:spLocks noChangeArrowheads="1"/>
          </p:cNvSpPr>
          <p:nvPr/>
        </p:nvSpPr>
        <p:spPr bwMode="auto">
          <a:xfrm>
            <a:off x="1855788" y="5037138"/>
            <a:ext cx="6748462" cy="744537"/>
          </a:xfrm>
          <a:prstGeom prst="roundRect">
            <a:avLst>
              <a:gd name="adj" fmla="val 12375"/>
            </a:avLst>
          </a:prstGeom>
          <a:solidFill>
            <a:srgbClr val="FFCC99"/>
          </a:solidFill>
          <a:ln w="2857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
        <p:nvSpPr>
          <p:cNvPr id="57378" name="Text Box 33"/>
          <p:cNvSpPr txBox="1">
            <a:spLocks noChangeArrowheads="1"/>
          </p:cNvSpPr>
          <p:nvPr/>
        </p:nvSpPr>
        <p:spPr bwMode="auto">
          <a:xfrm>
            <a:off x="2014538" y="5249863"/>
            <a:ext cx="6216650" cy="473075"/>
          </a:xfrm>
          <a:prstGeom prst="rect">
            <a:avLst/>
          </a:prstGeom>
          <a:solidFill>
            <a:srgbClr val="FFFF99"/>
          </a:solidFill>
          <a:ln w="158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spcBef>
                <a:spcPct val="0"/>
              </a:spcBef>
            </a:pPr>
            <a:r>
              <a:rPr lang="en-US" altLang="ja-JP" sz="1200" b="1"/>
              <a:t>Extensible Java Profiler/iMechanic/Eclipse profiler plug-in</a:t>
            </a:r>
          </a:p>
          <a:p>
            <a:pPr algn="l" eaLnBrk="1" hangingPunct="1">
              <a:spcBef>
                <a:spcPct val="0"/>
              </a:spcBef>
            </a:pPr>
            <a:r>
              <a:rPr lang="en-US" altLang="ja-JP" sz="1200"/>
              <a:t>Measure Nun.Call, Time and Usage of memory</a:t>
            </a:r>
          </a:p>
        </p:txBody>
      </p:sp>
      <p:sp>
        <p:nvSpPr>
          <p:cNvPr id="57379" name="Text Box 34"/>
          <p:cNvSpPr txBox="1">
            <a:spLocks noChangeArrowheads="1"/>
          </p:cNvSpPr>
          <p:nvPr/>
        </p:nvSpPr>
        <p:spPr bwMode="auto">
          <a:xfrm>
            <a:off x="1936750" y="5008563"/>
            <a:ext cx="2628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ja-JP" sz="1200" b="1"/>
              <a:t>Performance Testing</a:t>
            </a:r>
          </a:p>
        </p:txBody>
      </p:sp>
      <p:sp>
        <p:nvSpPr>
          <p:cNvPr id="57380" name="AutoShape 35"/>
          <p:cNvSpPr>
            <a:spLocks noChangeArrowheads="1"/>
          </p:cNvSpPr>
          <p:nvPr/>
        </p:nvSpPr>
        <p:spPr bwMode="auto">
          <a:xfrm>
            <a:off x="1643063" y="5938838"/>
            <a:ext cx="7054850" cy="744537"/>
          </a:xfrm>
          <a:prstGeom prst="roundRect">
            <a:avLst>
              <a:gd name="adj" fmla="val 12375"/>
            </a:avLst>
          </a:prstGeom>
          <a:solidFill>
            <a:srgbClr val="FFCC99"/>
          </a:solidFill>
          <a:ln w="2857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
        <p:nvSpPr>
          <p:cNvPr id="57381" name="Text Box 36"/>
          <p:cNvSpPr txBox="1">
            <a:spLocks noChangeArrowheads="1"/>
          </p:cNvSpPr>
          <p:nvPr/>
        </p:nvSpPr>
        <p:spPr bwMode="auto">
          <a:xfrm>
            <a:off x="1789113" y="6151563"/>
            <a:ext cx="2930525" cy="473075"/>
          </a:xfrm>
          <a:prstGeom prst="rect">
            <a:avLst/>
          </a:prstGeom>
          <a:solidFill>
            <a:srgbClr val="FFFF99"/>
          </a:solidFill>
          <a:ln w="158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spcBef>
                <a:spcPct val="0"/>
              </a:spcBef>
            </a:pPr>
            <a:r>
              <a:rPr lang="en-US" altLang="ja-JP" sz="1200" b="1"/>
              <a:t>Selenium</a:t>
            </a:r>
          </a:p>
          <a:p>
            <a:pPr algn="l" eaLnBrk="1" hangingPunct="1">
              <a:spcBef>
                <a:spcPct val="0"/>
              </a:spcBef>
            </a:pPr>
            <a:r>
              <a:rPr lang="en-US" altLang="ja-JP" sz="1200"/>
              <a:t>Record, Re-play and edit Browser action.</a:t>
            </a:r>
          </a:p>
        </p:txBody>
      </p:sp>
      <p:sp>
        <p:nvSpPr>
          <p:cNvPr id="57382" name="Text Box 37"/>
          <p:cNvSpPr txBox="1">
            <a:spLocks noChangeArrowheads="1"/>
          </p:cNvSpPr>
          <p:nvPr/>
        </p:nvSpPr>
        <p:spPr bwMode="auto">
          <a:xfrm>
            <a:off x="4830763" y="6156325"/>
            <a:ext cx="3713162" cy="473075"/>
          </a:xfrm>
          <a:prstGeom prst="rect">
            <a:avLst/>
          </a:prstGeom>
          <a:solidFill>
            <a:srgbClr val="FFFF99"/>
          </a:solidFill>
          <a:ln w="158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spcBef>
                <a:spcPct val="0"/>
              </a:spcBef>
            </a:pPr>
            <a:r>
              <a:rPr lang="en-US" altLang="ja-JP" sz="1200" b="1"/>
              <a:t>JMeter</a:t>
            </a:r>
          </a:p>
          <a:p>
            <a:pPr algn="l" eaLnBrk="1" hangingPunct="1">
              <a:spcBef>
                <a:spcPct val="0"/>
              </a:spcBef>
            </a:pPr>
            <a:r>
              <a:rPr lang="en-US" altLang="ja-JP" sz="1200"/>
              <a:t>Executing Web access session automatically</a:t>
            </a:r>
          </a:p>
        </p:txBody>
      </p:sp>
      <p:sp>
        <p:nvSpPr>
          <p:cNvPr id="57383" name="Text Box 38"/>
          <p:cNvSpPr txBox="1">
            <a:spLocks noChangeArrowheads="1"/>
          </p:cNvSpPr>
          <p:nvPr/>
        </p:nvSpPr>
        <p:spPr bwMode="auto">
          <a:xfrm>
            <a:off x="1685925" y="5922963"/>
            <a:ext cx="45910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ja-JP" sz="1200" b="1"/>
              <a:t>Test Executing for Web / Performance Testing</a:t>
            </a:r>
          </a:p>
        </p:txBody>
      </p:sp>
      <p:grpSp>
        <p:nvGrpSpPr>
          <p:cNvPr id="57384" name="Group 39"/>
          <p:cNvGrpSpPr>
            <a:grpSpLocks/>
          </p:cNvGrpSpPr>
          <p:nvPr/>
        </p:nvGrpSpPr>
        <p:grpSpPr bwMode="auto">
          <a:xfrm>
            <a:off x="8142288" y="292100"/>
            <a:ext cx="530225" cy="438150"/>
            <a:chOff x="1632" y="1248"/>
            <a:chExt cx="2682" cy="2286"/>
          </a:xfrm>
        </p:grpSpPr>
        <p:sp>
          <p:nvSpPr>
            <p:cNvPr id="57385" name="Gear"/>
            <p:cNvSpPr>
              <a:spLocks noEditPoints="1" noChangeArrowheads="1"/>
            </p:cNvSpPr>
            <p:nvPr/>
          </p:nvSpPr>
          <p:spPr bwMode="auto">
            <a:xfrm>
              <a:off x="3119" y="1248"/>
              <a:ext cx="1195" cy="1048"/>
            </a:xfrm>
            <a:custGeom>
              <a:avLst/>
              <a:gdLst>
                <a:gd name="T0" fmla="*/ 598 w 21600"/>
                <a:gd name="T1" fmla="*/ 0 h 21600"/>
                <a:gd name="T2" fmla="*/ 1195 w 21600"/>
                <a:gd name="T3" fmla="*/ 524 h 21600"/>
                <a:gd name="T4" fmla="*/ 598 w 21600"/>
                <a:gd name="T5" fmla="*/ 1048 h 21600"/>
                <a:gd name="T6" fmla="*/ 0 w 21600"/>
                <a:gd name="T7" fmla="*/ 524 h 21600"/>
                <a:gd name="T8" fmla="*/ 0 60000 65536"/>
                <a:gd name="T9" fmla="*/ 0 60000 65536"/>
                <a:gd name="T10" fmla="*/ 0 60000 65536"/>
                <a:gd name="T11" fmla="*/ 0 60000 65536"/>
                <a:gd name="T12" fmla="*/ 4374 w 21600"/>
                <a:gd name="T13" fmla="*/ 3957 h 21600"/>
                <a:gd name="T14" fmla="*/ 17840 w 21600"/>
                <a:gd name="T15" fmla="*/ 17643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57386" name="AutoShape 41"/>
            <p:cNvSpPr>
              <a:spLocks noEditPoints="1" noChangeArrowheads="1"/>
            </p:cNvSpPr>
            <p:nvPr/>
          </p:nvSpPr>
          <p:spPr bwMode="auto">
            <a:xfrm>
              <a:off x="1632" y="1680"/>
              <a:ext cx="1429" cy="1253"/>
            </a:xfrm>
            <a:custGeom>
              <a:avLst/>
              <a:gdLst>
                <a:gd name="T0" fmla="*/ 714 w 21600"/>
                <a:gd name="T1" fmla="*/ 0 h 21600"/>
                <a:gd name="T2" fmla="*/ 1429 w 21600"/>
                <a:gd name="T3" fmla="*/ 627 h 21600"/>
                <a:gd name="T4" fmla="*/ 714 w 21600"/>
                <a:gd name="T5" fmla="*/ 1253 h 21600"/>
                <a:gd name="T6" fmla="*/ 0 w 21600"/>
                <a:gd name="T7" fmla="*/ 627 h 21600"/>
                <a:gd name="T8" fmla="*/ 0 60000 65536"/>
                <a:gd name="T9" fmla="*/ 0 60000 65536"/>
                <a:gd name="T10" fmla="*/ 0 60000 65536"/>
                <a:gd name="T11" fmla="*/ 0 60000 65536"/>
                <a:gd name="T12" fmla="*/ 4368 w 21600"/>
                <a:gd name="T13" fmla="*/ 3965 h 21600"/>
                <a:gd name="T14" fmla="*/ 17836 w 21600"/>
                <a:gd name="T15" fmla="*/ 17635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57387" name="AutoShape 42"/>
            <p:cNvSpPr>
              <a:spLocks noEditPoints="1" noChangeArrowheads="1"/>
            </p:cNvSpPr>
            <p:nvPr/>
          </p:nvSpPr>
          <p:spPr bwMode="auto">
            <a:xfrm>
              <a:off x="2559" y="2142"/>
              <a:ext cx="1588" cy="1392"/>
            </a:xfrm>
            <a:custGeom>
              <a:avLst/>
              <a:gdLst>
                <a:gd name="T0" fmla="*/ 794 w 21600"/>
                <a:gd name="T1" fmla="*/ 0 h 21600"/>
                <a:gd name="T2" fmla="*/ 1588 w 21600"/>
                <a:gd name="T3" fmla="*/ 696 h 21600"/>
                <a:gd name="T4" fmla="*/ 794 w 21600"/>
                <a:gd name="T5" fmla="*/ 1392 h 21600"/>
                <a:gd name="T6" fmla="*/ 0 w 21600"/>
                <a:gd name="T7" fmla="*/ 696 h 21600"/>
                <a:gd name="T8" fmla="*/ 0 60000 65536"/>
                <a:gd name="T9" fmla="*/ 0 60000 65536"/>
                <a:gd name="T10" fmla="*/ 0 60000 65536"/>
                <a:gd name="T11" fmla="*/ 0 60000 65536"/>
                <a:gd name="T12" fmla="*/ 4380 w 21600"/>
                <a:gd name="T13" fmla="*/ 3957 h 21600"/>
                <a:gd name="T14" fmla="*/ 17846 w 21600"/>
                <a:gd name="T15" fmla="*/ 17628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grpSp>
    </p:spTree>
    <p:extLst>
      <p:ext uri="{BB962C8B-B14F-4D97-AF65-F5344CB8AC3E}">
        <p14:creationId xmlns:p14="http://schemas.microsoft.com/office/powerpoint/2010/main" val="12217808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2"/>
          </p:nvPr>
        </p:nvSpPr>
        <p:spPr>
          <a:noFill/>
        </p:spPr>
        <p:txBody>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r">
              <a:spcBef>
                <a:spcPct val="0"/>
              </a:spcBef>
            </a:pPr>
            <a:fld id="{F699EB42-DA67-4F91-BD1E-2BE76A9979D6}" type="slidenum">
              <a:rPr kumimoji="0" lang="en-US" altLang="ja-JP">
                <a:solidFill>
                  <a:schemeClr val="tx1"/>
                </a:solidFill>
              </a:rPr>
              <a:pPr algn="r">
                <a:spcBef>
                  <a:spcPct val="0"/>
                </a:spcBef>
              </a:pPr>
              <a:t>25</a:t>
            </a:fld>
            <a:endParaRPr kumimoji="0" lang="en-US" altLang="ja-JP">
              <a:solidFill>
                <a:schemeClr val="tx1"/>
              </a:solidFill>
            </a:endParaRPr>
          </a:p>
        </p:txBody>
      </p:sp>
      <p:sp>
        <p:nvSpPr>
          <p:cNvPr id="58371" name="Rectangle 2"/>
          <p:cNvSpPr>
            <a:spLocks noGrp="1" noChangeArrowheads="1"/>
          </p:cNvSpPr>
          <p:nvPr>
            <p:ph type="title"/>
          </p:nvPr>
        </p:nvSpPr>
        <p:spPr>
          <a:xfrm>
            <a:off x="1298575" y="312738"/>
            <a:ext cx="7159625" cy="411162"/>
          </a:xfrm>
        </p:spPr>
        <p:txBody>
          <a:bodyPr/>
          <a:lstStyle/>
          <a:p>
            <a:pPr algn="l" eaLnBrk="1" hangingPunct="1"/>
            <a:r>
              <a:rPr lang="en-US" altLang="ja-JP" sz="2400" smtClean="0"/>
              <a:t>IS Audit Small Quiz No.1 (Answer) (1)</a:t>
            </a:r>
          </a:p>
        </p:txBody>
      </p:sp>
      <p:sp>
        <p:nvSpPr>
          <p:cNvPr id="58372" name="Rectangle 3"/>
          <p:cNvSpPr>
            <a:spLocks noGrp="1" noChangeArrowheads="1"/>
          </p:cNvSpPr>
          <p:nvPr>
            <p:ph type="body" idx="1"/>
          </p:nvPr>
        </p:nvSpPr>
        <p:spPr>
          <a:xfrm>
            <a:off x="379413" y="806450"/>
            <a:ext cx="8178800" cy="5684838"/>
          </a:xfrm>
        </p:spPr>
        <p:txBody>
          <a:bodyPr/>
          <a:lstStyle/>
          <a:p>
            <a:pPr marL="0" indent="0" eaLnBrk="1" hangingPunct="1">
              <a:spcBef>
                <a:spcPct val="0"/>
              </a:spcBef>
              <a:buFontTx/>
              <a:buNone/>
            </a:pPr>
            <a:r>
              <a:rPr lang="en-US" altLang="ja-JP" sz="1600" smtClean="0">
                <a:solidFill>
                  <a:schemeClr val="tx2"/>
                </a:solidFill>
              </a:rPr>
              <a:t>1-1 (A)</a:t>
            </a:r>
            <a:br>
              <a:rPr lang="en-US" altLang="ja-JP" sz="1600" smtClean="0">
                <a:solidFill>
                  <a:schemeClr val="tx2"/>
                </a:solidFill>
              </a:rPr>
            </a:br>
            <a:r>
              <a:rPr lang="en-US" altLang="ja-JP" sz="1600" smtClean="0">
                <a:solidFill>
                  <a:schemeClr val="tx2"/>
                </a:solidFill>
              </a:rPr>
              <a:t>The first concern of an IS Auditor should be to ensure that proposal meets the needs of  business, and this should be established by a clear business case.</a:t>
            </a:r>
          </a:p>
          <a:p>
            <a:pPr marL="0" indent="0" eaLnBrk="1" hangingPunct="1">
              <a:spcBef>
                <a:spcPct val="0"/>
              </a:spcBef>
              <a:buFontTx/>
              <a:buNone/>
            </a:pPr>
            <a:r>
              <a:rPr lang="en-US" altLang="ja-JP" sz="1600" smtClean="0">
                <a:solidFill>
                  <a:schemeClr val="tx2"/>
                </a:solidFill>
              </a:rPr>
              <a:t>1-2 (B)</a:t>
            </a:r>
            <a:br>
              <a:rPr lang="en-US" altLang="ja-JP" sz="1600" smtClean="0">
                <a:solidFill>
                  <a:schemeClr val="tx2"/>
                </a:solidFill>
              </a:rPr>
            </a:br>
            <a:r>
              <a:rPr lang="en-US" altLang="ja-JP" sz="1600" smtClean="0">
                <a:solidFill>
                  <a:schemeClr val="tx2"/>
                </a:solidFill>
              </a:rPr>
              <a:t>AS IS auditor should not recommend discontinuing or completing the project before reviewing and updated business case.</a:t>
            </a:r>
          </a:p>
          <a:p>
            <a:pPr marL="0" indent="0" eaLnBrk="1" hangingPunct="1">
              <a:spcBef>
                <a:spcPct val="0"/>
              </a:spcBef>
              <a:buFontTx/>
              <a:buNone/>
            </a:pPr>
            <a:r>
              <a:rPr lang="en-US" altLang="ja-JP" sz="1600" smtClean="0">
                <a:solidFill>
                  <a:schemeClr val="tx2"/>
                </a:solidFill>
              </a:rPr>
              <a:t>1-3 (D)</a:t>
            </a:r>
            <a:br>
              <a:rPr lang="en-US" altLang="ja-JP" sz="1600" smtClean="0">
                <a:solidFill>
                  <a:schemeClr val="tx2"/>
                </a:solidFill>
              </a:rPr>
            </a:br>
            <a:r>
              <a:rPr lang="en-US" altLang="ja-JP" sz="1600" smtClean="0">
                <a:solidFill>
                  <a:schemeClr val="tx2"/>
                </a:solidFill>
              </a:rPr>
              <a:t>Lack of adequate user involvement, especially in the system requirement phase, will usually in a system that does not fully or adequately address the needs of the user.</a:t>
            </a:r>
          </a:p>
          <a:p>
            <a:pPr marL="0" indent="0" eaLnBrk="1" hangingPunct="1">
              <a:spcBef>
                <a:spcPct val="0"/>
              </a:spcBef>
              <a:buFontTx/>
              <a:buNone/>
            </a:pPr>
            <a:r>
              <a:rPr lang="en-US" altLang="ja-JP" sz="1600" smtClean="0">
                <a:solidFill>
                  <a:schemeClr val="tx2"/>
                </a:solidFill>
              </a:rPr>
              <a:t>1-4 (A)</a:t>
            </a:r>
            <a:br>
              <a:rPr lang="en-US" altLang="ja-JP" sz="1600" smtClean="0">
                <a:solidFill>
                  <a:schemeClr val="tx2"/>
                </a:solidFill>
              </a:rPr>
            </a:br>
            <a:r>
              <a:rPr lang="en-US" altLang="ja-JP" sz="1600" smtClean="0">
                <a:solidFill>
                  <a:schemeClr val="tx2"/>
                </a:solidFill>
              </a:rPr>
              <a:t>It is important that the project be planned properly and that specific phase and deliverables be identified during the early stage of the project.</a:t>
            </a:r>
            <a:br>
              <a:rPr lang="en-US" altLang="ja-JP" sz="1600" smtClean="0">
                <a:solidFill>
                  <a:schemeClr val="tx2"/>
                </a:solidFill>
              </a:rPr>
            </a:br>
            <a:r>
              <a:rPr lang="en-US" altLang="ja-JP" sz="1600" smtClean="0">
                <a:solidFill>
                  <a:schemeClr val="tx2"/>
                </a:solidFill>
              </a:rPr>
              <a:t>1-5 (B)</a:t>
            </a:r>
            <a:br>
              <a:rPr lang="en-US" altLang="ja-JP" sz="1600" smtClean="0">
                <a:solidFill>
                  <a:schemeClr val="tx2"/>
                </a:solidFill>
              </a:rPr>
            </a:br>
            <a:r>
              <a:rPr lang="en-US" altLang="ja-JP" sz="1600" smtClean="0">
                <a:solidFill>
                  <a:schemeClr val="tx2"/>
                </a:solidFill>
              </a:rPr>
              <a:t>A PERT chart will help determine project duration once all the activities and work involved with those activities are known.</a:t>
            </a:r>
          </a:p>
          <a:p>
            <a:pPr marL="0" indent="0" eaLnBrk="1" hangingPunct="1">
              <a:spcBef>
                <a:spcPct val="0"/>
              </a:spcBef>
              <a:buFontTx/>
              <a:buNone/>
            </a:pPr>
            <a:r>
              <a:rPr lang="en-US" altLang="ja-JP" sz="1600" smtClean="0">
                <a:solidFill>
                  <a:schemeClr val="tx2"/>
                </a:solidFill>
              </a:rPr>
              <a:t>1-6 (D)</a:t>
            </a:r>
            <a:br>
              <a:rPr lang="en-US" altLang="ja-JP" sz="1600" smtClean="0">
                <a:solidFill>
                  <a:schemeClr val="tx2"/>
                </a:solidFill>
              </a:rPr>
            </a:br>
            <a:r>
              <a:rPr lang="en-US" altLang="ja-JP" sz="1600" smtClean="0">
                <a:solidFill>
                  <a:schemeClr val="tx2"/>
                </a:solidFill>
              </a:rPr>
              <a:t>Old (legacy) system that have been corrected, adapted and enhanced extensively require reengineering to remain maintainable. Reengineering is rebuilding activity to incorporate new technology into existing system.</a:t>
            </a:r>
          </a:p>
          <a:p>
            <a:pPr marL="0" indent="0" eaLnBrk="1" hangingPunct="1">
              <a:spcBef>
                <a:spcPct val="0"/>
              </a:spcBef>
              <a:buFontTx/>
              <a:buNone/>
            </a:pPr>
            <a:r>
              <a:rPr lang="en-US" altLang="ja-JP" sz="1600" smtClean="0"/>
              <a:t>1-7 (A)</a:t>
            </a:r>
            <a:br>
              <a:rPr lang="en-US" altLang="ja-JP" sz="1600" smtClean="0"/>
            </a:br>
            <a:r>
              <a:rPr lang="en-US" altLang="ja-JP" sz="1600" smtClean="0"/>
              <a:t>The waterfall model has been best suited to the stable condition like (A).</a:t>
            </a:r>
          </a:p>
        </p:txBody>
      </p:sp>
      <p:sp>
        <p:nvSpPr>
          <p:cNvPr id="58373" name="Text Box 4"/>
          <p:cNvSpPr txBox="1">
            <a:spLocks noChangeArrowheads="1"/>
          </p:cNvSpPr>
          <p:nvPr/>
        </p:nvSpPr>
        <p:spPr bwMode="auto">
          <a:xfrm>
            <a:off x="8615363" y="0"/>
            <a:ext cx="528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solidFill>
                  <a:srgbClr val="0000FF"/>
                </a:solidFill>
              </a:rPr>
              <a:t>U</a:t>
            </a:r>
          </a:p>
        </p:txBody>
      </p:sp>
      <p:sp>
        <p:nvSpPr>
          <p:cNvPr id="58374" name="AutoShape 6">
            <a:hlinkClick r:id="" action="ppaction://noaction" highlightClick="1"/>
          </p:cNvPr>
          <p:cNvSpPr>
            <a:spLocks noChangeArrowheads="1"/>
          </p:cNvSpPr>
          <p:nvPr/>
        </p:nvSpPr>
        <p:spPr bwMode="auto">
          <a:xfrm>
            <a:off x="546100" y="168275"/>
            <a:ext cx="619125" cy="576263"/>
          </a:xfrm>
          <a:prstGeom prst="actionButtonInformation">
            <a:avLst/>
          </a:prstGeom>
          <a:solidFill>
            <a:schemeClr val="accent1"/>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Tree>
    <p:extLst>
      <p:ext uri="{BB962C8B-B14F-4D97-AF65-F5344CB8AC3E}">
        <p14:creationId xmlns:p14="http://schemas.microsoft.com/office/powerpoint/2010/main" val="13684691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5"/>
          <p:cNvSpPr>
            <a:spLocks noGrp="1"/>
          </p:cNvSpPr>
          <p:nvPr>
            <p:ph type="sldNum" sz="quarter" idx="12"/>
          </p:nvPr>
        </p:nvSpPr>
        <p:spPr>
          <a:noFill/>
        </p:spPr>
        <p:txBody>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r">
              <a:spcBef>
                <a:spcPct val="0"/>
              </a:spcBef>
            </a:pPr>
            <a:fld id="{D657E437-A8C4-4D4E-8144-96E0C798A646}" type="slidenum">
              <a:rPr kumimoji="0" lang="en-US" altLang="ja-JP">
                <a:solidFill>
                  <a:schemeClr val="tx1"/>
                </a:solidFill>
              </a:rPr>
              <a:pPr algn="r">
                <a:spcBef>
                  <a:spcPct val="0"/>
                </a:spcBef>
              </a:pPr>
              <a:t>26</a:t>
            </a:fld>
            <a:endParaRPr kumimoji="0" lang="en-US" altLang="ja-JP">
              <a:solidFill>
                <a:schemeClr val="tx1"/>
              </a:solidFill>
            </a:endParaRPr>
          </a:p>
        </p:txBody>
      </p:sp>
      <p:sp>
        <p:nvSpPr>
          <p:cNvPr id="59395" name="Rectangle 2"/>
          <p:cNvSpPr>
            <a:spLocks noGrp="1" noChangeArrowheads="1"/>
          </p:cNvSpPr>
          <p:nvPr>
            <p:ph type="title"/>
          </p:nvPr>
        </p:nvSpPr>
        <p:spPr>
          <a:xfrm>
            <a:off x="1298575" y="312738"/>
            <a:ext cx="7159625" cy="411162"/>
          </a:xfrm>
        </p:spPr>
        <p:txBody>
          <a:bodyPr/>
          <a:lstStyle/>
          <a:p>
            <a:pPr algn="l" eaLnBrk="1" hangingPunct="1"/>
            <a:r>
              <a:rPr lang="en-US" altLang="ja-JP" sz="2400" smtClean="0"/>
              <a:t>IS Audit Small Quiz No.1 (Answer) (2)</a:t>
            </a:r>
          </a:p>
        </p:txBody>
      </p:sp>
      <p:sp>
        <p:nvSpPr>
          <p:cNvPr id="59396" name="Rectangle 3"/>
          <p:cNvSpPr>
            <a:spLocks noGrp="1" noChangeArrowheads="1"/>
          </p:cNvSpPr>
          <p:nvPr>
            <p:ph type="body" idx="1"/>
          </p:nvPr>
        </p:nvSpPr>
        <p:spPr>
          <a:xfrm>
            <a:off x="379413" y="806450"/>
            <a:ext cx="8178800" cy="5684838"/>
          </a:xfrm>
        </p:spPr>
        <p:txBody>
          <a:bodyPr/>
          <a:lstStyle/>
          <a:p>
            <a:pPr marL="0" indent="0" eaLnBrk="1" hangingPunct="1">
              <a:spcBef>
                <a:spcPct val="0"/>
              </a:spcBef>
              <a:buFontTx/>
              <a:buNone/>
            </a:pPr>
            <a:r>
              <a:rPr lang="en-US" altLang="ja-JP" sz="1600" smtClean="0">
                <a:solidFill>
                  <a:schemeClr val="tx2"/>
                </a:solidFill>
              </a:rPr>
              <a:t>1-8 (A)</a:t>
            </a:r>
            <a:br>
              <a:rPr lang="en-US" altLang="ja-JP" sz="1600" smtClean="0">
                <a:solidFill>
                  <a:schemeClr val="tx2"/>
                </a:solidFill>
              </a:rPr>
            </a:br>
            <a:r>
              <a:rPr lang="en-US" altLang="ja-JP" sz="1600" smtClean="0">
                <a:solidFill>
                  <a:schemeClr val="tx2"/>
                </a:solidFill>
              </a:rPr>
              <a:t>If resource allocation is decreased, and increase in quality can be achieved if a delay in delivery time will be accepted.</a:t>
            </a:r>
          </a:p>
          <a:p>
            <a:pPr marL="0" indent="0" eaLnBrk="1" hangingPunct="1">
              <a:spcBef>
                <a:spcPct val="0"/>
              </a:spcBef>
              <a:buFontTx/>
              <a:buNone/>
            </a:pPr>
            <a:r>
              <a:rPr lang="en-US" altLang="ja-JP" sz="1600" smtClean="0">
                <a:solidFill>
                  <a:schemeClr val="tx2"/>
                </a:solidFill>
              </a:rPr>
              <a:t>1-9 (A)</a:t>
            </a:r>
          </a:p>
          <a:p>
            <a:pPr marL="0" indent="0" eaLnBrk="1" hangingPunct="1">
              <a:spcBef>
                <a:spcPct val="0"/>
              </a:spcBef>
              <a:buFontTx/>
              <a:buNone/>
            </a:pPr>
            <a:r>
              <a:rPr lang="en-US" altLang="ja-JP" sz="1600" smtClean="0">
                <a:solidFill>
                  <a:schemeClr val="tx2"/>
                </a:solidFill>
              </a:rPr>
              <a:t>Cost performance of a project cannot be properly assessed in isolation for schedule performance.</a:t>
            </a:r>
          </a:p>
          <a:p>
            <a:pPr marL="0" indent="0" eaLnBrk="1" hangingPunct="1">
              <a:spcBef>
                <a:spcPct val="0"/>
              </a:spcBef>
              <a:buFontTx/>
              <a:buNone/>
            </a:pPr>
            <a:r>
              <a:rPr lang="en-US" altLang="ja-JP" sz="1600" smtClean="0">
                <a:solidFill>
                  <a:schemeClr val="tx2"/>
                </a:solidFill>
              </a:rPr>
              <a:t>1-10 (C)</a:t>
            </a:r>
          </a:p>
          <a:p>
            <a:pPr marL="0" indent="0" eaLnBrk="1" hangingPunct="1">
              <a:spcBef>
                <a:spcPct val="0"/>
              </a:spcBef>
              <a:buFontTx/>
              <a:buNone/>
            </a:pPr>
            <a:r>
              <a:rPr lang="en-US" altLang="ja-JP" sz="1600" smtClean="0">
                <a:solidFill>
                  <a:schemeClr val="tx2"/>
                </a:solidFill>
              </a:rPr>
              <a:t>Projects often have a tendency to expand, this expansion often grows to point where the originally anticipated cost-benefit are diminished. When this occur, the project be stopped or frozen to allow review of all the cost –benefits and the payback period.</a:t>
            </a:r>
          </a:p>
          <a:p>
            <a:pPr marL="0" indent="0" eaLnBrk="1" hangingPunct="1">
              <a:spcBef>
                <a:spcPct val="0"/>
              </a:spcBef>
              <a:buFontTx/>
              <a:buNone/>
            </a:pPr>
            <a:r>
              <a:rPr lang="en-US" altLang="ja-JP" sz="1600" smtClean="0">
                <a:solidFill>
                  <a:schemeClr val="tx2"/>
                </a:solidFill>
              </a:rPr>
              <a:t>1-11 (C)</a:t>
            </a:r>
          </a:p>
          <a:p>
            <a:pPr marL="0" indent="0" eaLnBrk="1" hangingPunct="1">
              <a:spcBef>
                <a:spcPct val="0"/>
              </a:spcBef>
              <a:buFontTx/>
              <a:buNone/>
            </a:pPr>
            <a:r>
              <a:rPr lang="en-US" altLang="ja-JP" sz="1600" smtClean="0">
                <a:solidFill>
                  <a:schemeClr val="tx2"/>
                </a:solidFill>
              </a:rPr>
              <a:t>A project steering committee is responsible for reviewing the project progress to ensure that it will deliver the expected result.</a:t>
            </a:r>
          </a:p>
          <a:p>
            <a:pPr marL="0" indent="0" eaLnBrk="1" hangingPunct="1">
              <a:spcBef>
                <a:spcPct val="0"/>
              </a:spcBef>
              <a:buFontTx/>
              <a:buNone/>
            </a:pPr>
            <a:r>
              <a:rPr lang="en-US" altLang="ja-JP" sz="1600" smtClean="0">
                <a:solidFill>
                  <a:schemeClr val="tx2"/>
                </a:solidFill>
              </a:rPr>
              <a:t>1-12(D)</a:t>
            </a:r>
          </a:p>
          <a:p>
            <a:pPr marL="0" indent="0" eaLnBrk="1" hangingPunct="1">
              <a:spcBef>
                <a:spcPct val="0"/>
              </a:spcBef>
              <a:buFontTx/>
              <a:buNone/>
            </a:pPr>
            <a:r>
              <a:rPr lang="en-US" altLang="ja-JP" sz="1600" smtClean="0">
                <a:solidFill>
                  <a:schemeClr val="tx2"/>
                </a:solidFill>
              </a:rPr>
              <a:t>In the case of deviation from the predefined procedure, an IS auditor should first ensure the procedure followed for acquiring the software is consistent with business objectives and has been approved by appropriate authorities.</a:t>
            </a:r>
          </a:p>
          <a:p>
            <a:pPr marL="0" indent="0" eaLnBrk="1" hangingPunct="1">
              <a:spcBef>
                <a:spcPct val="0"/>
              </a:spcBef>
              <a:buFontTx/>
              <a:buNone/>
            </a:pPr>
            <a:r>
              <a:rPr lang="en-US" altLang="ja-JP" sz="1600" smtClean="0">
                <a:solidFill>
                  <a:schemeClr val="tx2"/>
                </a:solidFill>
              </a:rPr>
              <a:t>1-13 (B)</a:t>
            </a:r>
          </a:p>
          <a:p>
            <a:pPr marL="0" indent="0" eaLnBrk="1" hangingPunct="1">
              <a:spcBef>
                <a:spcPct val="0"/>
              </a:spcBef>
              <a:buFontTx/>
              <a:buNone/>
            </a:pPr>
            <a:r>
              <a:rPr lang="en-US" altLang="ja-JP" sz="1600" smtClean="0">
                <a:solidFill>
                  <a:schemeClr val="tx2"/>
                </a:solidFill>
              </a:rPr>
              <a:t>Quality plan is essential element of all projects. It is critical that the contracted supplier be required to produce such test plan.</a:t>
            </a:r>
          </a:p>
          <a:p>
            <a:pPr marL="0" indent="0" eaLnBrk="1" hangingPunct="1">
              <a:spcBef>
                <a:spcPct val="0"/>
              </a:spcBef>
              <a:buFontTx/>
              <a:buNone/>
            </a:pPr>
            <a:endParaRPr lang="en-US" altLang="ja-JP" sz="1600" smtClean="0"/>
          </a:p>
        </p:txBody>
      </p:sp>
      <p:sp>
        <p:nvSpPr>
          <p:cNvPr id="59397" name="Text Box 4"/>
          <p:cNvSpPr txBox="1">
            <a:spLocks noChangeArrowheads="1"/>
          </p:cNvSpPr>
          <p:nvPr/>
        </p:nvSpPr>
        <p:spPr bwMode="auto">
          <a:xfrm>
            <a:off x="8615363" y="0"/>
            <a:ext cx="528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solidFill>
                  <a:srgbClr val="0000FF"/>
                </a:solidFill>
              </a:rPr>
              <a:t>U</a:t>
            </a:r>
          </a:p>
        </p:txBody>
      </p:sp>
      <p:sp>
        <p:nvSpPr>
          <p:cNvPr id="59398" name="AutoShape 5">
            <a:hlinkClick r:id="" action="ppaction://noaction" highlightClick="1"/>
          </p:cNvPr>
          <p:cNvSpPr>
            <a:spLocks noChangeArrowheads="1"/>
          </p:cNvSpPr>
          <p:nvPr/>
        </p:nvSpPr>
        <p:spPr bwMode="auto">
          <a:xfrm>
            <a:off x="546100" y="168275"/>
            <a:ext cx="619125" cy="576263"/>
          </a:xfrm>
          <a:prstGeom prst="actionButtonInformation">
            <a:avLst/>
          </a:prstGeom>
          <a:solidFill>
            <a:schemeClr val="accent1"/>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Tree>
    <p:extLst>
      <p:ext uri="{BB962C8B-B14F-4D97-AF65-F5344CB8AC3E}">
        <p14:creationId xmlns:p14="http://schemas.microsoft.com/office/powerpoint/2010/main" val="10650575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5"/>
          <p:cNvSpPr>
            <a:spLocks noGrp="1"/>
          </p:cNvSpPr>
          <p:nvPr>
            <p:ph type="sldNum" sz="quarter" idx="12"/>
          </p:nvPr>
        </p:nvSpPr>
        <p:spPr>
          <a:noFill/>
        </p:spPr>
        <p:txBody>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r">
              <a:spcBef>
                <a:spcPct val="0"/>
              </a:spcBef>
            </a:pPr>
            <a:fld id="{CC65DACE-08F9-4BF0-928F-1F10CAF4C960}" type="slidenum">
              <a:rPr kumimoji="0" lang="en-US" altLang="ja-JP">
                <a:solidFill>
                  <a:schemeClr val="tx1"/>
                </a:solidFill>
              </a:rPr>
              <a:pPr algn="r">
                <a:spcBef>
                  <a:spcPct val="0"/>
                </a:spcBef>
              </a:pPr>
              <a:t>27</a:t>
            </a:fld>
            <a:endParaRPr kumimoji="0" lang="en-US" altLang="ja-JP">
              <a:solidFill>
                <a:schemeClr val="tx1"/>
              </a:solidFill>
            </a:endParaRPr>
          </a:p>
        </p:txBody>
      </p:sp>
      <p:sp>
        <p:nvSpPr>
          <p:cNvPr id="60419" name="Rectangle 2"/>
          <p:cNvSpPr>
            <a:spLocks noGrp="1" noChangeArrowheads="1"/>
          </p:cNvSpPr>
          <p:nvPr>
            <p:ph type="title"/>
          </p:nvPr>
        </p:nvSpPr>
        <p:spPr>
          <a:xfrm>
            <a:off x="1298575" y="312738"/>
            <a:ext cx="7159625" cy="411162"/>
          </a:xfrm>
        </p:spPr>
        <p:txBody>
          <a:bodyPr/>
          <a:lstStyle/>
          <a:p>
            <a:pPr algn="l" eaLnBrk="1" hangingPunct="1"/>
            <a:r>
              <a:rPr lang="en-US" altLang="ja-JP" sz="2400" smtClean="0"/>
              <a:t>IS Audit Small Quiz No.1 (Answer) (3)</a:t>
            </a:r>
          </a:p>
        </p:txBody>
      </p:sp>
      <p:sp>
        <p:nvSpPr>
          <p:cNvPr id="60420" name="Rectangle 3"/>
          <p:cNvSpPr>
            <a:spLocks noGrp="1" noChangeArrowheads="1"/>
          </p:cNvSpPr>
          <p:nvPr>
            <p:ph type="body" idx="1"/>
          </p:nvPr>
        </p:nvSpPr>
        <p:spPr>
          <a:xfrm>
            <a:off x="379413" y="806450"/>
            <a:ext cx="8178800" cy="5684838"/>
          </a:xfrm>
        </p:spPr>
        <p:txBody>
          <a:bodyPr/>
          <a:lstStyle/>
          <a:p>
            <a:pPr marL="0" indent="0" eaLnBrk="1" hangingPunct="1">
              <a:spcBef>
                <a:spcPct val="0"/>
              </a:spcBef>
              <a:buFontTx/>
              <a:buNone/>
            </a:pPr>
            <a:r>
              <a:rPr lang="en-US" altLang="ja-JP" sz="1600" smtClean="0">
                <a:solidFill>
                  <a:schemeClr val="tx2"/>
                </a:solidFill>
              </a:rPr>
              <a:t>1-14 (C)</a:t>
            </a:r>
            <a:br>
              <a:rPr lang="en-US" altLang="ja-JP" sz="1600" smtClean="0">
                <a:solidFill>
                  <a:schemeClr val="tx2"/>
                </a:solidFill>
              </a:rPr>
            </a:br>
            <a:r>
              <a:rPr lang="en-US" altLang="ja-JP" sz="1600" smtClean="0">
                <a:solidFill>
                  <a:schemeClr val="tx2"/>
                </a:solidFill>
              </a:rPr>
              <a:t>Choice A,B and D are not risk, but characteristics of a DDS.</a:t>
            </a:r>
          </a:p>
          <a:p>
            <a:pPr marL="0" indent="0" eaLnBrk="1" hangingPunct="1">
              <a:spcBef>
                <a:spcPct val="0"/>
              </a:spcBef>
              <a:buFontTx/>
              <a:buNone/>
            </a:pPr>
            <a:r>
              <a:rPr lang="en-US" altLang="ja-JP" sz="1600" smtClean="0">
                <a:solidFill>
                  <a:schemeClr val="tx2"/>
                </a:solidFill>
              </a:rPr>
              <a:t>1-15 (B)</a:t>
            </a:r>
          </a:p>
          <a:p>
            <a:pPr marL="0" indent="0" eaLnBrk="1" hangingPunct="1">
              <a:spcBef>
                <a:spcPct val="0"/>
              </a:spcBef>
              <a:buFontTx/>
              <a:buNone/>
            </a:pPr>
            <a:r>
              <a:rPr lang="en-US" altLang="ja-JP" sz="1600" smtClean="0">
                <a:solidFill>
                  <a:schemeClr val="tx2"/>
                </a:solidFill>
              </a:rPr>
              <a:t>Once the data are in a warehouse, no modification should be made to them and access controls should be in place to prevent data modification.</a:t>
            </a:r>
          </a:p>
          <a:p>
            <a:pPr marL="0" indent="0" eaLnBrk="1" hangingPunct="1">
              <a:spcBef>
                <a:spcPct val="0"/>
              </a:spcBef>
              <a:buFontTx/>
              <a:buNone/>
            </a:pPr>
            <a:r>
              <a:rPr lang="en-US" altLang="ja-JP" sz="1600" smtClean="0">
                <a:solidFill>
                  <a:schemeClr val="tx2"/>
                </a:solidFill>
              </a:rPr>
              <a:t>1-16 (C) </a:t>
            </a:r>
          </a:p>
          <a:p>
            <a:pPr marL="0" indent="0" eaLnBrk="1" hangingPunct="1">
              <a:spcBef>
                <a:spcPct val="0"/>
              </a:spcBef>
              <a:buFontTx/>
              <a:buNone/>
            </a:pPr>
            <a:r>
              <a:rPr lang="en-US" altLang="ja-JP" sz="1600" smtClean="0">
                <a:solidFill>
                  <a:schemeClr val="tx2"/>
                </a:solidFill>
              </a:rPr>
              <a:t>Best resolution.</a:t>
            </a:r>
          </a:p>
          <a:p>
            <a:pPr marL="0" indent="0" eaLnBrk="1" hangingPunct="1">
              <a:spcBef>
                <a:spcPct val="0"/>
              </a:spcBef>
              <a:buFontTx/>
              <a:buNone/>
            </a:pPr>
            <a:r>
              <a:rPr lang="en-US" altLang="ja-JP" sz="1600" smtClean="0">
                <a:solidFill>
                  <a:schemeClr val="tx2"/>
                </a:solidFill>
              </a:rPr>
              <a:t>1-17 (C)</a:t>
            </a:r>
          </a:p>
          <a:p>
            <a:pPr marL="0" indent="0" eaLnBrk="1" hangingPunct="1">
              <a:spcBef>
                <a:spcPct val="0"/>
              </a:spcBef>
              <a:buFontTx/>
              <a:buNone/>
            </a:pPr>
            <a:r>
              <a:rPr lang="en-US" altLang="ja-JP" sz="1600" smtClean="0">
                <a:solidFill>
                  <a:schemeClr val="tx2"/>
                </a:solidFill>
              </a:rPr>
              <a:t>When implementing an application software package, incorrect parameter would be the great risk.</a:t>
            </a:r>
          </a:p>
          <a:p>
            <a:pPr marL="0" indent="0" eaLnBrk="1" hangingPunct="1">
              <a:spcBef>
                <a:spcPct val="0"/>
              </a:spcBef>
              <a:buFontTx/>
              <a:buNone/>
            </a:pPr>
            <a:r>
              <a:rPr lang="en-US" altLang="ja-JP" sz="1600" smtClean="0">
                <a:solidFill>
                  <a:schemeClr val="tx2"/>
                </a:solidFill>
              </a:rPr>
              <a:t>1-18 (C)</a:t>
            </a:r>
          </a:p>
          <a:p>
            <a:pPr marL="0" indent="0" eaLnBrk="1" hangingPunct="1">
              <a:spcBef>
                <a:spcPct val="0"/>
              </a:spcBef>
              <a:buFontTx/>
              <a:buNone/>
            </a:pPr>
            <a:r>
              <a:rPr lang="en-US" altLang="ja-JP" sz="1600" smtClean="0">
                <a:solidFill>
                  <a:schemeClr val="tx2"/>
                </a:solidFill>
              </a:rPr>
              <a:t>The Project portfolio database contains project data such as organization, schedule, objectives status and cost.</a:t>
            </a:r>
          </a:p>
          <a:p>
            <a:pPr marL="0" indent="0" eaLnBrk="1" hangingPunct="1">
              <a:spcBef>
                <a:spcPct val="0"/>
              </a:spcBef>
              <a:buFontTx/>
              <a:buNone/>
            </a:pPr>
            <a:r>
              <a:rPr lang="en-US" altLang="ja-JP" sz="1600" smtClean="0">
                <a:solidFill>
                  <a:schemeClr val="tx2"/>
                </a:solidFill>
              </a:rPr>
              <a:t>1-19 (D)</a:t>
            </a:r>
          </a:p>
          <a:p>
            <a:pPr marL="0" indent="0" eaLnBrk="1" hangingPunct="1">
              <a:spcBef>
                <a:spcPct val="0"/>
              </a:spcBef>
              <a:buFontTx/>
              <a:buNone/>
            </a:pPr>
            <a:r>
              <a:rPr lang="en-US" altLang="ja-JP" sz="1600" smtClean="0">
                <a:solidFill>
                  <a:schemeClr val="tx2"/>
                </a:solidFill>
              </a:rPr>
              <a:t>Criteria of CMMI show the development organization follows stable and predictable software process, CMMI doesn’t guarantee quality of each project.</a:t>
            </a:r>
          </a:p>
          <a:p>
            <a:pPr marL="0" indent="0" eaLnBrk="1" hangingPunct="1">
              <a:spcBef>
                <a:spcPct val="0"/>
              </a:spcBef>
              <a:buFontTx/>
              <a:buNone/>
            </a:pPr>
            <a:r>
              <a:rPr lang="en-US" altLang="ja-JP" sz="1600" smtClean="0">
                <a:solidFill>
                  <a:schemeClr val="tx2"/>
                </a:solidFill>
              </a:rPr>
              <a:t>1-20 (B)</a:t>
            </a:r>
          </a:p>
          <a:p>
            <a:pPr marL="0" indent="0" eaLnBrk="1" hangingPunct="1">
              <a:spcBef>
                <a:spcPct val="0"/>
              </a:spcBef>
              <a:buFontTx/>
              <a:buNone/>
            </a:pPr>
            <a:r>
              <a:rPr lang="en-US" altLang="ja-JP" sz="1600" smtClean="0">
                <a:solidFill>
                  <a:schemeClr val="tx2"/>
                </a:solidFill>
              </a:rPr>
              <a:t>A strength of IDE is that it expands the programming resources and aids available.</a:t>
            </a:r>
          </a:p>
          <a:p>
            <a:pPr marL="0" indent="0" eaLnBrk="1" hangingPunct="1">
              <a:spcBef>
                <a:spcPct val="0"/>
              </a:spcBef>
              <a:buFontTx/>
              <a:buNone/>
            </a:pPr>
            <a:endParaRPr lang="en-US" altLang="ja-JP" sz="1600" smtClean="0">
              <a:solidFill>
                <a:schemeClr val="tx2"/>
              </a:solidFill>
            </a:endParaRPr>
          </a:p>
          <a:p>
            <a:pPr marL="0" indent="0" eaLnBrk="1" hangingPunct="1">
              <a:spcBef>
                <a:spcPct val="0"/>
              </a:spcBef>
              <a:buFontTx/>
              <a:buNone/>
            </a:pPr>
            <a:endParaRPr lang="en-US" altLang="ja-JP" sz="1600" smtClean="0"/>
          </a:p>
        </p:txBody>
      </p:sp>
      <p:sp>
        <p:nvSpPr>
          <p:cNvPr id="60421" name="Text Box 4"/>
          <p:cNvSpPr txBox="1">
            <a:spLocks noChangeArrowheads="1"/>
          </p:cNvSpPr>
          <p:nvPr/>
        </p:nvSpPr>
        <p:spPr bwMode="auto">
          <a:xfrm>
            <a:off x="8615363" y="0"/>
            <a:ext cx="528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solidFill>
                  <a:srgbClr val="0000FF"/>
                </a:solidFill>
              </a:rPr>
              <a:t>U</a:t>
            </a:r>
          </a:p>
        </p:txBody>
      </p:sp>
      <p:sp>
        <p:nvSpPr>
          <p:cNvPr id="60422" name="AutoShape 5">
            <a:hlinkClick r:id="" action="ppaction://noaction" highlightClick="1"/>
          </p:cNvPr>
          <p:cNvSpPr>
            <a:spLocks noChangeArrowheads="1"/>
          </p:cNvSpPr>
          <p:nvPr/>
        </p:nvSpPr>
        <p:spPr bwMode="auto">
          <a:xfrm>
            <a:off x="546100" y="168275"/>
            <a:ext cx="619125" cy="576263"/>
          </a:xfrm>
          <a:prstGeom prst="actionButtonInformation">
            <a:avLst/>
          </a:prstGeom>
          <a:solidFill>
            <a:schemeClr val="accent1"/>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Tree>
    <p:extLst>
      <p:ext uri="{BB962C8B-B14F-4D97-AF65-F5344CB8AC3E}">
        <p14:creationId xmlns:p14="http://schemas.microsoft.com/office/powerpoint/2010/main" val="18262758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Number Placeholder 5"/>
          <p:cNvSpPr>
            <a:spLocks noGrp="1"/>
          </p:cNvSpPr>
          <p:nvPr>
            <p:ph type="sldNum" sz="quarter" idx="12"/>
          </p:nvPr>
        </p:nvSpPr>
        <p:spPr>
          <a:noFill/>
        </p:spPr>
        <p:txBody>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r">
              <a:spcBef>
                <a:spcPct val="0"/>
              </a:spcBef>
            </a:pPr>
            <a:fld id="{03CBFA9C-E866-4242-A75B-93ECD31B62B6}" type="slidenum">
              <a:rPr kumimoji="0" lang="en-US" altLang="ja-JP">
                <a:solidFill>
                  <a:schemeClr val="tx1"/>
                </a:solidFill>
              </a:rPr>
              <a:pPr algn="r">
                <a:spcBef>
                  <a:spcPct val="0"/>
                </a:spcBef>
              </a:pPr>
              <a:t>28</a:t>
            </a:fld>
            <a:endParaRPr kumimoji="0" lang="en-US" altLang="ja-JP">
              <a:solidFill>
                <a:schemeClr val="tx1"/>
              </a:solidFill>
            </a:endParaRPr>
          </a:p>
        </p:txBody>
      </p:sp>
      <p:sp>
        <p:nvSpPr>
          <p:cNvPr id="61443" name="Rectangle 2"/>
          <p:cNvSpPr>
            <a:spLocks noGrp="1" noChangeArrowheads="1"/>
          </p:cNvSpPr>
          <p:nvPr>
            <p:ph type="title"/>
          </p:nvPr>
        </p:nvSpPr>
        <p:spPr>
          <a:xfrm>
            <a:off x="482600" y="327025"/>
            <a:ext cx="7159625" cy="411163"/>
          </a:xfrm>
        </p:spPr>
        <p:txBody>
          <a:bodyPr/>
          <a:lstStyle/>
          <a:p>
            <a:pPr algn="l" eaLnBrk="1" hangingPunct="1"/>
            <a:r>
              <a:rPr lang="en-US" altLang="ja-JP" sz="2400" dirty="0" smtClean="0"/>
              <a:t>IS Audit Small Quiz No.2</a:t>
            </a:r>
          </a:p>
        </p:txBody>
      </p:sp>
      <p:sp>
        <p:nvSpPr>
          <p:cNvPr id="61444" name="Rectangle 3"/>
          <p:cNvSpPr>
            <a:spLocks noGrp="1" noChangeArrowheads="1"/>
          </p:cNvSpPr>
          <p:nvPr>
            <p:ph type="body" idx="1"/>
          </p:nvPr>
        </p:nvSpPr>
        <p:spPr>
          <a:xfrm>
            <a:off x="431800" y="1257300"/>
            <a:ext cx="8024813" cy="2097088"/>
          </a:xfrm>
        </p:spPr>
        <p:txBody>
          <a:bodyPr/>
          <a:lstStyle/>
          <a:p>
            <a:pPr marL="0" indent="0" eaLnBrk="1" hangingPunct="1">
              <a:buFontTx/>
              <a:buNone/>
            </a:pPr>
            <a:r>
              <a:rPr lang="en-US" altLang="ja-JP" sz="2000" smtClean="0">
                <a:solidFill>
                  <a:schemeClr val="tx2"/>
                </a:solidFill>
              </a:rPr>
              <a:t>Domain 3 (2) Testing, Implementation/Migration and APP control</a:t>
            </a:r>
            <a:endParaRPr lang="en-US" altLang="ja-JP" sz="2000" i="1" smtClean="0"/>
          </a:p>
        </p:txBody>
      </p:sp>
      <p:sp>
        <p:nvSpPr>
          <p:cNvPr id="61445" name="Text Box 4"/>
          <p:cNvSpPr txBox="1">
            <a:spLocks noChangeArrowheads="1"/>
          </p:cNvSpPr>
          <p:nvPr/>
        </p:nvSpPr>
        <p:spPr bwMode="auto">
          <a:xfrm>
            <a:off x="8615363" y="0"/>
            <a:ext cx="528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solidFill>
                  <a:srgbClr val="0000FF"/>
                </a:solidFill>
              </a:rPr>
              <a:t>U</a:t>
            </a:r>
          </a:p>
        </p:txBody>
      </p:sp>
      <p:sp>
        <p:nvSpPr>
          <p:cNvPr id="61446" name="AutoShape 5">
            <a:hlinkClick r:id="" action="ppaction://noaction" highlightClick="1"/>
          </p:cNvPr>
          <p:cNvSpPr>
            <a:spLocks noChangeArrowheads="1"/>
          </p:cNvSpPr>
          <p:nvPr/>
        </p:nvSpPr>
        <p:spPr bwMode="auto">
          <a:xfrm>
            <a:off x="3544888" y="2693988"/>
            <a:ext cx="1371600" cy="1298575"/>
          </a:xfrm>
          <a:prstGeom prst="actionButtonHelp">
            <a:avLst/>
          </a:prstGeom>
          <a:solidFill>
            <a:schemeClr val="accent1"/>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
        <p:nvSpPr>
          <p:cNvPr id="61447" name="Rectangle 6"/>
          <p:cNvSpPr>
            <a:spLocks noChangeArrowheads="1"/>
          </p:cNvSpPr>
          <p:nvPr/>
        </p:nvSpPr>
        <p:spPr bwMode="auto">
          <a:xfrm>
            <a:off x="4357688" y="4546600"/>
            <a:ext cx="20955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spcBef>
                <a:spcPct val="0"/>
              </a:spcBef>
            </a:pPr>
            <a:r>
              <a:rPr lang="en-US" altLang="ja-JP" sz="3200"/>
              <a:t>Quiz book</a:t>
            </a:r>
            <a:r>
              <a:rPr lang="en-US" altLang="ja-JP" sz="2400"/>
              <a:t> </a:t>
            </a:r>
          </a:p>
        </p:txBody>
      </p:sp>
      <p:sp>
        <p:nvSpPr>
          <p:cNvPr id="61448" name="AutoShape 7"/>
          <p:cNvSpPr>
            <a:spLocks noChangeArrowheads="1"/>
          </p:cNvSpPr>
          <p:nvPr/>
        </p:nvSpPr>
        <p:spPr bwMode="auto">
          <a:xfrm>
            <a:off x="3629025" y="4641850"/>
            <a:ext cx="549275" cy="450850"/>
          </a:xfrm>
          <a:prstGeom prst="rightArrow">
            <a:avLst>
              <a:gd name="adj1" fmla="val 50000"/>
              <a:gd name="adj2" fmla="val 55281"/>
            </a:avLst>
          </a:prstGeom>
          <a:solidFill>
            <a:srgbClr val="FF0000"/>
          </a:solidFill>
          <a:ln>
            <a:noFill/>
          </a:ln>
          <a:effectLst/>
          <a:extLs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Tree>
    <p:extLst>
      <p:ext uri="{BB962C8B-B14F-4D97-AF65-F5344CB8AC3E}">
        <p14:creationId xmlns:p14="http://schemas.microsoft.com/office/powerpoint/2010/main" val="40300635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762438206"/>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r">
              <a:spcBef>
                <a:spcPct val="0"/>
              </a:spcBef>
            </a:pPr>
            <a:fld id="{675D8481-1B2E-4667-94BB-A0EDEF444528}" type="slidenum">
              <a:rPr kumimoji="0" lang="en-US" altLang="ja-JP">
                <a:solidFill>
                  <a:schemeClr val="tx1"/>
                </a:solidFill>
              </a:rPr>
              <a:pPr algn="r">
                <a:spcBef>
                  <a:spcPct val="0"/>
                </a:spcBef>
              </a:pPr>
              <a:t>3</a:t>
            </a:fld>
            <a:endParaRPr kumimoji="0" lang="en-US" altLang="ja-JP">
              <a:solidFill>
                <a:schemeClr val="tx1"/>
              </a:solidFill>
            </a:endParaRPr>
          </a:p>
        </p:txBody>
      </p:sp>
      <p:sp>
        <p:nvSpPr>
          <p:cNvPr id="35843" name="Rectangle 2"/>
          <p:cNvSpPr>
            <a:spLocks noGrp="1" noChangeArrowheads="1"/>
          </p:cNvSpPr>
          <p:nvPr>
            <p:ph type="title"/>
          </p:nvPr>
        </p:nvSpPr>
        <p:spPr>
          <a:xfrm>
            <a:off x="228600" y="228600"/>
            <a:ext cx="8229600" cy="411163"/>
          </a:xfrm>
        </p:spPr>
        <p:txBody>
          <a:bodyPr/>
          <a:lstStyle/>
          <a:p>
            <a:pPr algn="l" eaLnBrk="1" hangingPunct="1"/>
            <a:r>
              <a:rPr lang="en-US" altLang="ja-JP" sz="2400" smtClean="0"/>
              <a:t>Overview of skill and knowledge for Domain 3</a:t>
            </a:r>
          </a:p>
        </p:txBody>
      </p:sp>
      <p:sp>
        <p:nvSpPr>
          <p:cNvPr id="35844" name="Text Box 4"/>
          <p:cNvSpPr txBox="1">
            <a:spLocks noChangeArrowheads="1"/>
          </p:cNvSpPr>
          <p:nvPr/>
        </p:nvSpPr>
        <p:spPr bwMode="auto">
          <a:xfrm>
            <a:off x="8615363" y="0"/>
            <a:ext cx="528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solidFill>
                  <a:srgbClr val="0000FF"/>
                </a:solidFill>
              </a:rPr>
              <a:t>U</a:t>
            </a:r>
          </a:p>
        </p:txBody>
      </p:sp>
      <p:sp>
        <p:nvSpPr>
          <p:cNvPr id="35845" name="Rectangle 21"/>
          <p:cNvSpPr>
            <a:spLocks noGrp="1" noChangeArrowheads="1"/>
          </p:cNvSpPr>
          <p:nvPr>
            <p:ph type="body" idx="1"/>
          </p:nvPr>
        </p:nvSpPr>
        <p:spPr>
          <a:xfrm>
            <a:off x="303213" y="803275"/>
            <a:ext cx="8445500" cy="5275263"/>
          </a:xfrm>
          <a:noFill/>
        </p:spPr>
        <p:txBody>
          <a:bodyPr/>
          <a:lstStyle/>
          <a:p>
            <a:pPr marL="0" indent="0" eaLnBrk="1" hangingPunct="1">
              <a:lnSpc>
                <a:spcPct val="80000"/>
              </a:lnSpc>
              <a:buFontTx/>
              <a:buNone/>
            </a:pPr>
            <a:r>
              <a:rPr lang="en-US" altLang="ja-JP" sz="1600" smtClean="0"/>
              <a:t>3.1 benefits management practices</a:t>
            </a:r>
          </a:p>
          <a:p>
            <a:pPr marL="0" indent="0" eaLnBrk="1" hangingPunct="1">
              <a:lnSpc>
                <a:spcPct val="80000"/>
              </a:lnSpc>
              <a:buFontTx/>
              <a:buNone/>
            </a:pPr>
            <a:r>
              <a:rPr lang="en-US" altLang="ja-JP" sz="1600" smtClean="0"/>
              <a:t>3.2 project governance mechanisms (e.g., steering committee)</a:t>
            </a:r>
          </a:p>
          <a:p>
            <a:pPr marL="0" indent="0" eaLnBrk="1" hangingPunct="1">
              <a:lnSpc>
                <a:spcPct val="80000"/>
              </a:lnSpc>
              <a:buFontTx/>
              <a:buNone/>
            </a:pPr>
            <a:r>
              <a:rPr lang="en-US" altLang="ja-JP" sz="1600" smtClean="0"/>
              <a:t>3.3 project management practices, tools, and control frameworks</a:t>
            </a:r>
          </a:p>
          <a:p>
            <a:pPr marL="0" indent="0" eaLnBrk="1" hangingPunct="1">
              <a:lnSpc>
                <a:spcPct val="80000"/>
              </a:lnSpc>
              <a:buFontTx/>
              <a:buNone/>
            </a:pPr>
            <a:r>
              <a:rPr lang="en-US" altLang="ja-JP" sz="1600" smtClean="0"/>
              <a:t>3.4 risk management practices applied to projects</a:t>
            </a:r>
          </a:p>
          <a:p>
            <a:pPr marL="0" indent="0" eaLnBrk="1" hangingPunct="1">
              <a:lnSpc>
                <a:spcPct val="80000"/>
              </a:lnSpc>
              <a:buFontTx/>
              <a:buNone/>
            </a:pPr>
            <a:r>
              <a:rPr lang="en-US" altLang="ja-JP" sz="1600" smtClean="0"/>
              <a:t>3.5 project success criteria and risks</a:t>
            </a:r>
          </a:p>
          <a:p>
            <a:pPr marL="0" indent="0" eaLnBrk="1" hangingPunct="1">
              <a:lnSpc>
                <a:spcPct val="80000"/>
              </a:lnSpc>
              <a:buFontTx/>
              <a:buNone/>
            </a:pPr>
            <a:r>
              <a:rPr lang="en-US" altLang="ja-JP" sz="1600" smtClean="0"/>
              <a:t>3.6 configuration, change and release management in relation to development and maintenance of systems and/or infrastructure</a:t>
            </a:r>
          </a:p>
          <a:p>
            <a:pPr marL="0" indent="0" eaLnBrk="1" hangingPunct="1">
              <a:lnSpc>
                <a:spcPct val="80000"/>
              </a:lnSpc>
              <a:buFontTx/>
              <a:buNone/>
            </a:pPr>
            <a:r>
              <a:rPr lang="en-US" altLang="ja-JP" sz="1600" smtClean="0"/>
              <a:t>3.7 control objectives and techniques that ensure the completeness, accuracy, validity, and authorization of transactions and data within IT systems applications</a:t>
            </a:r>
          </a:p>
          <a:p>
            <a:pPr marL="0" indent="0" eaLnBrk="1" hangingPunct="1">
              <a:lnSpc>
                <a:spcPct val="80000"/>
              </a:lnSpc>
              <a:buFontTx/>
              <a:buNone/>
            </a:pPr>
            <a:r>
              <a:rPr lang="en-US" altLang="ja-JP" sz="1600" smtClean="0"/>
              <a:t>3.8 enterprise architecture related to data, applications, and technology (e.g., distributed applications, web-based applications, web services, n-tier applications)</a:t>
            </a:r>
          </a:p>
          <a:p>
            <a:pPr marL="0" indent="0" eaLnBrk="1" hangingPunct="1">
              <a:lnSpc>
                <a:spcPct val="80000"/>
              </a:lnSpc>
              <a:buFontTx/>
              <a:buNone/>
            </a:pPr>
            <a:r>
              <a:rPr lang="en-US" altLang="ja-JP" sz="1600" smtClean="0"/>
              <a:t>3.9 requirements analysis and management practices </a:t>
            </a:r>
          </a:p>
          <a:p>
            <a:pPr marL="0" indent="0" eaLnBrk="1" hangingPunct="1">
              <a:lnSpc>
                <a:spcPct val="80000"/>
              </a:lnSpc>
              <a:buFontTx/>
              <a:buNone/>
            </a:pPr>
            <a:r>
              <a:rPr lang="en-US" altLang="ja-JP" sz="1600" smtClean="0"/>
              <a:t>3.10 acquisition and contract management processes (e.g., evaluation of vendors, preparation of contracts, vendor management, escrow)</a:t>
            </a:r>
          </a:p>
          <a:p>
            <a:pPr marL="0" indent="0" eaLnBrk="1" hangingPunct="1">
              <a:lnSpc>
                <a:spcPct val="80000"/>
              </a:lnSpc>
              <a:buFontTx/>
              <a:buNone/>
            </a:pPr>
            <a:r>
              <a:rPr lang="en-US" altLang="ja-JP" sz="1600" smtClean="0"/>
              <a:t>3.11 system development methodologies and tools and an understanding of their strengths and weaknesses </a:t>
            </a:r>
          </a:p>
          <a:p>
            <a:pPr marL="0" indent="0" eaLnBrk="1" hangingPunct="1">
              <a:lnSpc>
                <a:spcPct val="80000"/>
              </a:lnSpc>
              <a:buFontTx/>
              <a:buNone/>
            </a:pPr>
            <a:r>
              <a:rPr lang="en-US" altLang="ja-JP" sz="1600" smtClean="0"/>
              <a:t>3.12 quality assurance methods</a:t>
            </a:r>
          </a:p>
          <a:p>
            <a:pPr marL="0" indent="0" eaLnBrk="1" hangingPunct="1">
              <a:lnSpc>
                <a:spcPct val="80000"/>
              </a:lnSpc>
              <a:buFontTx/>
              <a:buNone/>
            </a:pPr>
            <a:r>
              <a:rPr lang="en-US" altLang="ja-JP" sz="1600" smtClean="0"/>
              <a:t>3.13 the management of testing processes </a:t>
            </a:r>
          </a:p>
          <a:p>
            <a:pPr marL="0" indent="0" eaLnBrk="1" hangingPunct="1">
              <a:lnSpc>
                <a:spcPct val="80000"/>
              </a:lnSpc>
              <a:buFontTx/>
              <a:buNone/>
            </a:pPr>
            <a:r>
              <a:rPr lang="en-US" altLang="ja-JP" sz="1600" smtClean="0"/>
              <a:t>3.14 data conversion tools, techniques, and procedures</a:t>
            </a:r>
          </a:p>
          <a:p>
            <a:pPr marL="0" indent="0" eaLnBrk="1" hangingPunct="1">
              <a:lnSpc>
                <a:spcPct val="80000"/>
              </a:lnSpc>
              <a:buFontTx/>
              <a:buNone/>
            </a:pPr>
            <a:r>
              <a:rPr lang="en-US" altLang="ja-JP" sz="1600" smtClean="0"/>
              <a:t>3.15 system and/or infrastructure disposal procedures</a:t>
            </a:r>
          </a:p>
          <a:p>
            <a:pPr marL="0" indent="0" eaLnBrk="1" hangingPunct="1">
              <a:lnSpc>
                <a:spcPct val="80000"/>
              </a:lnSpc>
              <a:buFontTx/>
              <a:buNone/>
            </a:pPr>
            <a:r>
              <a:rPr lang="en-US" altLang="ja-JP" sz="1600" smtClean="0"/>
              <a:t>3.16 software and hardware certification and accreditation practices</a:t>
            </a:r>
          </a:p>
          <a:p>
            <a:pPr marL="0" indent="0" eaLnBrk="1" hangingPunct="1">
              <a:lnSpc>
                <a:spcPct val="80000"/>
              </a:lnSpc>
              <a:buFontTx/>
              <a:buNone/>
            </a:pPr>
            <a:r>
              <a:rPr lang="en-US" altLang="ja-JP" sz="1600" smtClean="0"/>
              <a:t>3.17 post-implementation review objectives and methods </a:t>
            </a:r>
          </a:p>
          <a:p>
            <a:pPr marL="0" indent="0" eaLnBrk="1" hangingPunct="1">
              <a:lnSpc>
                <a:spcPct val="80000"/>
              </a:lnSpc>
              <a:buFontTx/>
              <a:buNone/>
            </a:pPr>
            <a:r>
              <a:rPr lang="en-US" altLang="ja-JP" sz="1600" smtClean="0"/>
              <a:t>3.18 system migration and infrastructure deployment practices </a:t>
            </a:r>
          </a:p>
        </p:txBody>
      </p:sp>
    </p:spTree>
    <p:extLst>
      <p:ext uri="{BB962C8B-B14F-4D97-AF65-F5344CB8AC3E}">
        <p14:creationId xmlns:p14="http://schemas.microsoft.com/office/powerpoint/2010/main" val="15520002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p:spPr>
        <p:txBody>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r">
              <a:spcBef>
                <a:spcPct val="0"/>
              </a:spcBef>
            </a:pPr>
            <a:fld id="{FD3CDA20-DD1F-4A2C-9BF1-A1E71B640304}" type="slidenum">
              <a:rPr kumimoji="0" lang="en-US" altLang="ja-JP">
                <a:solidFill>
                  <a:schemeClr val="tx1"/>
                </a:solidFill>
              </a:rPr>
              <a:pPr algn="r">
                <a:spcBef>
                  <a:spcPct val="0"/>
                </a:spcBef>
              </a:pPr>
              <a:t>4</a:t>
            </a:fld>
            <a:endParaRPr kumimoji="0" lang="en-US" altLang="ja-JP">
              <a:solidFill>
                <a:schemeClr val="tx1"/>
              </a:solidFill>
            </a:endParaRPr>
          </a:p>
        </p:txBody>
      </p:sp>
      <p:sp>
        <p:nvSpPr>
          <p:cNvPr id="36867" name="Rectangle 2"/>
          <p:cNvSpPr>
            <a:spLocks noGrp="1" noChangeArrowheads="1"/>
          </p:cNvSpPr>
          <p:nvPr>
            <p:ph type="title"/>
          </p:nvPr>
        </p:nvSpPr>
        <p:spPr>
          <a:xfrm>
            <a:off x="482600" y="327025"/>
            <a:ext cx="7159625" cy="411163"/>
          </a:xfrm>
        </p:spPr>
        <p:txBody>
          <a:bodyPr/>
          <a:lstStyle/>
          <a:p>
            <a:pPr algn="l" eaLnBrk="1" hangingPunct="1"/>
            <a:r>
              <a:rPr lang="en-US" altLang="ja-JP" sz="2400" smtClean="0"/>
              <a:t>IS Audit Small Quiz No.1</a:t>
            </a:r>
          </a:p>
        </p:txBody>
      </p:sp>
      <p:sp>
        <p:nvSpPr>
          <p:cNvPr id="36868" name="Rectangle 3"/>
          <p:cNvSpPr>
            <a:spLocks noGrp="1" noChangeArrowheads="1"/>
          </p:cNvSpPr>
          <p:nvPr>
            <p:ph type="body" idx="1"/>
          </p:nvPr>
        </p:nvSpPr>
        <p:spPr>
          <a:xfrm>
            <a:off x="431800" y="1257300"/>
            <a:ext cx="8024813" cy="2097088"/>
          </a:xfrm>
        </p:spPr>
        <p:txBody>
          <a:bodyPr/>
          <a:lstStyle/>
          <a:p>
            <a:pPr marL="0" indent="0" eaLnBrk="1" hangingPunct="1">
              <a:buFontTx/>
              <a:buNone/>
            </a:pPr>
            <a:r>
              <a:rPr lang="en-US" altLang="ja-JP" sz="2000" smtClean="0">
                <a:solidFill>
                  <a:schemeClr val="tx2"/>
                </a:solidFill>
              </a:rPr>
              <a:t>Domain 3 (1) Systems and Infrastructure Lifecycle Management</a:t>
            </a:r>
          </a:p>
          <a:p>
            <a:pPr marL="0" indent="0" eaLnBrk="1" hangingPunct="1">
              <a:buFontTx/>
              <a:buNone/>
            </a:pPr>
            <a:r>
              <a:rPr lang="en-US" altLang="ja-JP" sz="2000" smtClean="0">
                <a:solidFill>
                  <a:schemeClr val="tx2"/>
                </a:solidFill>
              </a:rPr>
              <a:t>Subject: Project Plan, Project Management, Architecture, method and APP</a:t>
            </a:r>
          </a:p>
          <a:p>
            <a:pPr marL="0" indent="0" eaLnBrk="1" hangingPunct="1">
              <a:spcBef>
                <a:spcPct val="50000"/>
              </a:spcBef>
              <a:buFontTx/>
              <a:buNone/>
            </a:pPr>
            <a:endParaRPr lang="en-US" altLang="ja-JP" sz="2000" i="1" smtClean="0"/>
          </a:p>
        </p:txBody>
      </p:sp>
      <p:sp>
        <p:nvSpPr>
          <p:cNvPr id="36869" name="Text Box 4"/>
          <p:cNvSpPr txBox="1">
            <a:spLocks noChangeArrowheads="1"/>
          </p:cNvSpPr>
          <p:nvPr/>
        </p:nvSpPr>
        <p:spPr bwMode="auto">
          <a:xfrm>
            <a:off x="8615363" y="0"/>
            <a:ext cx="528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solidFill>
                  <a:srgbClr val="0000FF"/>
                </a:solidFill>
              </a:rPr>
              <a:t>U</a:t>
            </a:r>
          </a:p>
        </p:txBody>
      </p:sp>
      <p:sp>
        <p:nvSpPr>
          <p:cNvPr id="36870" name="AutoShape 6">
            <a:hlinkClick r:id="" action="ppaction://noaction" highlightClick="1"/>
          </p:cNvPr>
          <p:cNvSpPr>
            <a:spLocks noChangeArrowheads="1"/>
          </p:cNvSpPr>
          <p:nvPr/>
        </p:nvSpPr>
        <p:spPr bwMode="auto">
          <a:xfrm>
            <a:off x="3544888" y="2693988"/>
            <a:ext cx="1371600" cy="1298575"/>
          </a:xfrm>
          <a:prstGeom prst="actionButtonHelp">
            <a:avLst/>
          </a:prstGeom>
          <a:solidFill>
            <a:schemeClr val="accent1"/>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
        <p:nvSpPr>
          <p:cNvPr id="36871" name="Rectangle 7"/>
          <p:cNvSpPr>
            <a:spLocks noChangeArrowheads="1"/>
          </p:cNvSpPr>
          <p:nvPr/>
        </p:nvSpPr>
        <p:spPr bwMode="auto">
          <a:xfrm>
            <a:off x="4357688" y="4546600"/>
            <a:ext cx="20955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spcBef>
                <a:spcPct val="0"/>
              </a:spcBef>
            </a:pPr>
            <a:r>
              <a:rPr lang="en-US" altLang="ja-JP" sz="3200"/>
              <a:t>Quiz book</a:t>
            </a:r>
            <a:r>
              <a:rPr lang="en-US" altLang="ja-JP" sz="2400"/>
              <a:t> </a:t>
            </a:r>
          </a:p>
        </p:txBody>
      </p:sp>
      <p:sp>
        <p:nvSpPr>
          <p:cNvPr id="36872" name="AutoShape 8"/>
          <p:cNvSpPr>
            <a:spLocks noChangeArrowheads="1"/>
          </p:cNvSpPr>
          <p:nvPr/>
        </p:nvSpPr>
        <p:spPr bwMode="auto">
          <a:xfrm>
            <a:off x="3629025" y="4641850"/>
            <a:ext cx="549275" cy="450850"/>
          </a:xfrm>
          <a:prstGeom prst="rightArrow">
            <a:avLst>
              <a:gd name="adj1" fmla="val 50000"/>
              <a:gd name="adj2" fmla="val 55281"/>
            </a:avLst>
          </a:prstGeom>
          <a:solidFill>
            <a:srgbClr val="FF0000"/>
          </a:solidFill>
          <a:ln>
            <a:noFill/>
          </a:ln>
          <a:effectLst/>
          <a:extLs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Tree>
    <p:extLst>
      <p:ext uri="{BB962C8B-B14F-4D97-AF65-F5344CB8AC3E}">
        <p14:creationId xmlns:p14="http://schemas.microsoft.com/office/powerpoint/2010/main" val="17399171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a:noFill/>
        </p:spPr>
        <p:txBody>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r">
              <a:spcBef>
                <a:spcPct val="0"/>
              </a:spcBef>
            </a:pPr>
            <a:fld id="{F5CB8AFC-9C65-49E3-BF5E-DFBCFAF1F8EE}" type="slidenum">
              <a:rPr kumimoji="0" lang="en-US" altLang="ja-JP">
                <a:solidFill>
                  <a:schemeClr val="tx1"/>
                </a:solidFill>
              </a:rPr>
              <a:pPr algn="r">
                <a:spcBef>
                  <a:spcPct val="0"/>
                </a:spcBef>
              </a:pPr>
              <a:t>5</a:t>
            </a:fld>
            <a:endParaRPr kumimoji="0" lang="en-US" altLang="ja-JP">
              <a:solidFill>
                <a:schemeClr val="tx1"/>
              </a:solidFill>
            </a:endParaRPr>
          </a:p>
        </p:txBody>
      </p:sp>
      <p:sp>
        <p:nvSpPr>
          <p:cNvPr id="37891" name="Rectangle 27"/>
          <p:cNvSpPr>
            <a:spLocks noChangeArrowheads="1"/>
          </p:cNvSpPr>
          <p:nvPr/>
        </p:nvSpPr>
        <p:spPr bwMode="auto">
          <a:xfrm>
            <a:off x="984250" y="2813050"/>
            <a:ext cx="3827463" cy="239713"/>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
        <p:nvSpPr>
          <p:cNvPr id="37892" name="Rectangle 26"/>
          <p:cNvSpPr>
            <a:spLocks noChangeArrowheads="1"/>
          </p:cNvSpPr>
          <p:nvPr/>
        </p:nvSpPr>
        <p:spPr bwMode="auto">
          <a:xfrm>
            <a:off x="3573463" y="1125538"/>
            <a:ext cx="338137" cy="392112"/>
          </a:xfrm>
          <a:prstGeom prst="rect">
            <a:avLst/>
          </a:prstGeom>
          <a:solidFill>
            <a:srgbClr val="FFFF00"/>
          </a:solidFill>
          <a:ln>
            <a:noFill/>
          </a:ln>
          <a:effectLst/>
          <a:extLs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
        <p:nvSpPr>
          <p:cNvPr id="37893" name="Text Box 3"/>
          <p:cNvSpPr txBox="1">
            <a:spLocks noChangeArrowheads="1"/>
          </p:cNvSpPr>
          <p:nvPr/>
        </p:nvSpPr>
        <p:spPr bwMode="auto">
          <a:xfrm>
            <a:off x="8615363" y="0"/>
            <a:ext cx="528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solidFill>
                  <a:srgbClr val="0000FF"/>
                </a:solidFill>
              </a:rPr>
              <a:t>U</a:t>
            </a:r>
          </a:p>
        </p:txBody>
      </p:sp>
      <p:sp>
        <p:nvSpPr>
          <p:cNvPr id="37894" name="Text Box 4"/>
          <p:cNvSpPr txBox="1">
            <a:spLocks noChangeArrowheads="1"/>
          </p:cNvSpPr>
          <p:nvPr/>
        </p:nvSpPr>
        <p:spPr bwMode="auto">
          <a:xfrm>
            <a:off x="1068388" y="688975"/>
            <a:ext cx="1490662" cy="385763"/>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IT control</a:t>
            </a:r>
          </a:p>
        </p:txBody>
      </p:sp>
      <p:sp>
        <p:nvSpPr>
          <p:cNvPr id="37895" name="Text Box 5"/>
          <p:cNvSpPr txBox="1">
            <a:spLocks noChangeArrowheads="1"/>
          </p:cNvSpPr>
          <p:nvPr/>
        </p:nvSpPr>
        <p:spPr bwMode="auto">
          <a:xfrm>
            <a:off x="3121025" y="1135063"/>
            <a:ext cx="3671888" cy="385762"/>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spcBef>
                <a:spcPct val="0"/>
              </a:spcBef>
            </a:pPr>
            <a:r>
              <a:rPr lang="en-US" altLang="ja-JP"/>
              <a:t>ITGC:IT general controls </a:t>
            </a:r>
          </a:p>
        </p:txBody>
      </p:sp>
      <p:sp>
        <p:nvSpPr>
          <p:cNvPr id="37896" name="Text Box 6"/>
          <p:cNvSpPr txBox="1">
            <a:spLocks noChangeArrowheads="1"/>
          </p:cNvSpPr>
          <p:nvPr/>
        </p:nvSpPr>
        <p:spPr bwMode="auto">
          <a:xfrm>
            <a:off x="3132138" y="669925"/>
            <a:ext cx="3657600" cy="385763"/>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ITCLC: IT Company Level Control</a:t>
            </a:r>
          </a:p>
        </p:txBody>
      </p:sp>
      <p:sp>
        <p:nvSpPr>
          <p:cNvPr id="37897" name="Text Box 7"/>
          <p:cNvSpPr txBox="1">
            <a:spLocks noChangeArrowheads="1"/>
          </p:cNvSpPr>
          <p:nvPr/>
        </p:nvSpPr>
        <p:spPr bwMode="auto">
          <a:xfrm>
            <a:off x="3119438" y="1584325"/>
            <a:ext cx="3671887" cy="385763"/>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spcBef>
                <a:spcPct val="0"/>
              </a:spcBef>
            </a:pPr>
            <a:r>
              <a:rPr lang="en-US" altLang="ja-JP"/>
              <a:t>ITAC: IT Application Control</a:t>
            </a:r>
          </a:p>
        </p:txBody>
      </p:sp>
      <p:sp>
        <p:nvSpPr>
          <p:cNvPr id="37898" name="Line 8"/>
          <p:cNvSpPr>
            <a:spLocks noChangeShapeType="1"/>
          </p:cNvSpPr>
          <p:nvPr/>
        </p:nvSpPr>
        <p:spPr bwMode="auto">
          <a:xfrm>
            <a:off x="2039938" y="928688"/>
            <a:ext cx="534987"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37899" name="Line 9"/>
          <p:cNvSpPr>
            <a:spLocks noChangeShapeType="1"/>
          </p:cNvSpPr>
          <p:nvPr/>
        </p:nvSpPr>
        <p:spPr bwMode="auto">
          <a:xfrm>
            <a:off x="2546350" y="873125"/>
            <a:ext cx="59055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37900" name="Line 10"/>
          <p:cNvSpPr>
            <a:spLocks noChangeShapeType="1"/>
          </p:cNvSpPr>
          <p:nvPr/>
        </p:nvSpPr>
        <p:spPr bwMode="auto">
          <a:xfrm flipH="1">
            <a:off x="2786063" y="858838"/>
            <a:ext cx="12700" cy="9271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37901" name="Line 11"/>
          <p:cNvSpPr>
            <a:spLocks noChangeShapeType="1"/>
          </p:cNvSpPr>
          <p:nvPr/>
        </p:nvSpPr>
        <p:spPr bwMode="auto">
          <a:xfrm>
            <a:off x="2798763" y="1379538"/>
            <a:ext cx="32385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37902" name="Line 12"/>
          <p:cNvSpPr>
            <a:spLocks noChangeShapeType="1"/>
          </p:cNvSpPr>
          <p:nvPr/>
        </p:nvSpPr>
        <p:spPr bwMode="auto">
          <a:xfrm>
            <a:off x="2798763" y="1800225"/>
            <a:ext cx="3095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37903" name="AutoShape 13"/>
          <p:cNvSpPr>
            <a:spLocks noChangeArrowheads="1"/>
          </p:cNvSpPr>
          <p:nvPr/>
        </p:nvSpPr>
        <p:spPr bwMode="auto">
          <a:xfrm>
            <a:off x="773113" y="2109788"/>
            <a:ext cx="7862887" cy="4235450"/>
          </a:xfrm>
          <a:prstGeom prst="roundRect">
            <a:avLst>
              <a:gd name="adj" fmla="val 8394"/>
            </a:avLst>
          </a:prstGeom>
          <a:noFill/>
          <a:ln w="28575" algn="ctr">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
        <p:nvSpPr>
          <p:cNvPr id="37904" name="Text Box 14"/>
          <p:cNvSpPr txBox="1">
            <a:spLocks noChangeArrowheads="1"/>
          </p:cNvSpPr>
          <p:nvPr/>
        </p:nvSpPr>
        <p:spPr bwMode="auto">
          <a:xfrm>
            <a:off x="993775" y="2246313"/>
            <a:ext cx="3825875" cy="1822450"/>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spcBef>
                <a:spcPct val="0"/>
              </a:spcBef>
            </a:pPr>
            <a:r>
              <a:rPr lang="en-US" altLang="ja-JP" sz="1600" b="1">
                <a:solidFill>
                  <a:srgbClr val="FF0000"/>
                </a:solidFill>
              </a:rPr>
              <a:t>ITGC:IT general controls</a:t>
            </a:r>
          </a:p>
          <a:p>
            <a:pPr algn="l" eaLnBrk="1" hangingPunct="1">
              <a:spcBef>
                <a:spcPct val="0"/>
              </a:spcBef>
              <a:buFontTx/>
              <a:buChar char="•"/>
            </a:pPr>
            <a:r>
              <a:rPr lang="en-US" altLang="ja-JP" sz="1600"/>
              <a:t>Logical access controls.</a:t>
            </a:r>
          </a:p>
          <a:p>
            <a:pPr algn="l" eaLnBrk="1" hangingPunct="1">
              <a:spcBef>
                <a:spcPct val="0"/>
              </a:spcBef>
              <a:buFontTx/>
              <a:buChar char="•"/>
            </a:pPr>
            <a:r>
              <a:rPr lang="en-US" altLang="ja-JP" sz="1600"/>
              <a:t>System development life cycle controls.</a:t>
            </a:r>
          </a:p>
          <a:p>
            <a:pPr algn="l" eaLnBrk="1" hangingPunct="1">
              <a:spcBef>
                <a:spcPct val="0"/>
              </a:spcBef>
              <a:buFontTx/>
              <a:buChar char="•"/>
            </a:pPr>
            <a:r>
              <a:rPr lang="en-US" altLang="ja-JP" sz="1600"/>
              <a:t>Program change management controls.</a:t>
            </a:r>
          </a:p>
          <a:p>
            <a:pPr algn="l" eaLnBrk="1" hangingPunct="1">
              <a:spcBef>
                <a:spcPct val="0"/>
              </a:spcBef>
              <a:buFontTx/>
              <a:buChar char="•"/>
            </a:pPr>
            <a:r>
              <a:rPr lang="en-US" altLang="ja-JP" sz="1600"/>
              <a:t>Data center physical security controls.</a:t>
            </a:r>
          </a:p>
          <a:p>
            <a:pPr algn="l" eaLnBrk="1" hangingPunct="1">
              <a:spcBef>
                <a:spcPct val="0"/>
              </a:spcBef>
              <a:buFontTx/>
              <a:buChar char="•"/>
            </a:pPr>
            <a:r>
              <a:rPr lang="en-US" altLang="ja-JP" sz="1600"/>
              <a:t>System and data backup and recovery</a:t>
            </a:r>
          </a:p>
          <a:p>
            <a:pPr algn="l" eaLnBrk="1" hangingPunct="1">
              <a:spcBef>
                <a:spcPct val="0"/>
              </a:spcBef>
              <a:buFontTx/>
              <a:buChar char="•"/>
            </a:pPr>
            <a:r>
              <a:rPr lang="en-US" altLang="ja-JP" sz="1600"/>
              <a:t>Computer operation controls.</a:t>
            </a:r>
          </a:p>
        </p:txBody>
      </p:sp>
      <p:sp>
        <p:nvSpPr>
          <p:cNvPr id="37905" name="Text Box 15"/>
          <p:cNvSpPr txBox="1">
            <a:spLocks noChangeArrowheads="1"/>
          </p:cNvSpPr>
          <p:nvPr/>
        </p:nvSpPr>
        <p:spPr bwMode="auto">
          <a:xfrm>
            <a:off x="1273175" y="5410200"/>
            <a:ext cx="6991350" cy="844550"/>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ja-JP" sz="1600" b="1">
                <a:solidFill>
                  <a:srgbClr val="FF0000"/>
                </a:solidFill>
              </a:rPr>
              <a:t>ITCLC: IT Company Level Control</a:t>
            </a:r>
          </a:p>
          <a:p>
            <a:pPr algn="l" eaLnBrk="1" hangingPunct="1">
              <a:spcBef>
                <a:spcPct val="0"/>
              </a:spcBef>
            </a:pPr>
            <a:r>
              <a:rPr lang="en-US" altLang="ja-JP" sz="1600"/>
              <a:t>* IT Governance/Policy  *IT Risk Management. *Training</a:t>
            </a:r>
          </a:p>
          <a:p>
            <a:pPr algn="l" eaLnBrk="1" hangingPunct="1">
              <a:spcBef>
                <a:spcPct val="0"/>
              </a:spcBef>
            </a:pPr>
            <a:r>
              <a:rPr lang="en-US" altLang="ja-JP" sz="1600"/>
              <a:t>* Quality Assurance *IT Internal Audit</a:t>
            </a:r>
          </a:p>
        </p:txBody>
      </p:sp>
      <p:sp>
        <p:nvSpPr>
          <p:cNvPr id="37906" name="Text Box 16"/>
          <p:cNvSpPr txBox="1">
            <a:spLocks noChangeArrowheads="1"/>
          </p:cNvSpPr>
          <p:nvPr/>
        </p:nvSpPr>
        <p:spPr bwMode="auto">
          <a:xfrm>
            <a:off x="1631950" y="4881563"/>
            <a:ext cx="6189663" cy="395287"/>
          </a:xfrm>
          <a:prstGeom prst="rect">
            <a:avLst/>
          </a:prstGeom>
          <a:solidFill>
            <a:srgbClr val="CCFFCC"/>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IT Infrastructure (Network, Server, PC …)</a:t>
            </a:r>
          </a:p>
        </p:txBody>
      </p:sp>
      <p:sp>
        <p:nvSpPr>
          <p:cNvPr id="37907" name="Text Box 17"/>
          <p:cNvSpPr txBox="1">
            <a:spLocks noChangeArrowheads="1"/>
          </p:cNvSpPr>
          <p:nvPr/>
        </p:nvSpPr>
        <p:spPr bwMode="auto">
          <a:xfrm>
            <a:off x="1293813" y="4373563"/>
            <a:ext cx="1617662" cy="395287"/>
          </a:xfrm>
          <a:prstGeom prst="rect">
            <a:avLst/>
          </a:prstGeom>
          <a:solidFill>
            <a:srgbClr val="CCFFCC"/>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Development</a:t>
            </a:r>
          </a:p>
        </p:txBody>
      </p:sp>
      <p:sp>
        <p:nvSpPr>
          <p:cNvPr id="37908" name="Text Box 18"/>
          <p:cNvSpPr txBox="1">
            <a:spLocks noChangeArrowheads="1"/>
          </p:cNvSpPr>
          <p:nvPr/>
        </p:nvSpPr>
        <p:spPr bwMode="auto">
          <a:xfrm>
            <a:off x="3092450" y="4371975"/>
            <a:ext cx="1617663" cy="395288"/>
          </a:xfrm>
          <a:prstGeom prst="rect">
            <a:avLst/>
          </a:prstGeom>
          <a:solidFill>
            <a:srgbClr val="CCFFCC"/>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Operation</a:t>
            </a:r>
          </a:p>
        </p:txBody>
      </p:sp>
      <p:sp>
        <p:nvSpPr>
          <p:cNvPr id="37909" name="Text Box 19"/>
          <p:cNvSpPr txBox="1">
            <a:spLocks noChangeArrowheads="1"/>
          </p:cNvSpPr>
          <p:nvPr/>
        </p:nvSpPr>
        <p:spPr bwMode="auto">
          <a:xfrm>
            <a:off x="5057775" y="2244725"/>
            <a:ext cx="3108325" cy="1333500"/>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spcBef>
                <a:spcPct val="0"/>
              </a:spcBef>
            </a:pPr>
            <a:r>
              <a:rPr lang="en-US" altLang="ja-JP" sz="1600" b="1">
                <a:solidFill>
                  <a:srgbClr val="FF0000"/>
                </a:solidFill>
              </a:rPr>
              <a:t>ITAC: IT Application Control</a:t>
            </a:r>
          </a:p>
          <a:p>
            <a:pPr algn="l" eaLnBrk="1" hangingPunct="1">
              <a:spcBef>
                <a:spcPct val="0"/>
              </a:spcBef>
            </a:pPr>
            <a:r>
              <a:rPr lang="en-US" altLang="ja-JP" sz="1600"/>
              <a:t>complete and accurate </a:t>
            </a:r>
            <a:endParaRPr lang="en-US" altLang="ja-JP" sz="1600" b="1">
              <a:solidFill>
                <a:srgbClr val="FF0000"/>
              </a:solidFill>
            </a:endParaRPr>
          </a:p>
          <a:p>
            <a:pPr algn="l" eaLnBrk="1" hangingPunct="1">
              <a:spcBef>
                <a:spcPct val="0"/>
              </a:spcBef>
              <a:buFontTx/>
              <a:buChar char="•"/>
            </a:pPr>
            <a:r>
              <a:rPr lang="en-US" altLang="ja-JP" sz="1600"/>
              <a:t>Input Data Control.</a:t>
            </a:r>
          </a:p>
          <a:p>
            <a:pPr algn="l" eaLnBrk="1" hangingPunct="1">
              <a:spcBef>
                <a:spcPct val="0"/>
              </a:spcBef>
              <a:buFontTx/>
              <a:buChar char="•"/>
            </a:pPr>
            <a:r>
              <a:rPr lang="en-US" altLang="ja-JP" sz="1600"/>
              <a:t>Process Control</a:t>
            </a:r>
          </a:p>
          <a:p>
            <a:pPr algn="l" eaLnBrk="1" hangingPunct="1">
              <a:spcBef>
                <a:spcPct val="0"/>
              </a:spcBef>
              <a:buFontTx/>
              <a:buChar char="•"/>
            </a:pPr>
            <a:r>
              <a:rPr lang="en-US" altLang="ja-JP" sz="1600"/>
              <a:t>Output Control</a:t>
            </a:r>
          </a:p>
        </p:txBody>
      </p:sp>
      <p:sp>
        <p:nvSpPr>
          <p:cNvPr id="37910" name="Text Box 20"/>
          <p:cNvSpPr txBox="1">
            <a:spLocks noChangeArrowheads="1"/>
          </p:cNvSpPr>
          <p:nvPr/>
        </p:nvSpPr>
        <p:spPr bwMode="auto">
          <a:xfrm>
            <a:off x="4962525" y="3694113"/>
            <a:ext cx="3289300" cy="1098550"/>
          </a:xfrm>
          <a:prstGeom prst="rect">
            <a:avLst/>
          </a:prstGeom>
          <a:solidFill>
            <a:srgbClr val="CCFFCC"/>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1600"/>
              <a:t>Application Systems</a:t>
            </a:r>
          </a:p>
          <a:p>
            <a:pPr eaLnBrk="1" hangingPunct="1"/>
            <a:endParaRPr lang="en-US" altLang="ja-JP" sz="1600"/>
          </a:p>
          <a:p>
            <a:pPr eaLnBrk="1" hangingPunct="1"/>
            <a:endParaRPr lang="en-US" altLang="ja-JP" sz="1600"/>
          </a:p>
        </p:txBody>
      </p:sp>
      <p:sp>
        <p:nvSpPr>
          <p:cNvPr id="37911" name="Text Box 21"/>
          <p:cNvSpPr txBox="1">
            <a:spLocks noChangeArrowheads="1"/>
          </p:cNvSpPr>
          <p:nvPr/>
        </p:nvSpPr>
        <p:spPr bwMode="auto">
          <a:xfrm>
            <a:off x="5087938" y="4014788"/>
            <a:ext cx="1277937" cy="609600"/>
          </a:xfrm>
          <a:prstGeom prst="rect">
            <a:avLst/>
          </a:prstGeom>
          <a:solidFill>
            <a:srgbClr val="CCFFCC"/>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1600"/>
              <a:t>Accounting</a:t>
            </a:r>
            <a:br>
              <a:rPr lang="en-US" altLang="ja-JP" sz="1600"/>
            </a:br>
            <a:r>
              <a:rPr lang="en-US" altLang="ja-JP" sz="1600"/>
              <a:t>System</a:t>
            </a:r>
          </a:p>
        </p:txBody>
      </p:sp>
      <p:sp>
        <p:nvSpPr>
          <p:cNvPr id="37912" name="Text Box 22"/>
          <p:cNvSpPr txBox="1">
            <a:spLocks noChangeArrowheads="1"/>
          </p:cNvSpPr>
          <p:nvPr/>
        </p:nvSpPr>
        <p:spPr bwMode="auto">
          <a:xfrm>
            <a:off x="6462713" y="3998913"/>
            <a:ext cx="1277937" cy="609600"/>
          </a:xfrm>
          <a:prstGeom prst="rect">
            <a:avLst/>
          </a:prstGeom>
          <a:solidFill>
            <a:srgbClr val="CCFFCC"/>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1600"/>
              <a:t>Sales System</a:t>
            </a:r>
          </a:p>
        </p:txBody>
      </p:sp>
      <p:sp>
        <p:nvSpPr>
          <p:cNvPr id="37913" name="Text Box 23"/>
          <p:cNvSpPr txBox="1">
            <a:spLocks noChangeArrowheads="1"/>
          </p:cNvSpPr>
          <p:nvPr/>
        </p:nvSpPr>
        <p:spPr bwMode="auto">
          <a:xfrm>
            <a:off x="1182688" y="6502400"/>
            <a:ext cx="2111375"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1600"/>
              <a:t>Company </a:t>
            </a:r>
          </a:p>
        </p:txBody>
      </p:sp>
      <p:sp>
        <p:nvSpPr>
          <p:cNvPr id="37914" name="Text Box 24"/>
          <p:cNvSpPr txBox="1">
            <a:spLocks noChangeArrowheads="1"/>
          </p:cNvSpPr>
          <p:nvPr/>
        </p:nvSpPr>
        <p:spPr bwMode="auto">
          <a:xfrm>
            <a:off x="7685088" y="4057650"/>
            <a:ext cx="592137"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2000" b="1"/>
              <a:t>….</a:t>
            </a:r>
          </a:p>
        </p:txBody>
      </p:sp>
      <p:sp>
        <p:nvSpPr>
          <p:cNvPr id="37915" name="Rectangle 25"/>
          <p:cNvSpPr>
            <a:spLocks noGrp="1" noChangeArrowheads="1"/>
          </p:cNvSpPr>
          <p:nvPr>
            <p:ph type="title"/>
          </p:nvPr>
        </p:nvSpPr>
        <p:spPr>
          <a:xfrm>
            <a:off x="457200" y="274638"/>
            <a:ext cx="8229600" cy="201612"/>
          </a:xfrm>
        </p:spPr>
        <p:txBody>
          <a:bodyPr/>
          <a:lstStyle/>
          <a:p>
            <a:pPr eaLnBrk="1" hangingPunct="1"/>
            <a:r>
              <a:rPr lang="en-US" altLang="ja-JP" sz="4000" smtClean="0"/>
              <a:t> </a:t>
            </a:r>
          </a:p>
        </p:txBody>
      </p:sp>
      <p:pic>
        <p:nvPicPr>
          <p:cNvPr id="37916" name="Picture 2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538" y="2709863"/>
            <a:ext cx="5715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547948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r">
              <a:spcBef>
                <a:spcPct val="0"/>
              </a:spcBef>
            </a:pPr>
            <a:fld id="{78BB3938-2431-4B22-B19A-AFB624684F32}" type="slidenum">
              <a:rPr kumimoji="0" lang="en-US" altLang="ja-JP">
                <a:solidFill>
                  <a:schemeClr val="tx1"/>
                </a:solidFill>
              </a:rPr>
              <a:pPr algn="r">
                <a:spcBef>
                  <a:spcPct val="0"/>
                </a:spcBef>
              </a:pPr>
              <a:t>6</a:t>
            </a:fld>
            <a:endParaRPr kumimoji="0" lang="en-US" altLang="ja-JP">
              <a:solidFill>
                <a:schemeClr val="tx1"/>
              </a:solidFill>
            </a:endParaRPr>
          </a:p>
        </p:txBody>
      </p:sp>
      <p:sp>
        <p:nvSpPr>
          <p:cNvPr id="38915" name="Rectangle 55"/>
          <p:cNvSpPr>
            <a:spLocks noChangeArrowheads="1"/>
          </p:cNvSpPr>
          <p:nvPr/>
        </p:nvSpPr>
        <p:spPr bwMode="auto">
          <a:xfrm>
            <a:off x="674688" y="1955800"/>
            <a:ext cx="2503487" cy="3349625"/>
          </a:xfrm>
          <a:prstGeom prst="rect">
            <a:avLst/>
          </a:prstGeom>
          <a:solidFill>
            <a:srgbClr val="C0C0C0"/>
          </a:solidFill>
          <a:ln>
            <a:noFill/>
          </a:ln>
          <a:effectLst/>
          <a:extLs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
        <p:nvSpPr>
          <p:cNvPr id="38916" name="AutoShape 24"/>
          <p:cNvSpPr>
            <a:spLocks noChangeArrowheads="1"/>
          </p:cNvSpPr>
          <p:nvPr/>
        </p:nvSpPr>
        <p:spPr bwMode="auto">
          <a:xfrm>
            <a:off x="3263900" y="2235200"/>
            <a:ext cx="2055813" cy="522288"/>
          </a:xfrm>
          <a:prstGeom prst="flowChartDecision">
            <a:avLst/>
          </a:prstGeom>
          <a:solidFill>
            <a:srgbClr val="FFFFFF"/>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
        <p:nvSpPr>
          <p:cNvPr id="38917" name="Rectangle 2"/>
          <p:cNvSpPr>
            <a:spLocks noGrp="1" noChangeArrowheads="1"/>
          </p:cNvSpPr>
          <p:nvPr>
            <p:ph type="title"/>
          </p:nvPr>
        </p:nvSpPr>
        <p:spPr>
          <a:xfrm>
            <a:off x="228600" y="228600"/>
            <a:ext cx="8496300" cy="411163"/>
          </a:xfrm>
        </p:spPr>
        <p:txBody>
          <a:bodyPr/>
          <a:lstStyle/>
          <a:p>
            <a:pPr algn="l" eaLnBrk="1" hangingPunct="1"/>
            <a:r>
              <a:rPr lang="en-US" altLang="ja-JP" sz="2400" smtClean="0"/>
              <a:t>Overview : SLDC (System Development Lift Cycle) </a:t>
            </a:r>
            <a:r>
              <a:rPr lang="en-US" altLang="ja-JP" sz="2000" smtClean="0"/>
              <a:t>by ISACA</a:t>
            </a:r>
          </a:p>
        </p:txBody>
      </p:sp>
      <p:sp>
        <p:nvSpPr>
          <p:cNvPr id="38918" name="Text Box 4"/>
          <p:cNvSpPr txBox="1">
            <a:spLocks noChangeArrowheads="1"/>
          </p:cNvSpPr>
          <p:nvPr/>
        </p:nvSpPr>
        <p:spPr bwMode="auto">
          <a:xfrm>
            <a:off x="8615363" y="0"/>
            <a:ext cx="528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solidFill>
                  <a:srgbClr val="0000FF"/>
                </a:solidFill>
              </a:rPr>
              <a:t>U</a:t>
            </a:r>
          </a:p>
        </p:txBody>
      </p:sp>
      <p:sp>
        <p:nvSpPr>
          <p:cNvPr id="38919" name="Text Box 6"/>
          <p:cNvSpPr txBox="1">
            <a:spLocks noChangeArrowheads="1"/>
          </p:cNvSpPr>
          <p:nvPr/>
        </p:nvSpPr>
        <p:spPr bwMode="auto">
          <a:xfrm>
            <a:off x="2716213" y="798513"/>
            <a:ext cx="2967037" cy="385762"/>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spcBef>
                <a:spcPct val="0"/>
              </a:spcBef>
            </a:pPr>
            <a:r>
              <a:rPr lang="en-US" altLang="ja-JP"/>
              <a:t>P1: Feasibility Study</a:t>
            </a:r>
          </a:p>
        </p:txBody>
      </p:sp>
      <p:sp>
        <p:nvSpPr>
          <p:cNvPr id="38920" name="Text Box 7"/>
          <p:cNvSpPr txBox="1">
            <a:spLocks noChangeArrowheads="1"/>
          </p:cNvSpPr>
          <p:nvPr/>
        </p:nvSpPr>
        <p:spPr bwMode="auto">
          <a:xfrm>
            <a:off x="2741613" y="1741488"/>
            <a:ext cx="3038475" cy="385762"/>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spcBef>
                <a:spcPct val="0"/>
              </a:spcBef>
            </a:pPr>
            <a:r>
              <a:rPr lang="en-US" altLang="ja-JP"/>
              <a:t>P2: Requirement Definition</a:t>
            </a:r>
          </a:p>
        </p:txBody>
      </p:sp>
      <p:sp>
        <p:nvSpPr>
          <p:cNvPr id="38921" name="Text Box 8"/>
          <p:cNvSpPr txBox="1">
            <a:spLocks noChangeArrowheads="1"/>
          </p:cNvSpPr>
          <p:nvPr/>
        </p:nvSpPr>
        <p:spPr bwMode="auto">
          <a:xfrm>
            <a:off x="460375" y="2735263"/>
            <a:ext cx="3038475" cy="385762"/>
          </a:xfrm>
          <a:prstGeom prst="rect">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spcBef>
                <a:spcPct val="0"/>
              </a:spcBef>
            </a:pPr>
            <a:r>
              <a:rPr lang="en-US" altLang="ja-JP"/>
              <a:t>P3: System Design</a:t>
            </a:r>
          </a:p>
        </p:txBody>
      </p:sp>
      <p:sp>
        <p:nvSpPr>
          <p:cNvPr id="38922" name="Text Box 9"/>
          <p:cNvSpPr txBox="1">
            <a:spLocks noChangeArrowheads="1"/>
          </p:cNvSpPr>
          <p:nvPr/>
        </p:nvSpPr>
        <p:spPr bwMode="auto">
          <a:xfrm>
            <a:off x="449263" y="3690938"/>
            <a:ext cx="3038475" cy="385762"/>
          </a:xfrm>
          <a:prstGeom prst="rect">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spcBef>
                <a:spcPct val="0"/>
              </a:spcBef>
            </a:pPr>
            <a:r>
              <a:rPr lang="en-US" altLang="ja-JP"/>
              <a:t>P4: Development</a:t>
            </a:r>
          </a:p>
        </p:txBody>
      </p:sp>
      <p:sp>
        <p:nvSpPr>
          <p:cNvPr id="38923" name="Text Box 10"/>
          <p:cNvSpPr txBox="1">
            <a:spLocks noChangeArrowheads="1"/>
          </p:cNvSpPr>
          <p:nvPr/>
        </p:nvSpPr>
        <p:spPr bwMode="auto">
          <a:xfrm>
            <a:off x="5491163" y="2701925"/>
            <a:ext cx="3038475" cy="385763"/>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spcBef>
                <a:spcPct val="0"/>
              </a:spcBef>
            </a:pPr>
            <a:r>
              <a:rPr lang="en-US" altLang="ja-JP"/>
              <a:t>P3: System Selection</a:t>
            </a:r>
          </a:p>
        </p:txBody>
      </p:sp>
      <p:sp>
        <p:nvSpPr>
          <p:cNvPr id="38924" name="Text Box 11"/>
          <p:cNvSpPr txBox="1">
            <a:spLocks noChangeArrowheads="1"/>
          </p:cNvSpPr>
          <p:nvPr/>
        </p:nvSpPr>
        <p:spPr bwMode="auto">
          <a:xfrm>
            <a:off x="5518150" y="3644900"/>
            <a:ext cx="3038475" cy="385763"/>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spcBef>
                <a:spcPct val="0"/>
              </a:spcBef>
            </a:pPr>
            <a:r>
              <a:rPr lang="en-US" altLang="ja-JP"/>
              <a:t>P4: Configuration</a:t>
            </a:r>
          </a:p>
        </p:txBody>
      </p:sp>
      <p:sp>
        <p:nvSpPr>
          <p:cNvPr id="38925" name="Text Box 12"/>
          <p:cNvSpPr txBox="1">
            <a:spLocks noChangeArrowheads="1"/>
          </p:cNvSpPr>
          <p:nvPr/>
        </p:nvSpPr>
        <p:spPr bwMode="auto">
          <a:xfrm>
            <a:off x="2886075" y="4262438"/>
            <a:ext cx="3038475" cy="385762"/>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spcBef>
                <a:spcPct val="0"/>
              </a:spcBef>
            </a:pPr>
            <a:r>
              <a:rPr lang="en-US" altLang="ja-JP"/>
              <a:t>P5: Implementation</a:t>
            </a:r>
          </a:p>
        </p:txBody>
      </p:sp>
      <p:sp>
        <p:nvSpPr>
          <p:cNvPr id="38926" name="Text Box 16"/>
          <p:cNvSpPr txBox="1">
            <a:spLocks noChangeArrowheads="1"/>
          </p:cNvSpPr>
          <p:nvPr/>
        </p:nvSpPr>
        <p:spPr bwMode="auto">
          <a:xfrm>
            <a:off x="7272338" y="801688"/>
            <a:ext cx="1123950" cy="366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Review</a:t>
            </a:r>
          </a:p>
        </p:txBody>
      </p:sp>
      <p:sp>
        <p:nvSpPr>
          <p:cNvPr id="38927" name="Text Box 17"/>
          <p:cNvSpPr txBox="1">
            <a:spLocks noChangeArrowheads="1"/>
          </p:cNvSpPr>
          <p:nvPr/>
        </p:nvSpPr>
        <p:spPr bwMode="auto">
          <a:xfrm>
            <a:off x="2884488" y="5218113"/>
            <a:ext cx="3038475" cy="385762"/>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spcBef>
                <a:spcPct val="0"/>
              </a:spcBef>
            </a:pPr>
            <a:r>
              <a:rPr lang="en-US" altLang="ja-JP"/>
              <a:t>P6: Post implementation</a:t>
            </a:r>
          </a:p>
        </p:txBody>
      </p:sp>
      <p:sp>
        <p:nvSpPr>
          <p:cNvPr id="38928" name="Text Box 19"/>
          <p:cNvSpPr txBox="1">
            <a:spLocks noChangeArrowheads="1"/>
          </p:cNvSpPr>
          <p:nvPr/>
        </p:nvSpPr>
        <p:spPr bwMode="auto">
          <a:xfrm>
            <a:off x="2865438" y="6143625"/>
            <a:ext cx="3038475" cy="385763"/>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spcBef>
                <a:spcPct val="0"/>
              </a:spcBef>
            </a:pPr>
            <a:r>
              <a:rPr lang="en-US" altLang="ja-JP"/>
              <a:t>P7: Disposal</a:t>
            </a:r>
          </a:p>
        </p:txBody>
      </p:sp>
      <p:grpSp>
        <p:nvGrpSpPr>
          <p:cNvPr id="38929" name="Group 20"/>
          <p:cNvGrpSpPr>
            <a:grpSpLocks/>
          </p:cNvGrpSpPr>
          <p:nvPr/>
        </p:nvGrpSpPr>
        <p:grpSpPr bwMode="auto">
          <a:xfrm>
            <a:off x="6453188" y="782638"/>
            <a:ext cx="914400" cy="381000"/>
            <a:chOff x="3960" y="504"/>
            <a:chExt cx="576" cy="240"/>
          </a:xfrm>
        </p:grpSpPr>
        <p:sp>
          <p:nvSpPr>
            <p:cNvPr id="38968" name="AutoShape 21"/>
            <p:cNvSpPr>
              <a:spLocks noChangeArrowheads="1"/>
            </p:cNvSpPr>
            <p:nvPr/>
          </p:nvSpPr>
          <p:spPr bwMode="auto">
            <a:xfrm>
              <a:off x="3969" y="505"/>
              <a:ext cx="523" cy="239"/>
            </a:xfrm>
            <a:prstGeom prst="flowChartDecision">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
          <p:nvSpPr>
            <p:cNvPr id="38969" name="Text Box 22"/>
            <p:cNvSpPr txBox="1">
              <a:spLocks noChangeArrowheads="1"/>
            </p:cNvSpPr>
            <p:nvPr/>
          </p:nvSpPr>
          <p:spPr bwMode="auto">
            <a:xfrm>
              <a:off x="3960" y="504"/>
              <a:ext cx="576" cy="2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t>R</a:t>
              </a:r>
            </a:p>
          </p:txBody>
        </p:sp>
      </p:grpSp>
      <p:sp>
        <p:nvSpPr>
          <p:cNvPr id="38930" name="Text Box 23"/>
          <p:cNvSpPr txBox="1">
            <a:spLocks noChangeArrowheads="1"/>
          </p:cNvSpPr>
          <p:nvPr/>
        </p:nvSpPr>
        <p:spPr bwMode="auto">
          <a:xfrm>
            <a:off x="3328988" y="2320925"/>
            <a:ext cx="1952625"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P3: Buy or Make</a:t>
            </a:r>
          </a:p>
        </p:txBody>
      </p:sp>
      <p:grpSp>
        <p:nvGrpSpPr>
          <p:cNvPr id="38931" name="Group 31"/>
          <p:cNvGrpSpPr>
            <a:grpSpLocks/>
          </p:cNvGrpSpPr>
          <p:nvPr/>
        </p:nvGrpSpPr>
        <p:grpSpPr bwMode="auto">
          <a:xfrm>
            <a:off x="3954463" y="3687763"/>
            <a:ext cx="914400" cy="381000"/>
            <a:chOff x="3960" y="504"/>
            <a:chExt cx="576" cy="240"/>
          </a:xfrm>
        </p:grpSpPr>
        <p:sp>
          <p:nvSpPr>
            <p:cNvPr id="38966" name="AutoShape 32"/>
            <p:cNvSpPr>
              <a:spLocks noChangeArrowheads="1"/>
            </p:cNvSpPr>
            <p:nvPr/>
          </p:nvSpPr>
          <p:spPr bwMode="auto">
            <a:xfrm>
              <a:off x="3969" y="505"/>
              <a:ext cx="523" cy="239"/>
            </a:xfrm>
            <a:prstGeom prst="flowChartDecision">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
          <p:nvSpPr>
            <p:cNvPr id="38967" name="Text Box 33"/>
            <p:cNvSpPr txBox="1">
              <a:spLocks noChangeArrowheads="1"/>
            </p:cNvSpPr>
            <p:nvPr/>
          </p:nvSpPr>
          <p:spPr bwMode="auto">
            <a:xfrm>
              <a:off x="3960" y="504"/>
              <a:ext cx="576" cy="2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t>R</a:t>
              </a:r>
            </a:p>
          </p:txBody>
        </p:sp>
      </p:grpSp>
      <p:sp>
        <p:nvSpPr>
          <p:cNvPr id="38932" name="Line 40"/>
          <p:cNvSpPr>
            <a:spLocks noChangeShapeType="1"/>
          </p:cNvSpPr>
          <p:nvPr/>
        </p:nvSpPr>
        <p:spPr bwMode="auto">
          <a:xfrm>
            <a:off x="4248150" y="1168400"/>
            <a:ext cx="14288" cy="5619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grpSp>
        <p:nvGrpSpPr>
          <p:cNvPr id="38933" name="Group 18"/>
          <p:cNvGrpSpPr>
            <a:grpSpLocks/>
          </p:cNvGrpSpPr>
          <p:nvPr/>
        </p:nvGrpSpPr>
        <p:grpSpPr bwMode="auto">
          <a:xfrm>
            <a:off x="3810000" y="1249363"/>
            <a:ext cx="914400" cy="381000"/>
            <a:chOff x="3960" y="504"/>
            <a:chExt cx="576" cy="240"/>
          </a:xfrm>
        </p:grpSpPr>
        <p:sp>
          <p:nvSpPr>
            <p:cNvPr id="38964" name="AutoShape 13"/>
            <p:cNvSpPr>
              <a:spLocks noChangeArrowheads="1"/>
            </p:cNvSpPr>
            <p:nvPr/>
          </p:nvSpPr>
          <p:spPr bwMode="auto">
            <a:xfrm>
              <a:off x="3969" y="505"/>
              <a:ext cx="523" cy="239"/>
            </a:xfrm>
            <a:prstGeom prst="flowChartDecision">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
          <p:nvSpPr>
            <p:cNvPr id="38965" name="Text Box 14"/>
            <p:cNvSpPr txBox="1">
              <a:spLocks noChangeArrowheads="1"/>
            </p:cNvSpPr>
            <p:nvPr/>
          </p:nvSpPr>
          <p:spPr bwMode="auto">
            <a:xfrm>
              <a:off x="3960" y="504"/>
              <a:ext cx="576" cy="2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t>R</a:t>
              </a:r>
            </a:p>
          </p:txBody>
        </p:sp>
      </p:grpSp>
      <p:sp>
        <p:nvSpPr>
          <p:cNvPr id="38934" name="Line 41"/>
          <p:cNvSpPr>
            <a:spLocks noChangeShapeType="1"/>
          </p:cNvSpPr>
          <p:nvPr/>
        </p:nvSpPr>
        <p:spPr bwMode="auto">
          <a:xfrm>
            <a:off x="4276725" y="2109788"/>
            <a:ext cx="0" cy="11271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8935" name="Line 42"/>
          <p:cNvSpPr>
            <a:spLocks noChangeShapeType="1"/>
          </p:cNvSpPr>
          <p:nvPr/>
        </p:nvSpPr>
        <p:spPr bwMode="auto">
          <a:xfrm flipH="1">
            <a:off x="1871663" y="2489200"/>
            <a:ext cx="139223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8936" name="Line 43"/>
          <p:cNvSpPr>
            <a:spLocks noChangeShapeType="1"/>
          </p:cNvSpPr>
          <p:nvPr/>
        </p:nvSpPr>
        <p:spPr bwMode="auto">
          <a:xfrm>
            <a:off x="5303838" y="2489200"/>
            <a:ext cx="168751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8937" name="Line 44"/>
          <p:cNvSpPr>
            <a:spLocks noChangeShapeType="1"/>
          </p:cNvSpPr>
          <p:nvPr/>
        </p:nvSpPr>
        <p:spPr bwMode="auto">
          <a:xfrm>
            <a:off x="1884363" y="2476500"/>
            <a:ext cx="0" cy="25241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8938" name="Line 45"/>
          <p:cNvSpPr>
            <a:spLocks noChangeShapeType="1"/>
          </p:cNvSpPr>
          <p:nvPr/>
        </p:nvSpPr>
        <p:spPr bwMode="auto">
          <a:xfrm>
            <a:off x="6977063" y="2476500"/>
            <a:ext cx="0" cy="22383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8939" name="Line 46"/>
          <p:cNvSpPr>
            <a:spLocks noChangeShapeType="1"/>
          </p:cNvSpPr>
          <p:nvPr/>
        </p:nvSpPr>
        <p:spPr bwMode="auto">
          <a:xfrm>
            <a:off x="1884363" y="3122613"/>
            <a:ext cx="0" cy="5778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grpSp>
        <p:nvGrpSpPr>
          <p:cNvPr id="38940" name="Group 25"/>
          <p:cNvGrpSpPr>
            <a:grpSpLocks/>
          </p:cNvGrpSpPr>
          <p:nvPr/>
        </p:nvGrpSpPr>
        <p:grpSpPr bwMode="auto">
          <a:xfrm>
            <a:off x="1455738" y="3171825"/>
            <a:ext cx="914400" cy="381000"/>
            <a:chOff x="3960" y="504"/>
            <a:chExt cx="576" cy="240"/>
          </a:xfrm>
        </p:grpSpPr>
        <p:sp>
          <p:nvSpPr>
            <p:cNvPr id="38962" name="AutoShape 26"/>
            <p:cNvSpPr>
              <a:spLocks noChangeArrowheads="1"/>
            </p:cNvSpPr>
            <p:nvPr/>
          </p:nvSpPr>
          <p:spPr bwMode="auto">
            <a:xfrm>
              <a:off x="3969" y="505"/>
              <a:ext cx="523" cy="239"/>
            </a:xfrm>
            <a:prstGeom prst="flowChartDecision">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
          <p:nvSpPr>
            <p:cNvPr id="38963" name="Text Box 27"/>
            <p:cNvSpPr txBox="1">
              <a:spLocks noChangeArrowheads="1"/>
            </p:cNvSpPr>
            <p:nvPr/>
          </p:nvSpPr>
          <p:spPr bwMode="auto">
            <a:xfrm>
              <a:off x="3960" y="504"/>
              <a:ext cx="576" cy="2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t>R</a:t>
              </a:r>
            </a:p>
          </p:txBody>
        </p:sp>
      </p:grpSp>
      <p:sp>
        <p:nvSpPr>
          <p:cNvPr id="38941" name="Line 47"/>
          <p:cNvSpPr>
            <a:spLocks noChangeShapeType="1"/>
          </p:cNvSpPr>
          <p:nvPr/>
        </p:nvSpPr>
        <p:spPr bwMode="auto">
          <a:xfrm>
            <a:off x="6977063" y="3095625"/>
            <a:ext cx="14287" cy="5619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grpSp>
        <p:nvGrpSpPr>
          <p:cNvPr id="38942" name="Group 28"/>
          <p:cNvGrpSpPr>
            <a:grpSpLocks/>
          </p:cNvGrpSpPr>
          <p:nvPr/>
        </p:nvGrpSpPr>
        <p:grpSpPr bwMode="auto">
          <a:xfrm>
            <a:off x="6561138" y="3155950"/>
            <a:ext cx="914400" cy="381000"/>
            <a:chOff x="3960" y="504"/>
            <a:chExt cx="576" cy="240"/>
          </a:xfrm>
        </p:grpSpPr>
        <p:sp>
          <p:nvSpPr>
            <p:cNvPr id="38960" name="AutoShape 29"/>
            <p:cNvSpPr>
              <a:spLocks noChangeArrowheads="1"/>
            </p:cNvSpPr>
            <p:nvPr/>
          </p:nvSpPr>
          <p:spPr bwMode="auto">
            <a:xfrm>
              <a:off x="3969" y="505"/>
              <a:ext cx="523" cy="239"/>
            </a:xfrm>
            <a:prstGeom prst="flowChartDecision">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
          <p:nvSpPr>
            <p:cNvPr id="38961" name="Text Box 30"/>
            <p:cNvSpPr txBox="1">
              <a:spLocks noChangeArrowheads="1"/>
            </p:cNvSpPr>
            <p:nvPr/>
          </p:nvSpPr>
          <p:spPr bwMode="auto">
            <a:xfrm>
              <a:off x="3960" y="504"/>
              <a:ext cx="576" cy="2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t>R</a:t>
              </a:r>
            </a:p>
          </p:txBody>
        </p:sp>
      </p:grpSp>
      <p:sp>
        <p:nvSpPr>
          <p:cNvPr id="38943" name="Line 48"/>
          <p:cNvSpPr>
            <a:spLocks noChangeShapeType="1"/>
          </p:cNvSpPr>
          <p:nvPr/>
        </p:nvSpPr>
        <p:spPr bwMode="auto">
          <a:xfrm>
            <a:off x="3475038" y="3868738"/>
            <a:ext cx="534987"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8944" name="Line 49"/>
          <p:cNvSpPr>
            <a:spLocks noChangeShapeType="1"/>
          </p:cNvSpPr>
          <p:nvPr/>
        </p:nvSpPr>
        <p:spPr bwMode="auto">
          <a:xfrm flipH="1">
            <a:off x="4783138" y="3854450"/>
            <a:ext cx="71755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8945" name="Line 50"/>
          <p:cNvSpPr>
            <a:spLocks noChangeShapeType="1"/>
          </p:cNvSpPr>
          <p:nvPr/>
        </p:nvSpPr>
        <p:spPr bwMode="auto">
          <a:xfrm>
            <a:off x="4375150" y="4079875"/>
            <a:ext cx="0" cy="18256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8946" name="Line 51"/>
          <p:cNvSpPr>
            <a:spLocks noChangeShapeType="1"/>
          </p:cNvSpPr>
          <p:nvPr/>
        </p:nvSpPr>
        <p:spPr bwMode="auto">
          <a:xfrm>
            <a:off x="4403725" y="4627563"/>
            <a:ext cx="0" cy="56356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grpSp>
        <p:nvGrpSpPr>
          <p:cNvPr id="38947" name="Group 34"/>
          <p:cNvGrpSpPr>
            <a:grpSpLocks/>
          </p:cNvGrpSpPr>
          <p:nvPr/>
        </p:nvGrpSpPr>
        <p:grpSpPr bwMode="auto">
          <a:xfrm>
            <a:off x="3965575" y="4684713"/>
            <a:ext cx="914400" cy="381000"/>
            <a:chOff x="3960" y="504"/>
            <a:chExt cx="576" cy="240"/>
          </a:xfrm>
        </p:grpSpPr>
        <p:sp>
          <p:nvSpPr>
            <p:cNvPr id="38958" name="AutoShape 35"/>
            <p:cNvSpPr>
              <a:spLocks noChangeArrowheads="1"/>
            </p:cNvSpPr>
            <p:nvPr/>
          </p:nvSpPr>
          <p:spPr bwMode="auto">
            <a:xfrm>
              <a:off x="3969" y="505"/>
              <a:ext cx="523" cy="239"/>
            </a:xfrm>
            <a:prstGeom prst="flowChartDecision">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
          <p:nvSpPr>
            <p:cNvPr id="38959" name="Text Box 36"/>
            <p:cNvSpPr txBox="1">
              <a:spLocks noChangeArrowheads="1"/>
            </p:cNvSpPr>
            <p:nvPr/>
          </p:nvSpPr>
          <p:spPr bwMode="auto">
            <a:xfrm>
              <a:off x="3960" y="504"/>
              <a:ext cx="576" cy="2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t>R</a:t>
              </a:r>
            </a:p>
          </p:txBody>
        </p:sp>
      </p:grpSp>
      <p:sp>
        <p:nvSpPr>
          <p:cNvPr id="38948" name="Line 52"/>
          <p:cNvSpPr>
            <a:spLocks noChangeShapeType="1"/>
          </p:cNvSpPr>
          <p:nvPr/>
        </p:nvSpPr>
        <p:spPr bwMode="auto">
          <a:xfrm>
            <a:off x="4403725" y="5599113"/>
            <a:ext cx="0" cy="5476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grpSp>
        <p:nvGrpSpPr>
          <p:cNvPr id="38949" name="Group 37"/>
          <p:cNvGrpSpPr>
            <a:grpSpLocks/>
          </p:cNvGrpSpPr>
          <p:nvPr/>
        </p:nvGrpSpPr>
        <p:grpSpPr bwMode="auto">
          <a:xfrm>
            <a:off x="3963988" y="5637213"/>
            <a:ext cx="914400" cy="381000"/>
            <a:chOff x="3960" y="504"/>
            <a:chExt cx="576" cy="240"/>
          </a:xfrm>
        </p:grpSpPr>
        <p:sp>
          <p:nvSpPr>
            <p:cNvPr id="38956" name="AutoShape 38"/>
            <p:cNvSpPr>
              <a:spLocks noChangeArrowheads="1"/>
            </p:cNvSpPr>
            <p:nvPr/>
          </p:nvSpPr>
          <p:spPr bwMode="auto">
            <a:xfrm>
              <a:off x="3969" y="505"/>
              <a:ext cx="523" cy="239"/>
            </a:xfrm>
            <a:prstGeom prst="flowChartDecision">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
          <p:nvSpPr>
            <p:cNvPr id="38957" name="Text Box 39"/>
            <p:cNvSpPr txBox="1">
              <a:spLocks noChangeArrowheads="1"/>
            </p:cNvSpPr>
            <p:nvPr/>
          </p:nvSpPr>
          <p:spPr bwMode="auto">
            <a:xfrm>
              <a:off x="3960" y="504"/>
              <a:ext cx="576" cy="2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t>R</a:t>
              </a:r>
            </a:p>
          </p:txBody>
        </p:sp>
      </p:grpSp>
      <p:sp>
        <p:nvSpPr>
          <p:cNvPr id="38950" name="Text Box 53"/>
          <p:cNvSpPr txBox="1">
            <a:spLocks noChangeArrowheads="1"/>
          </p:cNvSpPr>
          <p:nvPr/>
        </p:nvSpPr>
        <p:spPr bwMode="auto">
          <a:xfrm>
            <a:off x="6267450" y="2038350"/>
            <a:ext cx="1304925"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Buy</a:t>
            </a:r>
          </a:p>
        </p:txBody>
      </p:sp>
      <p:sp>
        <p:nvSpPr>
          <p:cNvPr id="38951" name="Text Box 54"/>
          <p:cNvSpPr txBox="1">
            <a:spLocks noChangeArrowheads="1"/>
          </p:cNvSpPr>
          <p:nvPr/>
        </p:nvSpPr>
        <p:spPr bwMode="auto">
          <a:xfrm>
            <a:off x="960438" y="2092325"/>
            <a:ext cx="1544637"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Make (Build)</a:t>
            </a:r>
          </a:p>
        </p:txBody>
      </p:sp>
      <p:sp>
        <p:nvSpPr>
          <p:cNvPr id="38952" name="Text Box 56"/>
          <p:cNvSpPr txBox="1">
            <a:spLocks noChangeArrowheads="1"/>
          </p:cNvSpPr>
          <p:nvPr/>
        </p:nvSpPr>
        <p:spPr bwMode="auto">
          <a:xfrm>
            <a:off x="620713" y="4130675"/>
            <a:ext cx="2192337" cy="915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t>Scope of General System Development</a:t>
            </a:r>
          </a:p>
        </p:txBody>
      </p:sp>
      <p:sp>
        <p:nvSpPr>
          <p:cNvPr id="38953" name="Line 57"/>
          <p:cNvSpPr>
            <a:spLocks noChangeShapeType="1"/>
          </p:cNvSpPr>
          <p:nvPr/>
        </p:nvSpPr>
        <p:spPr bwMode="auto">
          <a:xfrm>
            <a:off x="5937250" y="5387975"/>
            <a:ext cx="286861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8954" name="Line 58"/>
          <p:cNvSpPr>
            <a:spLocks noChangeShapeType="1"/>
          </p:cNvSpPr>
          <p:nvPr/>
        </p:nvSpPr>
        <p:spPr bwMode="auto">
          <a:xfrm flipV="1">
            <a:off x="8778875" y="1898650"/>
            <a:ext cx="0" cy="34893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8955" name="Line 59"/>
          <p:cNvSpPr>
            <a:spLocks noChangeShapeType="1"/>
          </p:cNvSpPr>
          <p:nvPr/>
        </p:nvSpPr>
        <p:spPr bwMode="auto">
          <a:xfrm flipH="1">
            <a:off x="5781675" y="1898650"/>
            <a:ext cx="2982913"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Tree>
    <p:extLst>
      <p:ext uri="{BB962C8B-B14F-4D97-AF65-F5344CB8AC3E}">
        <p14:creationId xmlns:p14="http://schemas.microsoft.com/office/powerpoint/2010/main" val="8891016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a:noFill/>
        </p:spPr>
        <p:txBody>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r">
              <a:spcBef>
                <a:spcPct val="0"/>
              </a:spcBef>
            </a:pPr>
            <a:fld id="{F1B4D093-1A37-46C9-92C8-C36CCA8C7376}" type="slidenum">
              <a:rPr kumimoji="0" lang="en-US" altLang="ja-JP">
                <a:solidFill>
                  <a:schemeClr val="tx1"/>
                </a:solidFill>
              </a:rPr>
              <a:pPr algn="r">
                <a:spcBef>
                  <a:spcPct val="0"/>
                </a:spcBef>
              </a:pPr>
              <a:t>7</a:t>
            </a:fld>
            <a:endParaRPr kumimoji="0" lang="en-US" altLang="ja-JP">
              <a:solidFill>
                <a:schemeClr val="tx1"/>
              </a:solidFill>
            </a:endParaRPr>
          </a:p>
        </p:txBody>
      </p:sp>
      <p:sp>
        <p:nvSpPr>
          <p:cNvPr id="39939" name="Line 68"/>
          <p:cNvSpPr>
            <a:spLocks noChangeShapeType="1"/>
          </p:cNvSpPr>
          <p:nvPr/>
        </p:nvSpPr>
        <p:spPr bwMode="auto">
          <a:xfrm>
            <a:off x="3868738" y="1377950"/>
            <a:ext cx="0" cy="20542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39940" name="Rectangle 2"/>
          <p:cNvSpPr>
            <a:spLocks noGrp="1" noChangeArrowheads="1"/>
          </p:cNvSpPr>
          <p:nvPr>
            <p:ph type="title"/>
          </p:nvPr>
        </p:nvSpPr>
        <p:spPr>
          <a:xfrm>
            <a:off x="401638" y="274638"/>
            <a:ext cx="8229600" cy="439737"/>
          </a:xfrm>
        </p:spPr>
        <p:txBody>
          <a:bodyPr/>
          <a:lstStyle/>
          <a:p>
            <a:pPr algn="l" eaLnBrk="1" hangingPunct="1"/>
            <a:r>
              <a:rPr lang="en-US" altLang="ja-JP" sz="2400" smtClean="0"/>
              <a:t>Overview of Development Organization</a:t>
            </a:r>
          </a:p>
        </p:txBody>
      </p:sp>
      <p:sp>
        <p:nvSpPr>
          <p:cNvPr id="39941" name="Text Box 3"/>
          <p:cNvSpPr txBox="1">
            <a:spLocks noChangeArrowheads="1"/>
          </p:cNvSpPr>
          <p:nvPr/>
        </p:nvSpPr>
        <p:spPr bwMode="auto">
          <a:xfrm>
            <a:off x="8615363" y="0"/>
            <a:ext cx="528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solidFill>
                  <a:srgbClr val="0000FF"/>
                </a:solidFill>
              </a:rPr>
              <a:t>U</a:t>
            </a:r>
          </a:p>
        </p:txBody>
      </p:sp>
      <p:sp>
        <p:nvSpPr>
          <p:cNvPr id="39942" name="Text Box 53"/>
          <p:cNvSpPr txBox="1">
            <a:spLocks noChangeArrowheads="1"/>
          </p:cNvSpPr>
          <p:nvPr/>
        </p:nvSpPr>
        <p:spPr bwMode="auto">
          <a:xfrm>
            <a:off x="2517775" y="1082675"/>
            <a:ext cx="2743200" cy="395288"/>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Senior Management</a:t>
            </a:r>
          </a:p>
        </p:txBody>
      </p:sp>
      <p:sp>
        <p:nvSpPr>
          <p:cNvPr id="39943" name="Text Box 54"/>
          <p:cNvSpPr txBox="1">
            <a:spLocks noChangeArrowheads="1"/>
          </p:cNvSpPr>
          <p:nvPr/>
        </p:nvSpPr>
        <p:spPr bwMode="auto">
          <a:xfrm>
            <a:off x="2514600" y="1628775"/>
            <a:ext cx="2743200" cy="395288"/>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Project Sponsor</a:t>
            </a:r>
          </a:p>
        </p:txBody>
      </p:sp>
      <p:sp>
        <p:nvSpPr>
          <p:cNvPr id="39944" name="Text Box 55"/>
          <p:cNvSpPr txBox="1">
            <a:spLocks noChangeArrowheads="1"/>
          </p:cNvSpPr>
          <p:nvPr/>
        </p:nvSpPr>
        <p:spPr bwMode="auto">
          <a:xfrm>
            <a:off x="2511425" y="2176463"/>
            <a:ext cx="2743200" cy="395287"/>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User Management</a:t>
            </a:r>
          </a:p>
        </p:txBody>
      </p:sp>
      <p:sp>
        <p:nvSpPr>
          <p:cNvPr id="39945" name="Text Box 56"/>
          <p:cNvSpPr txBox="1">
            <a:spLocks noChangeArrowheads="1"/>
          </p:cNvSpPr>
          <p:nvPr/>
        </p:nvSpPr>
        <p:spPr bwMode="auto">
          <a:xfrm>
            <a:off x="2524125" y="2722563"/>
            <a:ext cx="2743200" cy="395287"/>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Project Management</a:t>
            </a:r>
          </a:p>
        </p:txBody>
      </p:sp>
      <p:sp>
        <p:nvSpPr>
          <p:cNvPr id="39946" name="Text Box 57"/>
          <p:cNvSpPr txBox="1">
            <a:spLocks noChangeArrowheads="1"/>
          </p:cNvSpPr>
          <p:nvPr/>
        </p:nvSpPr>
        <p:spPr bwMode="auto">
          <a:xfrm>
            <a:off x="5659438" y="2466975"/>
            <a:ext cx="2743200" cy="395288"/>
          </a:xfrm>
          <a:prstGeom prst="rect">
            <a:avLst/>
          </a:prstGeom>
          <a:noFill/>
          <a:ln w="2857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Quality Assurance</a:t>
            </a:r>
          </a:p>
        </p:txBody>
      </p:sp>
      <p:sp>
        <p:nvSpPr>
          <p:cNvPr id="39947" name="Text Box 58"/>
          <p:cNvSpPr txBox="1">
            <a:spLocks noChangeArrowheads="1"/>
          </p:cNvSpPr>
          <p:nvPr/>
        </p:nvSpPr>
        <p:spPr bwMode="auto">
          <a:xfrm>
            <a:off x="804863" y="3819525"/>
            <a:ext cx="2335212" cy="669925"/>
          </a:xfrm>
          <a:prstGeom prst="rect">
            <a:avLst/>
          </a:prstGeom>
          <a:noFill/>
          <a:ln w="2857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Project Development Project Team</a:t>
            </a:r>
          </a:p>
        </p:txBody>
      </p:sp>
      <p:sp>
        <p:nvSpPr>
          <p:cNvPr id="39948" name="Text Box 59"/>
          <p:cNvSpPr txBox="1">
            <a:spLocks noChangeArrowheads="1"/>
          </p:cNvSpPr>
          <p:nvPr/>
        </p:nvSpPr>
        <p:spPr bwMode="auto">
          <a:xfrm>
            <a:off x="7075488" y="3773488"/>
            <a:ext cx="1703387" cy="669925"/>
          </a:xfrm>
          <a:prstGeom prst="rect">
            <a:avLst/>
          </a:prstGeom>
          <a:noFill/>
          <a:ln w="2857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User</a:t>
            </a:r>
            <a:br>
              <a:rPr lang="en-US" altLang="ja-JP"/>
            </a:br>
            <a:r>
              <a:rPr lang="en-US" altLang="ja-JP"/>
              <a:t>Project Team</a:t>
            </a:r>
          </a:p>
        </p:txBody>
      </p:sp>
      <p:sp>
        <p:nvSpPr>
          <p:cNvPr id="39949" name="Text Box 60"/>
          <p:cNvSpPr txBox="1">
            <a:spLocks noChangeArrowheads="1"/>
          </p:cNvSpPr>
          <p:nvPr/>
        </p:nvSpPr>
        <p:spPr bwMode="auto">
          <a:xfrm>
            <a:off x="3765550" y="3783013"/>
            <a:ext cx="2759075" cy="669925"/>
          </a:xfrm>
          <a:prstGeom prst="rect">
            <a:avLst/>
          </a:prstGeom>
          <a:noFill/>
          <a:ln w="2857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Technical Infrastructure Team Leader</a:t>
            </a:r>
          </a:p>
        </p:txBody>
      </p:sp>
      <p:sp>
        <p:nvSpPr>
          <p:cNvPr id="39950" name="Text Box 61"/>
          <p:cNvSpPr txBox="1">
            <a:spLocks noChangeArrowheads="1"/>
          </p:cNvSpPr>
          <p:nvPr/>
        </p:nvSpPr>
        <p:spPr bwMode="auto">
          <a:xfrm>
            <a:off x="4527550" y="4868863"/>
            <a:ext cx="1139825" cy="669925"/>
          </a:xfrm>
          <a:prstGeom prst="rect">
            <a:avLst/>
          </a:prstGeom>
          <a:noFill/>
          <a:ln w="2857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Software</a:t>
            </a:r>
            <a:br>
              <a:rPr lang="en-US" altLang="ja-JP"/>
            </a:br>
            <a:r>
              <a:rPr lang="en-US" altLang="ja-JP"/>
              <a:t>Support</a:t>
            </a:r>
          </a:p>
        </p:txBody>
      </p:sp>
      <p:sp>
        <p:nvSpPr>
          <p:cNvPr id="39951" name="Text Box 62"/>
          <p:cNvSpPr txBox="1">
            <a:spLocks noChangeArrowheads="1"/>
          </p:cNvSpPr>
          <p:nvPr/>
        </p:nvSpPr>
        <p:spPr bwMode="auto">
          <a:xfrm>
            <a:off x="5848350" y="4864100"/>
            <a:ext cx="1209675" cy="669925"/>
          </a:xfrm>
          <a:prstGeom prst="rect">
            <a:avLst/>
          </a:prstGeom>
          <a:noFill/>
          <a:ln w="2857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Hardware</a:t>
            </a:r>
            <a:br>
              <a:rPr lang="en-US" altLang="ja-JP"/>
            </a:br>
            <a:r>
              <a:rPr lang="en-US" altLang="ja-JP"/>
              <a:t>Support</a:t>
            </a:r>
          </a:p>
        </p:txBody>
      </p:sp>
      <p:sp>
        <p:nvSpPr>
          <p:cNvPr id="39952" name="Text Box 63"/>
          <p:cNvSpPr txBox="1">
            <a:spLocks noChangeArrowheads="1"/>
          </p:cNvSpPr>
          <p:nvPr/>
        </p:nvSpPr>
        <p:spPr bwMode="auto">
          <a:xfrm>
            <a:off x="7281863" y="4848225"/>
            <a:ext cx="1209675" cy="669925"/>
          </a:xfrm>
          <a:prstGeom prst="rect">
            <a:avLst/>
          </a:prstGeom>
          <a:noFill/>
          <a:ln w="2857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Network</a:t>
            </a:r>
            <a:br>
              <a:rPr lang="en-US" altLang="ja-JP"/>
            </a:br>
            <a:r>
              <a:rPr lang="en-US" altLang="ja-JP"/>
              <a:t>Support</a:t>
            </a:r>
          </a:p>
        </p:txBody>
      </p:sp>
      <p:sp>
        <p:nvSpPr>
          <p:cNvPr id="39953" name="Text Box 64"/>
          <p:cNvSpPr txBox="1">
            <a:spLocks noChangeArrowheads="1"/>
          </p:cNvSpPr>
          <p:nvPr/>
        </p:nvSpPr>
        <p:spPr bwMode="auto">
          <a:xfrm>
            <a:off x="169863" y="4908550"/>
            <a:ext cx="1401762" cy="944563"/>
          </a:xfrm>
          <a:prstGeom prst="rect">
            <a:avLst/>
          </a:prstGeom>
          <a:noFill/>
          <a:ln w="2857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Application/ system Analysis</a:t>
            </a:r>
          </a:p>
        </p:txBody>
      </p:sp>
      <p:sp>
        <p:nvSpPr>
          <p:cNvPr id="39954" name="Text Box 65"/>
          <p:cNvSpPr txBox="1">
            <a:spLocks noChangeArrowheads="1"/>
          </p:cNvSpPr>
          <p:nvPr/>
        </p:nvSpPr>
        <p:spPr bwMode="auto">
          <a:xfrm>
            <a:off x="1668463" y="4905375"/>
            <a:ext cx="1209675" cy="669925"/>
          </a:xfrm>
          <a:prstGeom prst="rect">
            <a:avLst/>
          </a:prstGeom>
          <a:noFill/>
          <a:ln w="2857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Programmer</a:t>
            </a:r>
          </a:p>
        </p:txBody>
      </p:sp>
      <p:sp>
        <p:nvSpPr>
          <p:cNvPr id="39955" name="Text Box 66"/>
          <p:cNvSpPr txBox="1">
            <a:spLocks noChangeArrowheads="1"/>
          </p:cNvSpPr>
          <p:nvPr/>
        </p:nvSpPr>
        <p:spPr bwMode="auto">
          <a:xfrm>
            <a:off x="3030538" y="4916488"/>
            <a:ext cx="1209675" cy="395287"/>
          </a:xfrm>
          <a:prstGeom prst="rect">
            <a:avLst/>
          </a:prstGeom>
          <a:noFill/>
          <a:ln w="2857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Tester</a:t>
            </a:r>
          </a:p>
        </p:txBody>
      </p:sp>
      <p:sp>
        <p:nvSpPr>
          <p:cNvPr id="39956" name="Line 67"/>
          <p:cNvSpPr>
            <a:spLocks noChangeShapeType="1"/>
          </p:cNvSpPr>
          <p:nvPr/>
        </p:nvSpPr>
        <p:spPr bwMode="auto">
          <a:xfrm>
            <a:off x="2025650" y="3432175"/>
            <a:ext cx="58515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39957" name="Line 69"/>
          <p:cNvSpPr>
            <a:spLocks noChangeShapeType="1"/>
          </p:cNvSpPr>
          <p:nvPr/>
        </p:nvSpPr>
        <p:spPr bwMode="auto">
          <a:xfrm>
            <a:off x="2039938" y="3417888"/>
            <a:ext cx="0" cy="43656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39958" name="Line 70"/>
          <p:cNvSpPr>
            <a:spLocks noChangeShapeType="1"/>
          </p:cNvSpPr>
          <p:nvPr/>
        </p:nvSpPr>
        <p:spPr bwMode="auto">
          <a:xfrm>
            <a:off x="7850188" y="3432175"/>
            <a:ext cx="0" cy="29527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39959" name="Line 71"/>
          <p:cNvSpPr>
            <a:spLocks noChangeShapeType="1"/>
          </p:cNvSpPr>
          <p:nvPr/>
        </p:nvSpPr>
        <p:spPr bwMode="auto">
          <a:xfrm>
            <a:off x="5232400" y="3432175"/>
            <a:ext cx="0" cy="3381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39960" name="Line 72"/>
          <p:cNvSpPr>
            <a:spLocks noChangeShapeType="1"/>
          </p:cNvSpPr>
          <p:nvPr/>
        </p:nvSpPr>
        <p:spPr bwMode="auto">
          <a:xfrm>
            <a:off x="984250" y="4684713"/>
            <a:ext cx="241935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39961" name="Line 73"/>
          <p:cNvSpPr>
            <a:spLocks noChangeShapeType="1"/>
          </p:cNvSpPr>
          <p:nvPr/>
        </p:nvSpPr>
        <p:spPr bwMode="auto">
          <a:xfrm flipH="1">
            <a:off x="2193925" y="4446588"/>
            <a:ext cx="1588" cy="4762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39962" name="Line 74"/>
          <p:cNvSpPr>
            <a:spLocks noChangeShapeType="1"/>
          </p:cNvSpPr>
          <p:nvPr/>
        </p:nvSpPr>
        <p:spPr bwMode="auto">
          <a:xfrm>
            <a:off x="984250" y="4684713"/>
            <a:ext cx="0" cy="25241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39963" name="Line 75"/>
          <p:cNvSpPr>
            <a:spLocks noChangeShapeType="1"/>
          </p:cNvSpPr>
          <p:nvPr/>
        </p:nvSpPr>
        <p:spPr bwMode="auto">
          <a:xfrm>
            <a:off x="3376613" y="4670425"/>
            <a:ext cx="0" cy="254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39964" name="Line 76"/>
          <p:cNvSpPr>
            <a:spLocks noChangeShapeType="1"/>
          </p:cNvSpPr>
          <p:nvPr/>
        </p:nvSpPr>
        <p:spPr bwMode="auto">
          <a:xfrm>
            <a:off x="4924425" y="4656138"/>
            <a:ext cx="29813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39965" name="Line 77"/>
          <p:cNvSpPr>
            <a:spLocks noChangeShapeType="1"/>
          </p:cNvSpPr>
          <p:nvPr/>
        </p:nvSpPr>
        <p:spPr bwMode="auto">
          <a:xfrm>
            <a:off x="5232400" y="4445000"/>
            <a:ext cx="0" cy="1825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39966" name="Line 78"/>
          <p:cNvSpPr>
            <a:spLocks noChangeShapeType="1"/>
          </p:cNvSpPr>
          <p:nvPr/>
        </p:nvSpPr>
        <p:spPr bwMode="auto">
          <a:xfrm flipH="1">
            <a:off x="4910138" y="4656138"/>
            <a:ext cx="0" cy="23971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39967" name="Line 79"/>
          <p:cNvSpPr>
            <a:spLocks noChangeShapeType="1"/>
          </p:cNvSpPr>
          <p:nvPr/>
        </p:nvSpPr>
        <p:spPr bwMode="auto">
          <a:xfrm>
            <a:off x="3883025" y="2644775"/>
            <a:ext cx="177165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39968" name="Line 80"/>
          <p:cNvSpPr>
            <a:spLocks noChangeShapeType="1"/>
          </p:cNvSpPr>
          <p:nvPr/>
        </p:nvSpPr>
        <p:spPr bwMode="auto">
          <a:xfrm>
            <a:off x="6429375" y="4656138"/>
            <a:ext cx="0" cy="1968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39969" name="Line 81"/>
          <p:cNvSpPr>
            <a:spLocks noChangeShapeType="1"/>
          </p:cNvSpPr>
          <p:nvPr/>
        </p:nvSpPr>
        <p:spPr bwMode="auto">
          <a:xfrm>
            <a:off x="7877175" y="4627563"/>
            <a:ext cx="0" cy="19843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39970" name="Rectangle 82"/>
          <p:cNvSpPr>
            <a:spLocks noChangeArrowheads="1"/>
          </p:cNvSpPr>
          <p:nvPr/>
        </p:nvSpPr>
        <p:spPr bwMode="auto">
          <a:xfrm>
            <a:off x="957263" y="957263"/>
            <a:ext cx="4514850" cy="2320925"/>
          </a:xfrm>
          <a:prstGeom prst="rect">
            <a:avLst/>
          </a:prstGeom>
          <a:noFill/>
          <a:ln w="28575" algn="ctr">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
        <p:nvSpPr>
          <p:cNvPr id="39971" name="Text Box 83"/>
          <p:cNvSpPr txBox="1">
            <a:spLocks noChangeArrowheads="1"/>
          </p:cNvSpPr>
          <p:nvPr/>
        </p:nvSpPr>
        <p:spPr bwMode="auto">
          <a:xfrm>
            <a:off x="1014413" y="1169988"/>
            <a:ext cx="135096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Steering Committee</a:t>
            </a:r>
          </a:p>
        </p:txBody>
      </p:sp>
      <p:grpSp>
        <p:nvGrpSpPr>
          <p:cNvPr id="39972" name="Group 84"/>
          <p:cNvGrpSpPr>
            <a:grpSpLocks/>
          </p:cNvGrpSpPr>
          <p:nvPr/>
        </p:nvGrpSpPr>
        <p:grpSpPr bwMode="auto">
          <a:xfrm>
            <a:off x="8142288" y="292100"/>
            <a:ext cx="530225" cy="438150"/>
            <a:chOff x="1632" y="1248"/>
            <a:chExt cx="2682" cy="2286"/>
          </a:xfrm>
        </p:grpSpPr>
        <p:sp>
          <p:nvSpPr>
            <p:cNvPr id="39973" name="Gear"/>
            <p:cNvSpPr>
              <a:spLocks noEditPoints="1" noChangeArrowheads="1"/>
            </p:cNvSpPr>
            <p:nvPr/>
          </p:nvSpPr>
          <p:spPr bwMode="auto">
            <a:xfrm>
              <a:off x="3119" y="1248"/>
              <a:ext cx="1195" cy="1048"/>
            </a:xfrm>
            <a:custGeom>
              <a:avLst/>
              <a:gdLst>
                <a:gd name="T0" fmla="*/ 598 w 21600"/>
                <a:gd name="T1" fmla="*/ 0 h 21600"/>
                <a:gd name="T2" fmla="*/ 1195 w 21600"/>
                <a:gd name="T3" fmla="*/ 524 h 21600"/>
                <a:gd name="T4" fmla="*/ 598 w 21600"/>
                <a:gd name="T5" fmla="*/ 1048 h 21600"/>
                <a:gd name="T6" fmla="*/ 0 w 21600"/>
                <a:gd name="T7" fmla="*/ 524 h 21600"/>
                <a:gd name="T8" fmla="*/ 0 60000 65536"/>
                <a:gd name="T9" fmla="*/ 0 60000 65536"/>
                <a:gd name="T10" fmla="*/ 0 60000 65536"/>
                <a:gd name="T11" fmla="*/ 0 60000 65536"/>
                <a:gd name="T12" fmla="*/ 4374 w 21600"/>
                <a:gd name="T13" fmla="*/ 3957 h 21600"/>
                <a:gd name="T14" fmla="*/ 17840 w 21600"/>
                <a:gd name="T15" fmla="*/ 17643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39974" name="AutoShape 86"/>
            <p:cNvSpPr>
              <a:spLocks noEditPoints="1" noChangeArrowheads="1"/>
            </p:cNvSpPr>
            <p:nvPr/>
          </p:nvSpPr>
          <p:spPr bwMode="auto">
            <a:xfrm>
              <a:off x="1632" y="1680"/>
              <a:ext cx="1429" cy="1253"/>
            </a:xfrm>
            <a:custGeom>
              <a:avLst/>
              <a:gdLst>
                <a:gd name="T0" fmla="*/ 714 w 21600"/>
                <a:gd name="T1" fmla="*/ 0 h 21600"/>
                <a:gd name="T2" fmla="*/ 1429 w 21600"/>
                <a:gd name="T3" fmla="*/ 627 h 21600"/>
                <a:gd name="T4" fmla="*/ 714 w 21600"/>
                <a:gd name="T5" fmla="*/ 1253 h 21600"/>
                <a:gd name="T6" fmla="*/ 0 w 21600"/>
                <a:gd name="T7" fmla="*/ 627 h 21600"/>
                <a:gd name="T8" fmla="*/ 0 60000 65536"/>
                <a:gd name="T9" fmla="*/ 0 60000 65536"/>
                <a:gd name="T10" fmla="*/ 0 60000 65536"/>
                <a:gd name="T11" fmla="*/ 0 60000 65536"/>
                <a:gd name="T12" fmla="*/ 4368 w 21600"/>
                <a:gd name="T13" fmla="*/ 3965 h 21600"/>
                <a:gd name="T14" fmla="*/ 17836 w 21600"/>
                <a:gd name="T15" fmla="*/ 17635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39975" name="AutoShape 87"/>
            <p:cNvSpPr>
              <a:spLocks noEditPoints="1" noChangeArrowheads="1"/>
            </p:cNvSpPr>
            <p:nvPr/>
          </p:nvSpPr>
          <p:spPr bwMode="auto">
            <a:xfrm>
              <a:off x="2559" y="2142"/>
              <a:ext cx="1588" cy="1392"/>
            </a:xfrm>
            <a:custGeom>
              <a:avLst/>
              <a:gdLst>
                <a:gd name="T0" fmla="*/ 794 w 21600"/>
                <a:gd name="T1" fmla="*/ 0 h 21600"/>
                <a:gd name="T2" fmla="*/ 1588 w 21600"/>
                <a:gd name="T3" fmla="*/ 696 h 21600"/>
                <a:gd name="T4" fmla="*/ 794 w 21600"/>
                <a:gd name="T5" fmla="*/ 1392 h 21600"/>
                <a:gd name="T6" fmla="*/ 0 w 21600"/>
                <a:gd name="T7" fmla="*/ 696 h 21600"/>
                <a:gd name="T8" fmla="*/ 0 60000 65536"/>
                <a:gd name="T9" fmla="*/ 0 60000 65536"/>
                <a:gd name="T10" fmla="*/ 0 60000 65536"/>
                <a:gd name="T11" fmla="*/ 0 60000 65536"/>
                <a:gd name="T12" fmla="*/ 4380 w 21600"/>
                <a:gd name="T13" fmla="*/ 3957 h 21600"/>
                <a:gd name="T14" fmla="*/ 17846 w 21600"/>
                <a:gd name="T15" fmla="*/ 17628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grpSp>
    </p:spTree>
    <p:extLst>
      <p:ext uri="{BB962C8B-B14F-4D97-AF65-F5344CB8AC3E}">
        <p14:creationId xmlns:p14="http://schemas.microsoft.com/office/powerpoint/2010/main" val="11931142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p:spPr>
        <p:txBody>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r">
              <a:spcBef>
                <a:spcPct val="0"/>
              </a:spcBef>
            </a:pPr>
            <a:fld id="{37D6233E-3BF0-4CF3-BB3B-30B580403E75}" type="slidenum">
              <a:rPr kumimoji="0" lang="en-US" altLang="ja-JP">
                <a:solidFill>
                  <a:schemeClr val="tx1"/>
                </a:solidFill>
              </a:rPr>
              <a:pPr algn="r">
                <a:spcBef>
                  <a:spcPct val="0"/>
                </a:spcBef>
              </a:pPr>
              <a:t>8</a:t>
            </a:fld>
            <a:endParaRPr kumimoji="0" lang="en-US" altLang="ja-JP">
              <a:solidFill>
                <a:schemeClr val="tx1"/>
              </a:solidFill>
            </a:endParaRPr>
          </a:p>
        </p:txBody>
      </p:sp>
      <p:sp>
        <p:nvSpPr>
          <p:cNvPr id="40963" name="Rectangle 2"/>
          <p:cNvSpPr>
            <a:spLocks noGrp="1" noChangeArrowheads="1"/>
          </p:cNvSpPr>
          <p:nvPr>
            <p:ph type="title"/>
          </p:nvPr>
        </p:nvSpPr>
        <p:spPr>
          <a:xfrm>
            <a:off x="228600" y="228600"/>
            <a:ext cx="8229600" cy="411163"/>
          </a:xfrm>
        </p:spPr>
        <p:txBody>
          <a:bodyPr/>
          <a:lstStyle/>
          <a:p>
            <a:pPr algn="l" eaLnBrk="1" hangingPunct="1"/>
            <a:r>
              <a:rPr lang="en-US" altLang="ja-JP" sz="2400" smtClean="0"/>
              <a:t>Overview of SLDC Phase 1 and 2</a:t>
            </a:r>
          </a:p>
        </p:txBody>
      </p:sp>
      <p:sp>
        <p:nvSpPr>
          <p:cNvPr id="40964" name="Rectangle 3"/>
          <p:cNvSpPr>
            <a:spLocks noGrp="1" noChangeArrowheads="1"/>
          </p:cNvSpPr>
          <p:nvPr>
            <p:ph type="body" idx="1"/>
          </p:nvPr>
        </p:nvSpPr>
        <p:spPr>
          <a:xfrm>
            <a:off x="346075" y="803275"/>
            <a:ext cx="8305800" cy="5275263"/>
          </a:xfrm>
        </p:spPr>
        <p:txBody>
          <a:bodyPr/>
          <a:lstStyle/>
          <a:p>
            <a:pPr marL="0" indent="0" eaLnBrk="1" hangingPunct="1">
              <a:lnSpc>
                <a:spcPct val="80000"/>
              </a:lnSpc>
              <a:buFontTx/>
              <a:buNone/>
            </a:pPr>
            <a:r>
              <a:rPr lang="en-US" altLang="ja-JP" sz="1800" smtClean="0"/>
              <a:t>Phase 1: Feasibility Study</a:t>
            </a:r>
            <a:br>
              <a:rPr lang="en-US" altLang="ja-JP" sz="1800" smtClean="0"/>
            </a:br>
            <a:r>
              <a:rPr lang="en-US" altLang="ja-JP" sz="1800" smtClean="0"/>
              <a:t>To determine the strategic benefit of new information system and analyze possible resolutions to realize needs  </a:t>
            </a:r>
          </a:p>
          <a:p>
            <a:pPr marL="0" indent="0" eaLnBrk="1" hangingPunct="1">
              <a:lnSpc>
                <a:spcPct val="80000"/>
              </a:lnSpc>
            </a:pPr>
            <a:r>
              <a:rPr lang="en-US" altLang="ja-JP" sz="1800" smtClean="0"/>
              <a:t>Define business case</a:t>
            </a:r>
          </a:p>
          <a:p>
            <a:pPr marL="0" indent="0" eaLnBrk="1" hangingPunct="1">
              <a:lnSpc>
                <a:spcPct val="80000"/>
              </a:lnSpc>
            </a:pPr>
            <a:r>
              <a:rPr lang="en-US" altLang="ja-JP" sz="1800" smtClean="0"/>
              <a:t>Define the objectives with supporting evidence.</a:t>
            </a:r>
          </a:p>
          <a:p>
            <a:pPr marL="0" indent="0" eaLnBrk="1" hangingPunct="1">
              <a:lnSpc>
                <a:spcPct val="80000"/>
              </a:lnSpc>
            </a:pPr>
            <a:r>
              <a:rPr lang="en-US" altLang="ja-JP" sz="1800" smtClean="0"/>
              <a:t>List up possible resolutions</a:t>
            </a:r>
          </a:p>
          <a:p>
            <a:pPr marL="0" indent="0" eaLnBrk="1" hangingPunct="1">
              <a:lnSpc>
                <a:spcPct val="80000"/>
              </a:lnSpc>
            </a:pPr>
            <a:r>
              <a:rPr lang="en-US" altLang="ja-JP" sz="1800" smtClean="0"/>
              <a:t>Perform preliminary risk assessment</a:t>
            </a:r>
          </a:p>
          <a:p>
            <a:pPr marL="0" indent="0" eaLnBrk="1" hangingPunct="1">
              <a:lnSpc>
                <a:spcPct val="80000"/>
              </a:lnSpc>
            </a:pPr>
            <a:r>
              <a:rPr lang="en-US" altLang="ja-JP" sz="1800" smtClean="0"/>
              <a:t>Agree upon an initial budget and expected return on investment (ROI)</a:t>
            </a:r>
          </a:p>
          <a:p>
            <a:pPr marL="0" indent="0" eaLnBrk="1" hangingPunct="1">
              <a:lnSpc>
                <a:spcPct val="80000"/>
              </a:lnSpc>
              <a:buFontTx/>
              <a:buNone/>
            </a:pPr>
            <a:endParaRPr lang="en-US" altLang="ja-JP" sz="1800" smtClean="0"/>
          </a:p>
          <a:p>
            <a:pPr marL="0" indent="0" eaLnBrk="1" hangingPunct="1">
              <a:lnSpc>
                <a:spcPct val="80000"/>
              </a:lnSpc>
              <a:buFontTx/>
              <a:buNone/>
            </a:pPr>
            <a:r>
              <a:rPr lang="en-US" altLang="ja-JP" sz="1800" smtClean="0"/>
              <a:t>Phase 2: Requirement definition</a:t>
            </a:r>
            <a:br>
              <a:rPr lang="en-US" altLang="ja-JP" sz="1800" smtClean="0"/>
            </a:br>
            <a:r>
              <a:rPr lang="en-US" altLang="ja-JP" sz="1800" smtClean="0"/>
              <a:t>To create detail definition of needs including inputs, output, current environment and proposed interaction.</a:t>
            </a:r>
          </a:p>
          <a:p>
            <a:pPr marL="0" indent="0" eaLnBrk="1" hangingPunct="1">
              <a:lnSpc>
                <a:spcPct val="80000"/>
              </a:lnSpc>
            </a:pPr>
            <a:r>
              <a:rPr lang="en-US" altLang="ja-JP" sz="1800" smtClean="0"/>
              <a:t>Collect specifications (requirements) and supporting evidence.</a:t>
            </a:r>
          </a:p>
          <a:p>
            <a:pPr marL="0" indent="0" eaLnBrk="1" hangingPunct="1">
              <a:lnSpc>
                <a:spcPct val="80000"/>
              </a:lnSpc>
            </a:pPr>
            <a:r>
              <a:rPr lang="en-US" altLang="ja-JP" sz="1800" smtClean="0"/>
              <a:t>Identify which standard (technology) will be implemented for the specifications.</a:t>
            </a:r>
          </a:p>
          <a:p>
            <a:pPr marL="0" indent="0" eaLnBrk="1" hangingPunct="1">
              <a:lnSpc>
                <a:spcPct val="80000"/>
              </a:lnSpc>
            </a:pPr>
            <a:r>
              <a:rPr lang="en-US" altLang="ja-JP" sz="1800" smtClean="0"/>
              <a:t>Create a quality control plan to ensure that the design complaints to the specifications. </a:t>
            </a:r>
          </a:p>
        </p:txBody>
      </p:sp>
      <p:sp>
        <p:nvSpPr>
          <p:cNvPr id="40965" name="Text Box 4"/>
          <p:cNvSpPr txBox="1">
            <a:spLocks noChangeArrowheads="1"/>
          </p:cNvSpPr>
          <p:nvPr/>
        </p:nvSpPr>
        <p:spPr bwMode="auto">
          <a:xfrm>
            <a:off x="8615363" y="0"/>
            <a:ext cx="528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solidFill>
                  <a:srgbClr val="0000FF"/>
                </a:solidFill>
              </a:rPr>
              <a:t>U</a:t>
            </a:r>
          </a:p>
        </p:txBody>
      </p:sp>
    </p:spTree>
    <p:extLst>
      <p:ext uri="{BB962C8B-B14F-4D97-AF65-F5344CB8AC3E}">
        <p14:creationId xmlns:p14="http://schemas.microsoft.com/office/powerpoint/2010/main" val="29981919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p:spPr>
        <p:txBody>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r">
              <a:spcBef>
                <a:spcPct val="0"/>
              </a:spcBef>
            </a:pPr>
            <a:fld id="{A70D3E55-8A05-41A9-8EBC-5F78D61CC9E8}" type="slidenum">
              <a:rPr kumimoji="0" lang="en-US" altLang="ja-JP">
                <a:solidFill>
                  <a:schemeClr val="tx1"/>
                </a:solidFill>
              </a:rPr>
              <a:pPr algn="r">
                <a:spcBef>
                  <a:spcPct val="0"/>
                </a:spcBef>
              </a:pPr>
              <a:t>9</a:t>
            </a:fld>
            <a:endParaRPr kumimoji="0" lang="en-US" altLang="ja-JP">
              <a:solidFill>
                <a:schemeClr val="tx1"/>
              </a:solidFill>
            </a:endParaRPr>
          </a:p>
        </p:txBody>
      </p:sp>
      <p:sp>
        <p:nvSpPr>
          <p:cNvPr id="41987" name="Rectangle 2"/>
          <p:cNvSpPr>
            <a:spLocks noGrp="1" noChangeArrowheads="1"/>
          </p:cNvSpPr>
          <p:nvPr>
            <p:ph type="title"/>
          </p:nvPr>
        </p:nvSpPr>
        <p:spPr>
          <a:xfrm>
            <a:off x="228600" y="228600"/>
            <a:ext cx="8229600" cy="411163"/>
          </a:xfrm>
        </p:spPr>
        <p:txBody>
          <a:bodyPr/>
          <a:lstStyle/>
          <a:p>
            <a:pPr algn="l" eaLnBrk="1" hangingPunct="1"/>
            <a:r>
              <a:rPr lang="en-US" altLang="ja-JP" sz="2400" smtClean="0"/>
              <a:t>Overview of SLDC Phase 3 and 4</a:t>
            </a:r>
          </a:p>
        </p:txBody>
      </p:sp>
      <p:sp>
        <p:nvSpPr>
          <p:cNvPr id="41988" name="Rectangle 3"/>
          <p:cNvSpPr>
            <a:spLocks noGrp="1" noChangeArrowheads="1"/>
          </p:cNvSpPr>
          <p:nvPr>
            <p:ph type="body" idx="1"/>
          </p:nvPr>
        </p:nvSpPr>
        <p:spPr>
          <a:xfrm>
            <a:off x="346075" y="803275"/>
            <a:ext cx="8305800" cy="5275263"/>
          </a:xfrm>
        </p:spPr>
        <p:txBody>
          <a:bodyPr/>
          <a:lstStyle/>
          <a:p>
            <a:pPr marL="0" indent="0" eaLnBrk="1" hangingPunct="1">
              <a:lnSpc>
                <a:spcPct val="80000"/>
              </a:lnSpc>
              <a:buFontTx/>
              <a:buNone/>
            </a:pPr>
            <a:r>
              <a:rPr lang="en-US" altLang="ja-JP" sz="1800" smtClean="0"/>
              <a:t>Phase 3: Plan solution and system design/ system selection</a:t>
            </a:r>
            <a:br>
              <a:rPr lang="en-US" altLang="ja-JP" sz="1800" smtClean="0"/>
            </a:br>
            <a:r>
              <a:rPr lang="en-US" altLang="ja-JP" sz="1800" smtClean="0"/>
              <a:t>To plan solution (strategy ) whether make (build) or buy based on the objectives from phase 1 and specifications from phase 2.</a:t>
            </a:r>
          </a:p>
          <a:p>
            <a:pPr marL="0" indent="0" eaLnBrk="1" hangingPunct="1">
              <a:lnSpc>
                <a:spcPct val="80000"/>
              </a:lnSpc>
              <a:buFontTx/>
              <a:buNone/>
            </a:pPr>
            <a:r>
              <a:rPr lang="en-US" altLang="ja-JP" sz="1800" smtClean="0"/>
              <a:t>Case of Build  </a:t>
            </a:r>
          </a:p>
          <a:p>
            <a:pPr marL="0" indent="0" eaLnBrk="1" hangingPunct="1">
              <a:lnSpc>
                <a:spcPct val="80000"/>
              </a:lnSpc>
            </a:pPr>
            <a:r>
              <a:rPr lang="en-US" altLang="ja-JP" sz="1800" smtClean="0"/>
              <a:t>Make design such as user requirement, basic design, detail design and operation design. ( start development process)</a:t>
            </a:r>
          </a:p>
          <a:p>
            <a:pPr marL="0" indent="0" eaLnBrk="1" hangingPunct="1">
              <a:lnSpc>
                <a:spcPct val="80000"/>
              </a:lnSpc>
              <a:buFontTx/>
              <a:buNone/>
            </a:pPr>
            <a:r>
              <a:rPr lang="en-US" altLang="ja-JP" sz="1800" smtClean="0"/>
              <a:t>Case of buy</a:t>
            </a:r>
          </a:p>
          <a:p>
            <a:pPr marL="0" indent="0" eaLnBrk="1" hangingPunct="1">
              <a:lnSpc>
                <a:spcPct val="80000"/>
              </a:lnSpc>
            </a:pPr>
            <a:r>
              <a:rPr lang="en-US" altLang="ja-JP" sz="1800" smtClean="0"/>
              <a:t>Make RFP (Request for Proposal) to select best vendor and product based on specification in Phase 2.</a:t>
            </a:r>
          </a:p>
          <a:p>
            <a:pPr marL="0" indent="0" eaLnBrk="1" hangingPunct="1">
              <a:lnSpc>
                <a:spcPct val="80000"/>
              </a:lnSpc>
            </a:pPr>
            <a:r>
              <a:rPr lang="en-US" altLang="ja-JP" sz="1800" smtClean="0"/>
              <a:t>Conduct bidding to select the vender and product</a:t>
            </a:r>
          </a:p>
          <a:p>
            <a:pPr marL="0" indent="0" eaLnBrk="1" hangingPunct="1">
              <a:lnSpc>
                <a:spcPct val="80000"/>
              </a:lnSpc>
            </a:pPr>
            <a:endParaRPr lang="en-US" altLang="ja-JP" sz="1800" smtClean="0"/>
          </a:p>
          <a:p>
            <a:pPr marL="0" indent="0" eaLnBrk="1" hangingPunct="1">
              <a:lnSpc>
                <a:spcPct val="80000"/>
              </a:lnSpc>
              <a:buFontTx/>
              <a:buNone/>
            </a:pPr>
            <a:r>
              <a:rPr lang="en-US" altLang="ja-JP" sz="1800" smtClean="0"/>
              <a:t>Phase 4: Development and configuration</a:t>
            </a:r>
            <a:br>
              <a:rPr lang="en-US" altLang="ja-JP" sz="1800" smtClean="0"/>
            </a:br>
            <a:r>
              <a:rPr lang="en-US" altLang="ja-JP" sz="1800" smtClean="0"/>
              <a:t>Case of Build  </a:t>
            </a:r>
          </a:p>
          <a:p>
            <a:pPr marL="0" indent="0" eaLnBrk="1" hangingPunct="1">
              <a:lnSpc>
                <a:spcPct val="80000"/>
              </a:lnSpc>
            </a:pPr>
            <a:r>
              <a:rPr lang="en-US" altLang="ja-JP" sz="1800" smtClean="0"/>
              <a:t>Making program and conducting testing</a:t>
            </a:r>
          </a:p>
          <a:p>
            <a:pPr marL="0" indent="0" eaLnBrk="1" hangingPunct="1">
              <a:lnSpc>
                <a:spcPct val="80000"/>
              </a:lnSpc>
              <a:buFontTx/>
              <a:buNone/>
            </a:pPr>
            <a:r>
              <a:rPr lang="en-US" altLang="ja-JP" sz="1800" smtClean="0"/>
              <a:t>Case of buy</a:t>
            </a:r>
          </a:p>
          <a:p>
            <a:pPr marL="0" indent="0" eaLnBrk="1" hangingPunct="1">
              <a:lnSpc>
                <a:spcPct val="80000"/>
              </a:lnSpc>
            </a:pPr>
            <a:r>
              <a:rPr lang="en-US" altLang="ja-JP" sz="1800" smtClean="0"/>
              <a:t>Customization is typically limited program configuration settings with a limited number of customized reports.</a:t>
            </a:r>
          </a:p>
        </p:txBody>
      </p:sp>
      <p:sp>
        <p:nvSpPr>
          <p:cNvPr id="41989" name="Text Box 4"/>
          <p:cNvSpPr txBox="1">
            <a:spLocks noChangeArrowheads="1"/>
          </p:cNvSpPr>
          <p:nvPr/>
        </p:nvSpPr>
        <p:spPr bwMode="auto">
          <a:xfrm>
            <a:off x="8615363" y="0"/>
            <a:ext cx="528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solidFill>
                  <a:srgbClr val="0000FF"/>
                </a:solidFill>
              </a:rPr>
              <a:t>U</a:t>
            </a:r>
          </a:p>
        </p:txBody>
      </p:sp>
    </p:spTree>
    <p:extLst>
      <p:ext uri="{BB962C8B-B14F-4D97-AF65-F5344CB8AC3E}">
        <p14:creationId xmlns:p14="http://schemas.microsoft.com/office/powerpoint/2010/main" val="24223379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RM Pertemuan-1" id="{3979C861-7D89-4CC1-9C6B-39A9A90CB11D}" vid="{8D56DF52-7B1B-405B-A0F0-F9B69CA6AFC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IRM Pertemuan-1</Template>
  <TotalTime>861</TotalTime>
  <Words>2028</Words>
  <Application>Microsoft Office PowerPoint</Application>
  <PresentationFormat>On-screen Show (4:3)</PresentationFormat>
  <Paragraphs>451</Paragraphs>
  <Slides>29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ＭＳ Ｐゴシック</vt:lpstr>
      <vt:lpstr>Arial</vt:lpstr>
      <vt:lpstr>Calibri</vt:lpstr>
      <vt:lpstr>Office Theme</vt:lpstr>
      <vt:lpstr>PowerPoint Presentation</vt:lpstr>
      <vt:lpstr>Overview of Tasks for Domain 3</vt:lpstr>
      <vt:lpstr>Overview of skill and knowledge for Domain 3</vt:lpstr>
      <vt:lpstr>IS Audit Small Quiz No.1</vt:lpstr>
      <vt:lpstr> </vt:lpstr>
      <vt:lpstr>Overview : SLDC (System Development Lift Cycle) by ISACA</vt:lpstr>
      <vt:lpstr>Overview of Development Organization</vt:lpstr>
      <vt:lpstr>Overview of SLDC Phase 1 and 2</vt:lpstr>
      <vt:lpstr>Overview of SLDC Phase 3 and 4</vt:lpstr>
      <vt:lpstr>Overview of SLDC Phase 5,6 and 7</vt:lpstr>
      <vt:lpstr>Overview of Development Models (1)</vt:lpstr>
      <vt:lpstr>Overview of Development Models (2)</vt:lpstr>
      <vt:lpstr>Overview of Development models (3)</vt:lpstr>
      <vt:lpstr>Overview of Design and Development methods</vt:lpstr>
      <vt:lpstr>Overview of Project Management</vt:lpstr>
      <vt:lpstr>Overview of Cost estimation and Scheduling</vt:lpstr>
      <vt:lpstr>Overview of Procurement</vt:lpstr>
      <vt:lpstr>Overview of RFP (Request for Proposal)</vt:lpstr>
      <vt:lpstr>Overview of Business APP</vt:lpstr>
      <vt:lpstr>Overview of Risk of Business APP</vt:lpstr>
      <vt:lpstr>Overview of Technology for Business APP</vt:lpstr>
      <vt:lpstr>Overview of CMMI</vt:lpstr>
      <vt:lpstr>Overview of Development tools (IDE)</vt:lpstr>
      <vt:lpstr>Overview of Actual (Practical) Tools </vt:lpstr>
      <vt:lpstr>IS Audit Small Quiz No.1 (Answer) (1)</vt:lpstr>
      <vt:lpstr>IS Audit Small Quiz No.1 (Answer) (2)</vt:lpstr>
      <vt:lpstr>IS Audit Small Quiz No.1 (Answer) (3)</vt:lpstr>
      <vt:lpstr>IS Audit Small Quiz No.2</vt:lpstr>
      <vt:lpstr>PowerPoint Presentation</vt:lpstr>
    </vt:vector>
  </TitlesOfParts>
  <Company>signDesign Communications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dc:creator>
  <cp:lastModifiedBy>SP</cp:lastModifiedBy>
  <cp:revision>22</cp:revision>
  <dcterms:created xsi:type="dcterms:W3CDTF">2018-03-06T15:17:13Z</dcterms:created>
  <dcterms:modified xsi:type="dcterms:W3CDTF">2018-04-03T20:20:27Z</dcterms:modified>
</cp:coreProperties>
</file>