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35" r:id="rId3"/>
    <p:sldId id="257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80" r:id="rId16"/>
    <p:sldId id="3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3190" autoAdjust="0"/>
  </p:normalViewPr>
  <p:slideViewPr>
    <p:cSldViewPr showGuides="1">
      <p:cViewPr varScale="1">
        <p:scale>
          <a:sx n="54" d="100"/>
          <a:sy n="54" d="100"/>
        </p:scale>
        <p:origin x="60" y="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9B435C-D7FE-4B83-B812-86E3BC02045E}" type="datetimeFigureOut">
              <a:rPr lang="id-ID"/>
              <a:pPr>
                <a:defRPr/>
              </a:pPr>
              <a:t>17/03/2018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B8EF36-0D8A-4966-B6DA-0877B1F84567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76592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217DA2-8B88-4505-8E48-84A1908C161C}" type="slidenum">
              <a:rPr lang="id-ID" alt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3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7B6DDF-EEC9-411F-9D8C-6C8A7EFCD516}" type="slidenum">
              <a:rPr lang="id-ID" alt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5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43D1A-06D4-4A33-99CC-A935EA26D8A3}" type="slidenum">
              <a:rPr lang="id-ID" alt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6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C2F95-60F5-43AC-8F02-46ABD09D3B8D}" type="slidenum">
              <a:rPr lang="id-ID" alt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7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6006E7-8025-40DF-8EC5-5143AC21FBCD}" type="slidenum">
              <a:rPr lang="id-ID" alt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23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81A82A-DF55-494A-B955-A7EC33AB6D75}" type="slidenum">
              <a:rPr lang="id-ID" alt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5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81A82A-DF55-494A-B955-A7EC33AB6D75}" type="slidenum">
              <a:rPr lang="id-ID" alt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5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56A31B-F041-491B-93E9-69D400DD0509}" type="slidenum">
              <a:rPr lang="id-ID" alt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0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B1DDD8-EC58-46BF-8F6C-831646312204}" type="slidenum">
              <a:rPr lang="id-ID" alt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446904-FA3A-46D8-AA0F-954F6252C5F6}" type="slidenum">
              <a:rPr lang="id-ID" alt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4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77FF2D-9A17-4DED-A7D7-D69EE4A822FC}" type="slidenum">
              <a:rPr lang="id-ID" alt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5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6B2969-37B1-4784-BE9B-338299FC033F}" type="slidenum">
              <a:rPr lang="id-ID" alt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9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5D9C9D-1D99-4A8A-9F09-D1EE03061113}" type="slidenum">
              <a:rPr lang="id-ID" alt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6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C241C8-9998-4B70-80B9-7597248F04AC}" type="slidenum">
              <a:rPr lang="id-ID" alt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6B803E-363D-4FF3-A33F-3D47DD613408}" type="slidenum">
              <a:rPr lang="id-ID" alt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152F-8EF5-492E-9B59-7406A55D5201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CF51D-22A8-422B-97CB-0051A1BC8A2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9530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62B8-FD4B-4AF8-935C-610DD725526D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FA40-EE1D-4A35-AE20-5FD5C6EE971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505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C328-E480-4740-8417-9534F5B6CA9E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E03E-C50D-49FC-B32E-C4410534FA4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0094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BB75-838E-40CF-80C4-DF967C28790C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95FAC-6E9F-4E4B-BE23-F0511060E8D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814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6B43-0DF8-4D5E-A44E-905B04211FFF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2D6D4-7773-48B8-B731-0CA2D03AB14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219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3419-B245-4CA7-A4A0-B884D3911682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DFDBE-9B1C-4650-AE3F-1CC276CE784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730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4B91-8271-41AA-AB13-65CAC8776442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B812F-7A01-4DFA-8392-36BE6E2269A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0298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8F9C-EF15-444B-B6EE-331298B315BE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C710-A6FB-447A-AF9F-23515CC856F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711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0B67-6521-44BD-BAFF-FAC568C0869B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5CCFC-AE47-44D2-8AE1-BAD2554ADC7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0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9D1B-50A1-4373-B79B-E60FCA08A509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7657-0134-45FE-993C-A72D38614FC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7667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A0F4-3EAF-416B-85F7-910CA0B3C1CD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63591-C4E2-43E1-B751-0A25FF6B8B3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2765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A5419-5A40-4C8F-BE10-782C9906D8DD}" type="datetime1">
              <a:rPr lang="en-US"/>
              <a:pPr>
                <a:defRPr/>
              </a:pPr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451D5605-1CAE-43BB-8D98-5F0E3EFC6E28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b="1" smtClean="0">
                <a:solidFill>
                  <a:schemeClr val="bg1"/>
                </a:solidFill>
              </a:rPr>
              <a:t>Monitoring dan Evaluation</a:t>
            </a:r>
            <a:endParaRPr lang="en-US" altLang="id-ID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id-ID" b="1" dirty="0" smtClean="0">
                <a:solidFill>
                  <a:schemeClr val="bg1"/>
                </a:solidFill>
              </a:rPr>
              <a:t>Riya Widayanti</a:t>
            </a:r>
            <a:endParaRPr lang="en-US" altLang="id-ID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id-ID" b="1" dirty="0" smtClean="0">
                <a:solidFill>
                  <a:schemeClr val="bg1"/>
                </a:solidFill>
              </a:rPr>
              <a:t>Sistem Informasi - FASILKOM</a:t>
            </a:r>
            <a:endParaRPr lang="en-US" alt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9030" y="620688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Perbedaan Monitoring dan Evaluasi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84576"/>
          </a:xfrm>
        </p:spPr>
        <p:txBody>
          <a:bodyPr/>
          <a:lstStyle/>
          <a:p>
            <a:r>
              <a:rPr lang="id-ID" sz="2800" dirty="0" smtClean="0"/>
              <a:t>Monitoring </a:t>
            </a:r>
            <a:r>
              <a:rPr lang="id-ID" sz="2800" dirty="0"/>
              <a:t>adalah </a:t>
            </a:r>
            <a:r>
              <a:rPr lang="id-ID" sz="2800" b="1" dirty="0"/>
              <a:t>pemeriksaan rutin kegiatan program sehari-hari </a:t>
            </a:r>
            <a:r>
              <a:rPr lang="id-ID" sz="2800" dirty="0"/>
              <a:t>sebuah organisasi untuk menentukan apakah kegiatan dilakukan sesuai jadwal atau tidak, sumber daya dimanfaatkan secara efisien, dan target jangka pendek untuk keluaran dicapai sesuai dengan rencana proyek . </a:t>
            </a:r>
            <a:endParaRPr lang="id-ID" sz="2800" dirty="0" smtClean="0"/>
          </a:p>
          <a:p>
            <a:r>
              <a:rPr lang="id-ID" sz="2800" dirty="0" smtClean="0"/>
              <a:t>Evaluasi adalah </a:t>
            </a:r>
            <a:r>
              <a:rPr lang="id-ID" sz="2800" b="1" dirty="0"/>
              <a:t>proses pengumpulan dan analisis informasi </a:t>
            </a:r>
            <a:r>
              <a:rPr lang="id-ID" sz="2800" dirty="0"/>
              <a:t>yang membantu manajemen dalam membandingkan </a:t>
            </a:r>
            <a:r>
              <a:rPr lang="id-ID" sz="2800" b="1" dirty="0"/>
              <a:t>pencapaian proyek dengan tujuan </a:t>
            </a:r>
            <a:r>
              <a:rPr lang="id-ID" sz="2800" dirty="0"/>
              <a:t>yang telah ditentukan dan untuk mengetahui apakah tujuan tersebut tercapai atau tidak. Evaluasi juga menghasilkan informasi penting lainnya tentang dampak, efektivitas biaya, dan potensi masa </a:t>
            </a:r>
            <a:r>
              <a:rPr lang="id-ID" sz="2800" dirty="0" smtClean="0"/>
              <a:t>depan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356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491405" y="5715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Kaitan SIM, Monitoring dan Evaluasi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05" y="1203739"/>
            <a:ext cx="8028384" cy="53188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33" y="584106"/>
            <a:ext cx="6886533" cy="56897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71487" y="492027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668" y="1177827"/>
            <a:ext cx="8840664" cy="4602163"/>
          </a:xfrm>
        </p:spPr>
        <p:txBody>
          <a:bodyPr/>
          <a:lstStyle/>
          <a:p>
            <a:pPr algn="just"/>
            <a:r>
              <a:rPr lang="id-ID" sz="2400" dirty="0" smtClean="0"/>
              <a:t>INPUT</a:t>
            </a:r>
            <a:r>
              <a:rPr lang="en-US" sz="2400" dirty="0" smtClean="0"/>
              <a:t>: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(</a:t>
            </a:r>
            <a:r>
              <a:rPr lang="en-US" sz="2400" dirty="0" err="1"/>
              <a:t>mis</a:t>
            </a:r>
            <a:r>
              <a:rPr lang="en-US" sz="2400" dirty="0"/>
              <a:t>., </a:t>
            </a:r>
            <a:r>
              <a:rPr lang="id-ID" sz="2400" dirty="0" smtClean="0"/>
              <a:t>Biaya</a:t>
            </a:r>
            <a:r>
              <a:rPr lang="en-US" sz="2400" dirty="0" smtClean="0"/>
              <a:t>, </a:t>
            </a:r>
            <a:r>
              <a:rPr lang="en-US" sz="2400" dirty="0" err="1"/>
              <a:t>staf</a:t>
            </a:r>
            <a:r>
              <a:rPr lang="en-US" sz="2400" dirty="0"/>
              <a:t> yang </a:t>
            </a:r>
            <a:r>
              <a:rPr lang="en-US" sz="2400" dirty="0" err="1"/>
              <a:t>dipekerjakan</a:t>
            </a:r>
            <a:r>
              <a:rPr lang="en-US" sz="2400" dirty="0"/>
              <a:t>)</a:t>
            </a:r>
          </a:p>
          <a:p>
            <a:r>
              <a:rPr lang="id-ID" sz="2400" dirty="0" smtClean="0"/>
              <a:t>PROCESS</a:t>
            </a:r>
            <a:r>
              <a:rPr lang="en-US" sz="2400" dirty="0" smtClean="0"/>
              <a:t>: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(</a:t>
            </a:r>
            <a:r>
              <a:rPr lang="en-US" sz="2400" dirty="0" err="1"/>
              <a:t>mis</a:t>
            </a:r>
            <a:r>
              <a:rPr lang="en-US" sz="2400" dirty="0"/>
              <a:t>., </a:t>
            </a:r>
            <a:r>
              <a:rPr lang="en-US" sz="2400" dirty="0" err="1"/>
              <a:t>Kursus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, </a:t>
            </a:r>
            <a:r>
              <a:rPr lang="en-US" sz="2400" dirty="0" err="1"/>
              <a:t>layanan</a:t>
            </a:r>
            <a:r>
              <a:rPr lang="en-US" sz="2400" dirty="0"/>
              <a:t> yang </a:t>
            </a:r>
            <a:r>
              <a:rPr lang="en-US" sz="2400" dirty="0" err="1"/>
              <a:t>diperkenalkan</a:t>
            </a:r>
            <a:r>
              <a:rPr lang="en-US" sz="2400" dirty="0"/>
              <a:t>).</a:t>
            </a:r>
          </a:p>
          <a:p>
            <a:r>
              <a:rPr lang="id-ID" sz="2400" dirty="0" smtClean="0"/>
              <a:t>OUTPUT</a:t>
            </a:r>
            <a:r>
              <a:rPr lang="en-US" sz="2400" dirty="0" smtClean="0"/>
              <a:t>: </a:t>
            </a:r>
            <a:r>
              <a:rPr lang="en-US" sz="2400" dirty="0" err="1"/>
              <a:t>Apakah</a:t>
            </a:r>
            <a:r>
              <a:rPr lang="en-US" sz="2400" dirty="0"/>
              <a:t> item </a:t>
            </a:r>
            <a:r>
              <a:rPr lang="en-US" sz="2400" dirty="0" err="1"/>
              <a:t>terukur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(</a:t>
            </a:r>
            <a:r>
              <a:rPr lang="en-US" sz="2400" dirty="0" err="1"/>
              <a:t>mis</a:t>
            </a:r>
            <a:r>
              <a:rPr lang="en-US" sz="2400" dirty="0"/>
              <a:t>.,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smtClean="0"/>
              <a:t>orang</a:t>
            </a:r>
            <a:r>
              <a:rPr lang="id-ID" sz="2400" dirty="0" smtClean="0"/>
              <a:t> </a:t>
            </a:r>
            <a:r>
              <a:rPr lang="en-US" sz="2400" dirty="0" err="1" smtClean="0"/>
              <a:t>dilatih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id-ID" sz="2400" dirty="0" smtClean="0"/>
              <a:t>sistem baru</a:t>
            </a:r>
            <a:r>
              <a:rPr lang="en-US" sz="2400" dirty="0" smtClean="0"/>
              <a:t> ).</a:t>
            </a:r>
            <a:endParaRPr lang="en-US" sz="2400" dirty="0"/>
          </a:p>
          <a:p>
            <a:r>
              <a:rPr lang="id-ID" sz="2400" dirty="0" smtClean="0"/>
              <a:t>Result </a:t>
            </a:r>
            <a:r>
              <a:rPr lang="en-US" sz="2400" dirty="0" smtClean="0"/>
              <a:t>: </a:t>
            </a:r>
            <a:r>
              <a:rPr lang="en-US" sz="2400" dirty="0" err="1"/>
              <a:t>Konsekuensi</a:t>
            </a:r>
            <a:r>
              <a:rPr lang="en-US" sz="2400" dirty="0"/>
              <a:t> </a:t>
            </a: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program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, </a:t>
            </a:r>
            <a:r>
              <a:rPr lang="id-ID" sz="2400" dirty="0" smtClean="0"/>
              <a:t>kecepatan penyelesaian masalah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id-ID" sz="2400" dirty="0" smtClean="0"/>
              <a:t>IMPACT</a:t>
            </a:r>
            <a:r>
              <a:rPr lang="en-US" sz="2400" dirty="0" smtClean="0"/>
              <a:t>: </a:t>
            </a:r>
            <a:r>
              <a:rPr lang="en-US" sz="2400" dirty="0" err="1"/>
              <a:t>Konsekuensi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program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(</a:t>
            </a:r>
            <a:r>
              <a:rPr lang="en-US" sz="2400" dirty="0" err="1" smtClean="0"/>
              <a:t>mis</a:t>
            </a:r>
            <a:r>
              <a:rPr lang="id-ID" sz="2400" dirty="0" smtClean="0"/>
              <a:t>al </a:t>
            </a:r>
            <a:r>
              <a:rPr lang="en-US" sz="2400" dirty="0" smtClean="0"/>
              <a:t>, </a:t>
            </a:r>
            <a:r>
              <a:rPr lang="id-ID" sz="2400" dirty="0" smtClean="0"/>
              <a:t>kecepatan pengambilan keputusan bagi stakeholder</a:t>
            </a:r>
            <a:r>
              <a:rPr lang="en-US" sz="2400" dirty="0" smtClean="0"/>
              <a:t>).</a:t>
            </a:r>
            <a:endParaRPr lang="id-ID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56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4602163"/>
          </a:xfrm>
        </p:spPr>
        <p:txBody>
          <a:bodyPr/>
          <a:lstStyle/>
          <a:p>
            <a:r>
              <a:rPr lang="id-ID" sz="2400" dirty="0"/>
              <a:t>Indikator adalah deskripsi atau pernyataan tentang apa yang dipantau atau dievaluasi untuk memberikan bukti tugas proyek dan </a:t>
            </a:r>
            <a:r>
              <a:rPr lang="id-ID" sz="2400" dirty="0" smtClean="0"/>
              <a:t>pencapaian</a:t>
            </a:r>
          </a:p>
          <a:p>
            <a:r>
              <a:rPr lang="id-ID" sz="2400" dirty="0" smtClean="0"/>
              <a:t>Indikator bisa kuantitatif atau kualitatif</a:t>
            </a:r>
          </a:p>
          <a:p>
            <a:r>
              <a:rPr lang="id-ID" sz="2400" dirty="0" smtClean="0"/>
              <a:t>Harus SMART (specific, Measurabel, Approriate, Realistic, Time-bond)</a:t>
            </a:r>
          </a:p>
          <a:p>
            <a:r>
              <a:rPr lang="id-ID" sz="2400" dirty="0" smtClean="0"/>
              <a:t>Jelas, usefull, memiliki jangka waktu</a:t>
            </a:r>
            <a:endParaRPr lang="id-ID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Metode dan Toos untuk </a:t>
            </a:r>
            <a:b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dan Evaluasi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id-ID" dirty="0" smtClean="0"/>
              <a:t>Methods:</a:t>
            </a:r>
          </a:p>
          <a:p>
            <a:pPr lvl="1"/>
            <a:r>
              <a:rPr lang="id-ID" dirty="0" smtClean="0"/>
              <a:t>Interview, Surveys</a:t>
            </a:r>
          </a:p>
          <a:p>
            <a:pPr lvl="1"/>
            <a:r>
              <a:rPr lang="id-ID" dirty="0" smtClean="0"/>
              <a:t>FGD</a:t>
            </a:r>
          </a:p>
          <a:p>
            <a:pPr lvl="1"/>
            <a:r>
              <a:rPr lang="id-ID" dirty="0" smtClean="0"/>
              <a:t>Observasi</a:t>
            </a:r>
          </a:p>
          <a:p>
            <a:pPr lvl="1"/>
            <a:r>
              <a:rPr lang="id-ID" dirty="0" smtClean="0"/>
              <a:t>Analisis masalah</a:t>
            </a:r>
          </a:p>
          <a:p>
            <a:pPr lvl="1"/>
            <a:r>
              <a:rPr lang="id-ID" dirty="0" smtClean="0"/>
              <a:t>Cek fisik</a:t>
            </a:r>
            <a:endParaRPr lang="id-ID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648200" y="1600199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Tools / Instruments :</a:t>
            </a:r>
          </a:p>
          <a:p>
            <a:pPr lvl="1"/>
            <a:r>
              <a:rPr lang="id-ID" dirty="0"/>
              <a:t>K</a:t>
            </a:r>
            <a:r>
              <a:rPr lang="id-ID" dirty="0" smtClean="0"/>
              <a:t>uestioner</a:t>
            </a:r>
          </a:p>
          <a:p>
            <a:pPr lvl="1"/>
            <a:r>
              <a:rPr lang="id-ID" dirty="0" smtClean="0"/>
              <a:t>Pedoman Diskusi</a:t>
            </a:r>
          </a:p>
          <a:p>
            <a:pPr lvl="1"/>
            <a:r>
              <a:rPr lang="id-ID" dirty="0" smtClean="0"/>
              <a:t>Ceklis</a:t>
            </a:r>
          </a:p>
          <a:p>
            <a:pPr lvl="1"/>
            <a:r>
              <a:rPr lang="id-ID" dirty="0" smtClean="0"/>
              <a:t>Jadwal/rencana kerja</a:t>
            </a:r>
          </a:p>
          <a:p>
            <a:pPr lvl="1"/>
            <a:r>
              <a:rPr lang="id-ID" dirty="0" smtClean="0"/>
              <a:t>Laporan</a:t>
            </a:r>
          </a:p>
          <a:p>
            <a:pPr lvl="1"/>
            <a:r>
              <a:rPr lang="id-ID" dirty="0" smtClean="0"/>
              <a:t>Daftar kebutuhan bahan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5267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1486" y="54619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845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sz="2800" dirty="0" smtClean="0"/>
              <a:t>Jelaskan mengenai Monitoring dan Evaluasi 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Apa perbedaannya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Berikan contoh dalam aktivitas di organisasi yang anda tahu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Bagaimana membedaan kedua nya tersebut, apakah berkontribusi sama dalam pengembangan organisasi?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Adakah indikator dalam kedua kativitas tersebut?</a:t>
            </a:r>
          </a:p>
          <a:p>
            <a:pPr marL="514350" indent="-514350">
              <a:buAutoNum type="arabicPeriod"/>
            </a:pPr>
            <a:r>
              <a:rPr lang="id-ID" sz="2800" smtClean="0"/>
              <a:t>Jelaskan ketehubungannya?</a:t>
            </a: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29449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Tahapa Evaluasi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 Case Study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03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  Performance 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Metode  Evaluasi 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Metode Evaluasi 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 Readiness 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Introduction Control and Audit IS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Implementasi TAM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 Case Study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User Acceptance Model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Implementation UAM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Case Study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IS Evaluation Documentation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6" y="3248890"/>
            <a:ext cx="54967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Technology Acceptance Model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55142"/>
              </p:ext>
            </p:extLst>
          </p:nvPr>
        </p:nvGraphicFramePr>
        <p:xfrm>
          <a:off x="683568" y="1700808"/>
          <a:ext cx="8280920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80920"/>
              </a:tblGrid>
              <a:tr h="20162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Memahami karakteristik organisasi/masyarakat (sebagai pengguna) dalam berinteraksi, beradaptasi, dan belajar melalui adopsi teknologi informasi yang berorientasi pada penumbuhan pengetahuan masyarakat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id-ID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 mengelola dan mengevaluasi penerapan sistem informasi di organisasi </a:t>
                      </a:r>
                    </a:p>
                    <a:p>
                      <a:r>
                        <a:rPr lang="id-ID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id-ID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Buku Acuan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id-ID" sz="2400" dirty="0"/>
              <a:t>Seri 2 Organizational management, “Monitoring and Evaluasi MIS, Apthfinder International</a:t>
            </a:r>
          </a:p>
          <a:p>
            <a:pPr lvl="0"/>
            <a:r>
              <a:rPr lang="id-ID" sz="2400" dirty="0"/>
              <a:t>MIS, “Methodological Approaches to Evaluaation of IS Fuctonality “, vol 4, 2009</a:t>
            </a:r>
          </a:p>
          <a:p>
            <a:r>
              <a:rPr lang="id-ID" sz="2400" dirty="0"/>
              <a:t>Mohammad Chuttur, “Overview of TAM : Origins, Development and Future Directions, Sprouts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731695" cy="44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/>
              <a:t>Sistem Informasi </a:t>
            </a:r>
            <a:r>
              <a:rPr lang="id-ID" sz="2800" dirty="0" smtClean="0"/>
              <a:t>Manajemen </a:t>
            </a:r>
            <a:r>
              <a:rPr lang="id-ID" sz="2800" dirty="0"/>
              <a:t>menyediakan informasi tentang berbagai fungsi organisasi yang berbeda, memungkinkan seorang manajer untuk merencanakan, memantau, dan mengevaluasi operasi dan </a:t>
            </a:r>
            <a:r>
              <a:rPr lang="id-ID" sz="2800" dirty="0" smtClean="0"/>
              <a:t>kinerja sistem informasi itu sendiri.</a:t>
            </a:r>
          </a:p>
          <a:p>
            <a:r>
              <a:rPr lang="id-ID" sz="2800" dirty="0" smtClean="0"/>
              <a:t>Dimanfaatkan untuk pengambilan keputusan yang tentunya mendukung tercapainya visi dan misi</a:t>
            </a:r>
            <a:endParaRPr lang="id-ID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019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dan Evaluasi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/>
          <a:lstStyle/>
          <a:p>
            <a:pPr algn="just"/>
            <a:r>
              <a:rPr lang="id-ID" sz="2800" b="1" dirty="0" smtClean="0"/>
              <a:t>Twin sisters</a:t>
            </a:r>
          </a:p>
          <a:p>
            <a:pPr algn="just"/>
            <a:r>
              <a:rPr lang="id-ID" sz="2800" dirty="0" smtClean="0"/>
              <a:t>Membantu </a:t>
            </a:r>
            <a:r>
              <a:rPr lang="id-ID" sz="2800" dirty="0"/>
              <a:t>manajemen dalam mengetahui apakah </a:t>
            </a:r>
            <a:r>
              <a:rPr lang="id-ID" sz="2800" b="1" dirty="0"/>
              <a:t>tujuan program tercapai,</a:t>
            </a:r>
            <a:r>
              <a:rPr lang="id-ID" sz="2800" dirty="0"/>
              <a:t> sampai sejauh mana ada kebutuhan koreksi </a:t>
            </a:r>
            <a:r>
              <a:rPr lang="id-ID" sz="2800" dirty="0" smtClean="0"/>
              <a:t>dalam pertengan proyek </a:t>
            </a:r>
            <a:r>
              <a:rPr lang="id-ID" sz="2800" dirty="0"/>
              <a:t>untuk mengatasi masalah yang muncul, di lingkungan, atau dan menilai efisiensi, dan pemeliharaan standar karyawan. </a:t>
            </a:r>
          </a:p>
          <a:p>
            <a:pPr algn="just"/>
            <a:r>
              <a:rPr lang="id-ID" sz="2800" dirty="0"/>
              <a:t>M</a:t>
            </a:r>
            <a:r>
              <a:rPr lang="id-ID" sz="2800" dirty="0" smtClean="0"/>
              <a:t>emeriksa </a:t>
            </a:r>
            <a:r>
              <a:rPr lang="id-ID" sz="2800" b="1" dirty="0"/>
              <a:t>indikator, target, kriteria dan standar</a:t>
            </a:r>
            <a:r>
              <a:rPr lang="id-ID" sz="2800" dirty="0"/>
              <a:t>. </a:t>
            </a:r>
            <a:endParaRPr lang="id-ID" sz="2800" dirty="0" smtClean="0"/>
          </a:p>
          <a:p>
            <a:pPr algn="just"/>
            <a:r>
              <a:rPr lang="id-ID" sz="2800" dirty="0" smtClean="0"/>
              <a:t>Makna</a:t>
            </a:r>
            <a:r>
              <a:rPr lang="id-ID" sz="2800" dirty="0"/>
              <a:t>, dan definisi pemantauan dan evaluasi sering diperdebatkan karena </a:t>
            </a:r>
            <a:r>
              <a:rPr lang="id-ID" sz="2800" b="1" dirty="0"/>
              <a:t>tumpang tindih substansial </a:t>
            </a:r>
            <a:r>
              <a:rPr lang="id-ID" sz="2800" dirty="0"/>
              <a:t>kedua aktivitas tersebut.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you begin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74" y="1337098"/>
            <a:ext cx="6892825" cy="48632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M Pertemuan-1" id="{3979C861-7D89-4CC1-9C6B-39A9A90CB11D}" vid="{8D56DF52-7B1B-405B-A0F0-F9B69CA6AF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IRM Pertemuan-1</Template>
  <TotalTime>833</TotalTime>
  <Words>612</Words>
  <Application>Microsoft Office PowerPoint</Application>
  <PresentationFormat>On-screen Show (4:3)</PresentationFormat>
  <Paragraphs>91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Buku Acuan</vt:lpstr>
      <vt:lpstr>Pengenalan</vt:lpstr>
      <vt:lpstr>Monitoring dan Evaluasi</vt:lpstr>
      <vt:lpstr>Before you begin</vt:lpstr>
      <vt:lpstr>Perbedaan Monitoring dan Evaluasi</vt:lpstr>
      <vt:lpstr>Kaitan SIM, Monitoring dan Evaluasi</vt:lpstr>
      <vt:lpstr>PowerPoint Presentation</vt:lpstr>
      <vt:lpstr>Contoh</vt:lpstr>
      <vt:lpstr>INDIKATOR</vt:lpstr>
      <vt:lpstr>Metode dan Toos untuk  Monitoring dan Evaluasi</vt:lpstr>
      <vt:lpstr>LATIHAN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</dc:creator>
  <cp:lastModifiedBy>SP</cp:lastModifiedBy>
  <cp:revision>29</cp:revision>
  <dcterms:created xsi:type="dcterms:W3CDTF">2018-03-06T15:17:13Z</dcterms:created>
  <dcterms:modified xsi:type="dcterms:W3CDTF">2018-03-17T15:58:22Z</dcterms:modified>
</cp:coreProperties>
</file>