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66" r:id="rId3"/>
    <p:sldId id="367" r:id="rId4"/>
    <p:sldId id="368" r:id="rId5"/>
    <p:sldId id="369" r:id="rId6"/>
    <p:sldId id="370" r:id="rId7"/>
    <p:sldId id="373" r:id="rId8"/>
    <p:sldId id="374" r:id="rId9"/>
    <p:sldId id="384" r:id="rId10"/>
    <p:sldId id="385" r:id="rId11"/>
    <p:sldId id="38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190" autoAdjust="0"/>
  </p:normalViewPr>
  <p:slideViewPr>
    <p:cSldViewPr showGuides="1">
      <p:cViewPr varScale="1">
        <p:scale>
          <a:sx n="54" d="100"/>
          <a:sy n="54" d="100"/>
        </p:scale>
        <p:origin x="60" y="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9B435C-D7FE-4B83-B812-86E3BC02045E}" type="datetimeFigureOut">
              <a:rPr lang="id-ID"/>
              <a:pPr>
                <a:defRPr/>
              </a:pPr>
              <a:t>19/03/2018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B8EF36-0D8A-4966-B6DA-0877B1F84567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659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77FF2D-9A17-4DED-A7D7-D69EE4A822FC}" type="slidenum">
              <a:rPr lang="id-ID" alt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5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6B2969-37B1-4784-BE9B-338299FC033F}" type="slidenum">
              <a:rPr lang="id-ID" alt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9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6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C241C8-9998-4B70-80B9-7597248F04AC}" type="slidenum">
              <a:rPr lang="id-ID" alt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6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6B803E-363D-4FF3-A33F-3D47DD613408}" type="slidenum">
              <a:rPr lang="id-ID" alt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C2F95-60F5-43AC-8F02-46ABD09D3B8D}" type="slidenum">
              <a:rPr lang="id-ID" alt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7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6006E7-8025-40DF-8EC5-5143AC21FBCD}" type="slidenum">
              <a:rPr lang="id-ID" alt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23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6B2969-37B1-4784-BE9B-338299FC033F}" type="slidenum">
              <a:rPr lang="id-ID" alt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6B2969-37B1-4784-BE9B-338299FC033F}" type="slidenum">
              <a:rPr lang="id-ID" alt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3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52F-8EF5-492E-9B59-7406A55D5201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F51D-22A8-422B-97CB-0051A1BC8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953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62B8-FD4B-4AF8-935C-610DD725526D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FA40-EE1D-4A35-AE20-5FD5C6EE97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0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C328-E480-4740-8417-9534F5B6CA9E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03E-C50D-49FC-B32E-C4410534F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009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BB75-838E-40CF-80C4-DF967C28790C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5FAC-6E9F-4E4B-BE23-F0511060E8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1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6B43-0DF8-4D5E-A44E-905B04211FFF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D6D4-7773-48B8-B731-0CA2D03AB1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219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3419-B245-4CA7-A4A0-B884D3911682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FDBE-9B1C-4650-AE3F-1CC276CE78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730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B91-8271-41AA-AB13-65CAC8776442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812F-7A01-4DFA-8392-36BE6E2269A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29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F9C-EF15-444B-B6EE-331298B315BE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C710-A6FB-447A-AF9F-23515CC856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1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0B67-6521-44BD-BAFF-FAC568C0869B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CCFC-AE47-44D2-8AE1-BAD2554ADC7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D1B-50A1-4373-B79B-E60FCA08A509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7657-0134-45FE-993C-A72D38614F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6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A0F4-3EAF-416B-85F7-910CA0B3C1CD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3591-C4E2-43E1-B751-0A25FF6B8B3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76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A5419-5A40-4C8F-BE10-782C9906D8DD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451D5605-1CAE-43BB-8D98-5F0E3EFC6E28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b="1" smtClean="0">
                <a:solidFill>
                  <a:schemeClr val="bg1"/>
                </a:solidFill>
              </a:rPr>
              <a:t>Monitoring dan Evaluation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Riya Widayanti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Sistem Informasi - FASILKOM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604837"/>
            <a:ext cx="846772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71487" y="553923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Latihan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1239723"/>
            <a:ext cx="8731695" cy="492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Mengumpulkan data laporan, jika belum punya studi kasus bisa formatnya telebih dahulu</a:t>
            </a:r>
          </a:p>
          <a:p>
            <a:r>
              <a:rPr lang="id-ID" sz="2000" dirty="0" smtClean="0"/>
              <a:t>Lakukan brainstorming pada data yang telah dikumpulkan (jumlah org yang dilayani, jenis layanan, jumlah peserta, jumlah materi yang didistribusikan</a:t>
            </a:r>
          </a:p>
          <a:p>
            <a:r>
              <a:rPr lang="id-ID" sz="2000" dirty="0" smtClean="0"/>
              <a:t>Tandai untuk masing-masing data untuk membedakan informasi tersebut ditujukan kepada siapan (RACI model)</a:t>
            </a:r>
          </a:p>
          <a:p>
            <a:r>
              <a:rPr lang="id-ID" sz="2000" dirty="0" smtClean="0"/>
              <a:t>Pisahkan antara operasional informasi dengan performance informasi</a:t>
            </a:r>
          </a:p>
          <a:p>
            <a:r>
              <a:rPr lang="id-ID" sz="2000" dirty="0" smtClean="0"/>
              <a:t>Pilih data yang paling penting dan lakukan perancangan yang mudah dipahami</a:t>
            </a:r>
          </a:p>
          <a:p>
            <a:pPr lvl="1"/>
            <a:r>
              <a:rPr lang="id-ID" sz="2000" dirty="0" smtClean="0"/>
              <a:t>Pengumpulan data</a:t>
            </a:r>
          </a:p>
          <a:p>
            <a:pPr lvl="1"/>
            <a:r>
              <a:rPr lang="id-ID" sz="2000" dirty="0" smtClean="0"/>
              <a:t>Koleksi data</a:t>
            </a:r>
          </a:p>
          <a:p>
            <a:pPr lvl="1"/>
            <a:r>
              <a:rPr lang="id-ID" sz="2000" dirty="0" smtClean="0"/>
              <a:t>Analisis dan interpretasi</a:t>
            </a:r>
          </a:p>
          <a:p>
            <a:pPr lvl="1"/>
            <a:r>
              <a:rPr lang="id-ID" sz="2000" dirty="0" smtClean="0"/>
              <a:t>Laporan</a:t>
            </a:r>
          </a:p>
          <a:p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35575920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Step Monitoring </a:t>
            </a: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-75977" y="1268760"/>
            <a:ext cx="9324528" cy="5184576"/>
          </a:xfrm>
        </p:spPr>
        <p:txBody>
          <a:bodyPr/>
          <a:lstStyle/>
          <a:p>
            <a:pPr lvl="0"/>
            <a:r>
              <a:rPr lang="en-US" sz="2000" dirty="0" smtClean="0"/>
              <a:t>Focus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indikator</a:t>
            </a:r>
            <a:r>
              <a:rPr lang="en-US" sz="2000" dirty="0" smtClean="0"/>
              <a:t> ,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endParaRPr lang="en-US" sz="2000" dirty="0" smtClean="0"/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Meriview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merevisi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project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lingkup</a:t>
            </a:r>
            <a:r>
              <a:rPr lang="en-US" sz="2000" dirty="0" smtClean="0"/>
              <a:t> monitoring </a:t>
            </a:r>
            <a:r>
              <a:rPr lang="en-US" sz="2000" dirty="0" err="1" smtClean="0"/>
              <a:t>dan</a:t>
            </a:r>
            <a:r>
              <a:rPr lang="en-US" sz="2000" dirty="0" smtClean="0"/>
              <a:t> evaluation</a:t>
            </a:r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Menseleksi</a:t>
            </a:r>
            <a:r>
              <a:rPr lang="en-US" sz="2000" dirty="0" smtClean="0"/>
              <a:t> </a:t>
            </a:r>
            <a:r>
              <a:rPr lang="en-US" sz="2000" dirty="0" err="1" smtClean="0"/>
              <a:t>indikator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endParaRPr lang="en-US" sz="2000" dirty="0" smtClean="0"/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Memutiskan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data,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divisi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dimonitoring</a:t>
            </a:r>
            <a:r>
              <a:rPr lang="en-US" sz="2000" dirty="0" smtClean="0"/>
              <a:t>, </a:t>
            </a:r>
            <a:r>
              <a:rPr lang="en-US" sz="2000" dirty="0" err="1" smtClean="0"/>
              <a:t>menjadwalakan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anggaran</a:t>
            </a:r>
            <a:endParaRPr lang="en-US" sz="2000" dirty="0" smtClean="0"/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Mengumpulkan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</a:t>
            </a:r>
            <a:r>
              <a:rPr lang="en-US" sz="2000" dirty="0" err="1" smtClean="0"/>
              <a:t>pra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(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)</a:t>
            </a:r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Menganalisi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menyiapkan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endParaRPr lang="en-US" sz="2000" dirty="0" smtClean="0"/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berdasatkan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monitoring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. </a:t>
            </a:r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Mendistribusikan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unit yang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</a:p>
          <a:p>
            <a:pPr marL="914400" lvl="1" indent="-457200">
              <a:buAutoNum type="arabicPeriod"/>
            </a:pPr>
            <a:r>
              <a:rPr lang="en-US" sz="2000" dirty="0" err="1" smtClean="0"/>
              <a:t>Membuatkan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endParaRPr lang="en-US" sz="2000" dirty="0" smtClean="0"/>
          </a:p>
          <a:p>
            <a:pPr marL="914400" lvl="1" indent="-457200">
              <a:buAutoNum type="arabicPeriod"/>
            </a:pPr>
            <a:endParaRPr lang="id-ID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71487" y="553923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Laporan Evaluasi 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2305" y="1216360"/>
            <a:ext cx="8731695" cy="442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/>
              <a:t>Laporan ini dibutuhkan untuk mengambil keputusan, maka:</a:t>
            </a:r>
          </a:p>
          <a:p>
            <a:pPr marL="808038" indent="-273050"/>
            <a:r>
              <a:rPr lang="id-ID" sz="2800" dirty="0" smtClean="0"/>
              <a:t>Ringkas, jelas dan benar-benar sesuai dengan keputusan si pengambil keputusan</a:t>
            </a:r>
          </a:p>
          <a:p>
            <a:pPr marL="808038" indent="-273050"/>
            <a:r>
              <a:rPr lang="id-ID" sz="2800" dirty="0" smtClean="0"/>
              <a:t>Menunjukkan data mengenai taget/indikator yang tercapai</a:t>
            </a:r>
          </a:p>
          <a:p>
            <a:pPr marL="808038" indent="-273050"/>
            <a:r>
              <a:rPr lang="id-ID" sz="2800" dirty="0" smtClean="0"/>
              <a:t>Tampilan menarik dimungkinkan dalam bentuk grafik, tabel dan bagan</a:t>
            </a:r>
          </a:p>
          <a:p>
            <a:pPr marL="808038" indent="-273050"/>
            <a:r>
              <a:rPr lang="id-ID" sz="2800" dirty="0" smtClean="0"/>
              <a:t>Terdapat judul yang menjelaskan isi dengan baik</a:t>
            </a:r>
          </a:p>
          <a:p>
            <a:pPr marL="808038" indent="-273050"/>
            <a:r>
              <a:rPr lang="id-ID" sz="2800" dirty="0" smtClean="0"/>
              <a:t>Berisi ringkasan eksekutis 1-2 halaman</a:t>
            </a:r>
          </a:p>
          <a:p>
            <a:pPr marL="808038" indent="-273050"/>
            <a:r>
              <a:rPr lang="id-ID" sz="2800" dirty="0" smtClean="0"/>
              <a:t>Memperhatikan instrumen dalam evaluasi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Laporan Evaluasi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id-ID" sz="2800" b="1" dirty="0" smtClean="0"/>
              <a:t>Project Description</a:t>
            </a:r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Purpose of the Evaluation</a:t>
            </a:r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Evaluation Methodolgies</a:t>
            </a:r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Finding or result</a:t>
            </a:r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Recommendation</a:t>
            </a:r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Appendices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Aktivitas Utama dalam Evaluasi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2160240"/>
          </a:xfrm>
        </p:spPr>
        <p:txBody>
          <a:bodyPr/>
          <a:lstStyle/>
          <a:p>
            <a:r>
              <a:rPr lang="id-ID" sz="2800" dirty="0" smtClean="0"/>
              <a:t>Data Collection</a:t>
            </a:r>
          </a:p>
          <a:p>
            <a:r>
              <a:rPr lang="id-ID" sz="2800" dirty="0" smtClean="0"/>
              <a:t>Data Analysis</a:t>
            </a:r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WHY – HOW – WHEN – HOW--WHO</a:t>
            </a:r>
            <a:endParaRPr lang="id-ID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3124864"/>
            <a:ext cx="7578588" cy="285775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9030" y="620688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Point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531421"/>
            <a:ext cx="7488832" cy="459474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471487" y="492027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Tools to Use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177827"/>
            <a:ext cx="4536504" cy="5131493"/>
          </a:xfrm>
        </p:spPr>
        <p:txBody>
          <a:bodyPr/>
          <a:lstStyle/>
          <a:p>
            <a:pPr algn="just"/>
            <a:r>
              <a:rPr lang="id-ID" sz="2400" dirty="0" smtClean="0"/>
              <a:t>Penilaian kebutuhan dan analisis kondisi</a:t>
            </a:r>
          </a:p>
          <a:p>
            <a:pPr algn="just"/>
            <a:r>
              <a:rPr lang="id-ID" sz="2400" dirty="0" smtClean="0"/>
              <a:t>Baseline surveys</a:t>
            </a:r>
          </a:p>
          <a:p>
            <a:pPr algn="just"/>
            <a:r>
              <a:rPr lang="id-ID" sz="2400" dirty="0" smtClean="0"/>
              <a:t>Penilaian kebutuhan training</a:t>
            </a:r>
          </a:p>
          <a:p>
            <a:pPr algn="just"/>
            <a:r>
              <a:rPr lang="id-ID" sz="2400" dirty="0" smtClean="0"/>
              <a:t>Laporan training dan statistik layanan</a:t>
            </a:r>
          </a:p>
          <a:p>
            <a:pPr algn="just"/>
            <a:r>
              <a:rPr lang="id-ID" sz="2400" dirty="0" smtClean="0"/>
              <a:t>Laporan rutin bulanan tahunan </a:t>
            </a:r>
          </a:p>
          <a:p>
            <a:pPr algn="just"/>
            <a:r>
              <a:rPr lang="id-ID" sz="2400" dirty="0" smtClean="0"/>
              <a:t>Review dokumen program</a:t>
            </a:r>
          </a:p>
          <a:p>
            <a:pPr algn="just"/>
            <a:r>
              <a:rPr lang="id-ID" sz="2400" dirty="0" smtClean="0"/>
              <a:t>Interview dengan sataf dan anggota komunitas</a:t>
            </a:r>
          </a:p>
          <a:p>
            <a:pPr algn="just"/>
            <a:r>
              <a:rPr lang="id-ID" sz="2400" dirty="0" smtClean="0"/>
              <a:t>FGD</a:t>
            </a:r>
          </a:p>
          <a:p>
            <a:pPr algn="just"/>
            <a:r>
              <a:rPr lang="id-ID" sz="2400" dirty="0" smtClean="0"/>
              <a:t>Surveillance site reports</a:t>
            </a:r>
          </a:p>
          <a:p>
            <a:pPr marL="0" indent="0" algn="just">
              <a:buNone/>
            </a:pPr>
            <a:endParaRPr lang="id-ID" sz="2400" dirty="0" smtClean="0"/>
          </a:p>
          <a:p>
            <a:pPr algn="just"/>
            <a:endParaRPr lang="id-ID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60032" y="1177826"/>
            <a:ext cx="4283968" cy="513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z="2400" dirty="0" smtClean="0"/>
              <a:t>Evaluation reports</a:t>
            </a:r>
          </a:p>
          <a:p>
            <a:pPr algn="just"/>
            <a:r>
              <a:rPr lang="id-ID" sz="2400" dirty="0" smtClean="0"/>
              <a:t>Rencana strategis</a:t>
            </a:r>
          </a:p>
          <a:p>
            <a:pPr algn="just"/>
            <a:r>
              <a:rPr lang="id-ID" sz="2400" dirty="0" smtClean="0"/>
              <a:t>Self assessment</a:t>
            </a:r>
          </a:p>
          <a:p>
            <a:pPr algn="just"/>
            <a:r>
              <a:rPr lang="id-ID" sz="2400" dirty="0" smtClean="0"/>
              <a:t>Feedback report </a:t>
            </a:r>
          </a:p>
          <a:p>
            <a:pPr algn="just"/>
            <a:r>
              <a:rPr lang="id-ID" sz="2400" dirty="0" smtClean="0"/>
              <a:t>Audience surveys</a:t>
            </a:r>
          </a:p>
          <a:p>
            <a:pPr algn="just"/>
            <a:r>
              <a:rPr lang="id-ID" sz="2400" dirty="0" smtClean="0"/>
              <a:t>Tracking studies</a:t>
            </a:r>
          </a:p>
          <a:p>
            <a:pPr algn="just"/>
            <a:endParaRPr lang="id-ID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 smtClean="0"/>
          </a:p>
          <a:p>
            <a:pPr algn="just"/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56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277688" y="685800"/>
            <a:ext cx="8542784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Linkages Among MIS, Monitoring, and Evaluation Process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49026"/>
            <a:ext cx="9144000" cy="442830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71487" y="553923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Arahan Sebuah Baseline Survey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2305" y="1216360"/>
            <a:ext cx="8731695" cy="442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/>
              <a:t>Level of awareness or communication </a:t>
            </a:r>
          </a:p>
          <a:p>
            <a:r>
              <a:rPr lang="id-ID" sz="2800" dirty="0" smtClean="0"/>
              <a:t>Faktor yang mempengarui service delivery</a:t>
            </a:r>
          </a:p>
          <a:p>
            <a:r>
              <a:rPr lang="id-ID" sz="2800" dirty="0" smtClean="0"/>
              <a:t>Target dari area terkait dengan persediaan dan layanan</a:t>
            </a:r>
            <a:endParaRPr lang="id-ID" sz="2800" dirty="0"/>
          </a:p>
          <a:p>
            <a:r>
              <a:rPr lang="id-ID" sz="2800" dirty="0" smtClean="0"/>
              <a:t>Intervensi khusus pads permintaan yang telah dipenuhi dan tidak dipenuhi</a:t>
            </a:r>
          </a:p>
        </p:txBody>
      </p:sp>
    </p:spTree>
    <p:extLst>
      <p:ext uri="{BB962C8B-B14F-4D97-AF65-F5344CB8AC3E}">
        <p14:creationId xmlns:p14="http://schemas.microsoft.com/office/powerpoint/2010/main" val="37073169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M Pertemuan-1" id="{3979C861-7D89-4CC1-9C6B-39A9A90CB11D}" vid="{8D56DF52-7B1B-405B-A0F0-F9B69CA6A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IRM Pertemuan-1</Template>
  <TotalTime>1123</TotalTime>
  <Words>371</Words>
  <Application>Microsoft Office PowerPoint</Application>
  <PresentationFormat>On-screen Show (4:3)</PresentationFormat>
  <Paragraphs>78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Step Monitoring dan Evaluasi</vt:lpstr>
      <vt:lpstr>Laporan Evaluasi </vt:lpstr>
      <vt:lpstr>Laporan Evaluasi</vt:lpstr>
      <vt:lpstr>Aktivitas Utama dalam Evaluasi</vt:lpstr>
      <vt:lpstr>Process Point</vt:lpstr>
      <vt:lpstr>Tools to Use</vt:lpstr>
      <vt:lpstr>Linkages Among MIS, Monitoring, and Evaluation Process</vt:lpstr>
      <vt:lpstr>Arahan Sebuah Baseline Survey</vt:lpstr>
      <vt:lpstr>PowerPoint Presentation</vt:lpstr>
      <vt:lpstr>Latihan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</dc:creator>
  <cp:lastModifiedBy>SP</cp:lastModifiedBy>
  <cp:revision>42</cp:revision>
  <dcterms:created xsi:type="dcterms:W3CDTF">2018-03-06T15:17:13Z</dcterms:created>
  <dcterms:modified xsi:type="dcterms:W3CDTF">2018-03-19T07:01:00Z</dcterms:modified>
</cp:coreProperties>
</file>