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6" r:id="rId2"/>
    <p:sldId id="366" r:id="rId3"/>
    <p:sldId id="367" r:id="rId4"/>
    <p:sldId id="368" r:id="rId5"/>
    <p:sldId id="369" r:id="rId6"/>
    <p:sldId id="370" r:id="rId7"/>
    <p:sldId id="37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3190" autoAdjust="0"/>
  </p:normalViewPr>
  <p:slideViewPr>
    <p:cSldViewPr showGuides="1">
      <p:cViewPr varScale="1">
        <p:scale>
          <a:sx n="54" d="100"/>
          <a:sy n="54" d="100"/>
        </p:scale>
        <p:origin x="60" y="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9B435C-D7FE-4B83-B812-86E3BC02045E}" type="datetimeFigureOut">
              <a:rPr lang="id-ID"/>
              <a:pPr>
                <a:defRPr/>
              </a:pPr>
              <a:t>24/03/2018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CB8EF36-0D8A-4966-B6DA-0877B1F84567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765928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77FF2D-9A17-4DED-A7D7-D69EE4A822FC}" type="slidenum">
              <a:rPr lang="id-ID" alt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957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6B2969-37B1-4784-BE9B-338299FC033F}" type="slidenum">
              <a:rPr lang="id-ID" alt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795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5D9C9D-1D99-4A8A-9F09-D1EE03061113}" type="slidenum">
              <a:rPr lang="id-ID" alt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769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C241C8-9998-4B70-80B9-7597248F04AC}" type="slidenum">
              <a:rPr lang="id-ID" alt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68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6B803E-363D-4FF3-A33F-3D47DD613408}" type="slidenum">
              <a:rPr lang="id-ID" alt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5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4C2F95-60F5-43AC-8F02-46ABD09D3B8D}" type="slidenum">
              <a:rPr lang="id-ID" alt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 alt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17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C152F-8EF5-492E-9B59-7406A55D5201}" type="datetime1">
              <a:rPr lang="en-US"/>
              <a:pPr>
                <a:defRPr/>
              </a:pPr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CF51D-22A8-422B-97CB-0051A1BC8A2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9530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62B8-FD4B-4AF8-935C-610DD725526D}" type="datetime1">
              <a:rPr lang="en-US"/>
              <a:pPr>
                <a:defRPr/>
              </a:pPr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7FA40-EE1D-4A35-AE20-5FD5C6EE971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505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C328-E480-4740-8417-9534F5B6CA9E}" type="datetime1">
              <a:rPr lang="en-US"/>
              <a:pPr>
                <a:defRPr/>
              </a:pPr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0E03E-C50D-49FC-B32E-C4410534FA4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40094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4BB75-838E-40CF-80C4-DF967C28790C}" type="datetime1">
              <a:rPr lang="en-US"/>
              <a:pPr>
                <a:defRPr/>
              </a:pPr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95FAC-6E9F-4E4B-BE23-F0511060E8D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88145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66B43-0DF8-4D5E-A44E-905B04211FFF}" type="datetime1">
              <a:rPr lang="en-US"/>
              <a:pPr>
                <a:defRPr/>
              </a:pPr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2D6D4-7773-48B8-B731-0CA2D03AB14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32190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93419-B245-4CA7-A4A0-B884D3911682}" type="datetime1">
              <a:rPr lang="en-US"/>
              <a:pPr>
                <a:defRPr/>
              </a:pPr>
              <a:t>3/24/2018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DFDBE-9B1C-4650-AE3F-1CC276CE784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7301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84B91-8271-41AA-AB13-65CAC8776442}" type="datetime1">
              <a:rPr lang="en-US"/>
              <a:pPr>
                <a:defRPr/>
              </a:pPr>
              <a:t>3/24/2018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B812F-7A01-4DFA-8392-36BE6E2269A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0298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28F9C-EF15-444B-B6EE-331298B315BE}" type="datetime1">
              <a:rPr lang="en-US"/>
              <a:pPr>
                <a:defRPr/>
              </a:pPr>
              <a:t>3/24/2018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1C710-A6FB-447A-AF9F-23515CC856F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711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20B67-6521-44BD-BAFF-FAC568C0869B}" type="datetime1">
              <a:rPr lang="en-US"/>
              <a:pPr>
                <a:defRPr/>
              </a:pPr>
              <a:t>3/24/2018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5CCFC-AE47-44D2-8AE1-BAD2554ADC77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0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79D1B-50A1-4373-B79B-E60FCA08A509}" type="datetime1">
              <a:rPr lang="en-US"/>
              <a:pPr>
                <a:defRPr/>
              </a:pPr>
              <a:t>3/24/2018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77657-0134-45FE-993C-A72D38614FC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17667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AA0F4-3EAF-416B-85F7-910CA0B3C1CD}" type="datetime1">
              <a:rPr lang="en-US"/>
              <a:pPr>
                <a:defRPr/>
              </a:pPr>
              <a:t>3/24/2018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63591-C4E2-43E1-B751-0A25FF6B8B3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2765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3A5419-5A40-4C8F-BE10-782C9906D8DD}" type="datetime1">
              <a:rPr lang="en-US"/>
              <a:pPr>
                <a:defRPr/>
              </a:pPr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451D5605-1CAE-43BB-8D98-5F0E3EFC6E28}" type="slidenum">
              <a:rPr lang="en-US" altLang="id-ID"/>
              <a:pPr/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b="1" dirty="0" smtClean="0">
                <a:solidFill>
                  <a:schemeClr val="bg1"/>
                </a:solidFill>
              </a:rPr>
              <a:t>Performance Evaluation</a:t>
            </a:r>
            <a:endParaRPr lang="en-US" altLang="id-ID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altLang="id-ID" b="1" dirty="0" smtClean="0">
                <a:solidFill>
                  <a:schemeClr val="bg1"/>
                </a:solidFill>
              </a:rPr>
              <a:t>Riya Widayanti</a:t>
            </a:r>
            <a:endParaRPr lang="en-US" altLang="id-ID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altLang="id-ID" b="1" dirty="0" smtClean="0">
                <a:solidFill>
                  <a:schemeClr val="bg1"/>
                </a:solidFill>
              </a:rPr>
              <a:t>Sistem Informasi - FASILKOM</a:t>
            </a:r>
            <a:endParaRPr lang="en-US" altLang="id-ID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0"/>
            <a:ext cx="9172575" cy="6858000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Makna dan Tujuan Evaluasi SI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899592" y="1778122"/>
            <a:ext cx="5256584" cy="166303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Left Arrow Callout 2"/>
          <p:cNvSpPr/>
          <p:nvPr/>
        </p:nvSpPr>
        <p:spPr>
          <a:xfrm>
            <a:off x="2843808" y="2150388"/>
            <a:ext cx="2520280" cy="1103898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Teknolgi Informasi </a:t>
            </a:r>
            <a:endParaRPr lang="id-ID" dirty="0"/>
          </a:p>
        </p:txBody>
      </p:sp>
      <p:sp>
        <p:nvSpPr>
          <p:cNvPr id="2" name="Oval 1"/>
          <p:cNvSpPr/>
          <p:nvPr/>
        </p:nvSpPr>
        <p:spPr>
          <a:xfrm>
            <a:off x="1264290" y="2150388"/>
            <a:ext cx="1512168" cy="10888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Proses bisnis</a:t>
            </a:r>
            <a:endParaRPr lang="id-ID" dirty="0"/>
          </a:p>
        </p:txBody>
      </p:sp>
      <p:sp>
        <p:nvSpPr>
          <p:cNvPr id="5" name="Up Arrow Callout 4"/>
          <p:cNvSpPr/>
          <p:nvPr/>
        </p:nvSpPr>
        <p:spPr>
          <a:xfrm>
            <a:off x="899593" y="3429000"/>
            <a:ext cx="5256584" cy="1448864"/>
          </a:xfrm>
          <a:prstGeom prst="up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Mengukur Efektifitas dan Efisiensi </a:t>
            </a:r>
          </a:p>
          <a:p>
            <a:pPr algn="ctr"/>
            <a:r>
              <a:rPr lang="id-ID" dirty="0" smtClean="0"/>
              <a:t>=</a:t>
            </a:r>
          </a:p>
          <a:p>
            <a:pPr algn="ctr"/>
            <a:r>
              <a:rPr lang="id-ID" dirty="0" smtClean="0"/>
              <a:t>PROSES EVALUASI</a:t>
            </a:r>
            <a:endParaRPr lang="id-ID" dirty="0"/>
          </a:p>
        </p:txBody>
      </p:sp>
      <p:sp>
        <p:nvSpPr>
          <p:cNvPr id="7" name="Line Callout 2 (Accent Bar) 6"/>
          <p:cNvSpPr/>
          <p:nvPr/>
        </p:nvSpPr>
        <p:spPr>
          <a:xfrm>
            <a:off x="6660232" y="2312876"/>
            <a:ext cx="1520104" cy="2232248"/>
          </a:xfrm>
          <a:prstGeom prst="accentCallout2">
            <a:avLst>
              <a:gd name="adj1" fmla="val 62373"/>
              <a:gd name="adj2" fmla="val -6501"/>
              <a:gd name="adj3" fmla="val 62373"/>
              <a:gd name="adj4" fmla="val -9558"/>
              <a:gd name="adj5" fmla="val 63025"/>
              <a:gd name="adj6" fmla="val -1748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HW</a:t>
            </a:r>
          </a:p>
          <a:p>
            <a:pPr algn="ctr"/>
            <a:r>
              <a:rPr lang="id-ID" dirty="0" smtClean="0"/>
              <a:t>SW</a:t>
            </a:r>
          </a:p>
          <a:p>
            <a:pPr algn="ctr"/>
            <a:r>
              <a:rPr lang="id-ID" dirty="0" smtClean="0"/>
              <a:t>Jaringan</a:t>
            </a:r>
          </a:p>
          <a:p>
            <a:pPr algn="ctr"/>
            <a:r>
              <a:rPr lang="id-ID" dirty="0" smtClean="0"/>
              <a:t>Data</a:t>
            </a:r>
          </a:p>
          <a:p>
            <a:pPr algn="ctr"/>
            <a:r>
              <a:rPr lang="id-ID" dirty="0" smtClean="0"/>
              <a:t>SDM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899592" y="5092030"/>
            <a:ext cx="7863408" cy="1145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Tujuan Utama: Peningkatan kualitas pemeliharaan</a:t>
            </a:r>
          </a:p>
          <a:p>
            <a:pPr algn="ctr"/>
            <a:r>
              <a:rPr lang="id-ID" dirty="0" smtClean="0"/>
              <a:t>Evaluas fungsionalias SI </a:t>
            </a:r>
            <a:r>
              <a:rPr lang="id-ID" dirty="0" smtClean="0">
                <a:sym typeface="Wingdings" panose="05000000000000000000" pitchFamily="2" charset="2"/>
              </a:rPr>
              <a:t>prosedur untuk menilai seberapa berhasil SI memenuhi Tujuannya.</a:t>
            </a:r>
            <a:endParaRPr lang="id-ID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471487" y="553923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Faktor dalam Kesuksesan SI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12305" y="1216360"/>
            <a:ext cx="8731695" cy="442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800" dirty="0" smtClean="0"/>
              <a:t>Fungsionalitas SI</a:t>
            </a:r>
          </a:p>
          <a:p>
            <a:r>
              <a:rPr lang="id-ID" sz="2800" dirty="0" smtClean="0"/>
              <a:t>Kualitas data</a:t>
            </a:r>
          </a:p>
          <a:p>
            <a:r>
              <a:rPr lang="id-ID" sz="2800" dirty="0" smtClean="0"/>
              <a:t>Harapan Kemanfaatan SI</a:t>
            </a:r>
          </a:p>
          <a:p>
            <a:r>
              <a:rPr lang="id-ID" sz="2800" dirty="0" smtClean="0"/>
              <a:t>Harpan kemudahaan Penggunaan SI</a:t>
            </a:r>
          </a:p>
          <a:p>
            <a:r>
              <a:rPr lang="id-ID" sz="2800" dirty="0" smtClean="0"/>
              <a:t>Efisiensi SI</a:t>
            </a:r>
          </a:p>
          <a:p>
            <a:r>
              <a:rPr lang="id-ID" sz="2800" dirty="0" smtClean="0"/>
              <a:t>Kepuasaan Pengguna SI*</a:t>
            </a:r>
          </a:p>
          <a:p>
            <a:r>
              <a:rPr lang="id-ID" sz="2800" dirty="0" smtClean="0"/>
              <a:t>Organisasional</a:t>
            </a:r>
            <a:r>
              <a:rPr lang="id-ID" sz="2800" dirty="0" smtClean="0"/>
              <a:t> </a:t>
            </a:r>
            <a:endParaRPr lang="id-ID" sz="2800" dirty="0"/>
          </a:p>
          <a:p>
            <a:endParaRPr lang="id-ID" sz="2800" dirty="0"/>
          </a:p>
          <a:p>
            <a:pPr marL="0" indent="0">
              <a:buNone/>
            </a:pPr>
            <a:r>
              <a:rPr lang="id-ID" sz="2800" dirty="0" smtClean="0"/>
              <a:t>* Paling sering digunakan dalam penilaian SI, membahas interaksi antara user dan SI .</a:t>
            </a:r>
            <a:endParaRPr lang="id-ID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10197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Kepuasan Pengguna SI 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754563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id-ID" sz="2800" b="1" dirty="0" smtClean="0"/>
              <a:t>Hubungan antara pengguna dan profesional IT</a:t>
            </a:r>
            <a:endParaRPr lang="id-ID" sz="2800" b="1" dirty="0" smtClean="0"/>
          </a:p>
          <a:p>
            <a:pPr marL="514350" indent="-514350" algn="just">
              <a:buAutoNum type="arabicPeriod"/>
            </a:pPr>
            <a:r>
              <a:rPr lang="id-ID" sz="2800" b="1" dirty="0" smtClean="0"/>
              <a:t>Definisi terhadap permintaan perubahan SI</a:t>
            </a:r>
            <a:endParaRPr lang="id-ID" sz="2800" b="1" dirty="0" smtClean="0"/>
          </a:p>
          <a:p>
            <a:pPr marL="514350" indent="-514350" algn="just">
              <a:buAutoNum type="arabicPeriod"/>
            </a:pPr>
            <a:r>
              <a:rPr lang="id-ID" sz="2800" b="1" dirty="0" smtClean="0"/>
              <a:t>Informasi saat ini dan yang diharapkan (is a vs to to be)</a:t>
            </a:r>
            <a:endParaRPr lang="id-ID" sz="2800" b="1" dirty="0" smtClean="0"/>
          </a:p>
          <a:p>
            <a:pPr marL="514350" indent="-514350" algn="just">
              <a:buAutoNum type="arabicPeriod"/>
            </a:pPr>
            <a:r>
              <a:rPr lang="id-ID" sz="2800" b="1" dirty="0" smtClean="0"/>
              <a:t>Level Pengguna untuk pelatihan penggunaan SI</a:t>
            </a:r>
            <a:endParaRPr lang="id-ID" sz="2800" b="1" dirty="0" smtClean="0"/>
          </a:p>
          <a:p>
            <a:pPr marL="514350" indent="-514350" algn="just">
              <a:buAutoNum type="arabicPeriod"/>
            </a:pPr>
            <a:r>
              <a:rPr lang="id-ID" sz="2800" b="1" dirty="0" smtClean="0"/>
              <a:t>Kualitas output SI</a:t>
            </a:r>
          </a:p>
          <a:p>
            <a:pPr marL="514350" indent="-514350" algn="just">
              <a:buAutoNum type="arabicPeriod"/>
            </a:pPr>
            <a:r>
              <a:rPr lang="id-ID" sz="2800" b="1" dirty="0" smtClean="0"/>
              <a:t>Kualitas ketersediaan dokumentasi</a:t>
            </a:r>
            <a:endParaRPr lang="id-ID" sz="2800" b="1" dirty="0"/>
          </a:p>
          <a:p>
            <a:pPr marL="514350" indent="-514350" algn="just">
              <a:buAutoNum type="arabicPeriod"/>
            </a:pPr>
            <a:r>
              <a:rPr lang="id-ID" sz="2800" b="1" dirty="0" smtClean="0"/>
              <a:t>Level pengguna pada ketergantungan SI</a:t>
            </a:r>
            <a:endParaRPr lang="id-ID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Teori Bailey and Pearson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4824536"/>
          </a:xfrm>
        </p:spPr>
        <p:txBody>
          <a:bodyPr/>
          <a:lstStyle/>
          <a:p>
            <a:pPr marL="0" indent="0">
              <a:buNone/>
            </a:pPr>
            <a:r>
              <a:rPr lang="id-ID" sz="2800" dirty="0" smtClean="0"/>
              <a:t>39 Factor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Keterlibatan Tom Manajemen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Kompetisi organisasi dengan unit EDP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Penentuan Prioritas</a:t>
            </a:r>
          </a:p>
          <a:p>
            <a:pPr marL="514350" indent="-514350">
              <a:buAutoNum type="arabicPeriod"/>
            </a:pPr>
            <a:r>
              <a:rPr lang="id-ID" sz="2800" dirty="0" smtClean="0"/>
              <a:t>....</a:t>
            </a:r>
          </a:p>
          <a:p>
            <a:pPr marL="0" indent="0">
              <a:buNone/>
            </a:pPr>
            <a:endParaRPr lang="id-ID" sz="2800" dirty="0" smtClean="0"/>
          </a:p>
          <a:p>
            <a:pPr marL="0" indent="0">
              <a:buNone/>
            </a:pPr>
            <a:r>
              <a:rPr lang="id-ID" sz="2800" dirty="0" smtClean="0"/>
              <a:t>Latihan pahami dan diskusikan </a:t>
            </a:r>
          </a:p>
          <a:p>
            <a:pPr marL="0" indent="0">
              <a:buNone/>
            </a:pPr>
            <a:r>
              <a:rPr lang="id-ID" sz="2800" dirty="0" smtClean="0"/>
              <a:t>Lakukan pengelompokan dari 39 faktor (dasar pengelompokan bebas)</a:t>
            </a:r>
          </a:p>
          <a:p>
            <a:pPr marL="514350" indent="-514350">
              <a:buAutoNum type="arabicPeriod"/>
            </a:pPr>
            <a:endParaRPr lang="id-ID" sz="2800" dirty="0" smtClean="0"/>
          </a:p>
          <a:p>
            <a:pPr marL="0" indent="0">
              <a:buNone/>
            </a:pPr>
            <a:r>
              <a:rPr lang="id-ID" sz="2800" dirty="0"/>
              <a:t>	</a:t>
            </a:r>
            <a:endParaRPr lang="id-ID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9030" y="620688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 Success Model – De Leon Mc Lean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682394" y="1622272"/>
            <a:ext cx="1308618" cy="9647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System Quality</a:t>
            </a:r>
            <a:endParaRPr lang="id-ID" dirty="0"/>
          </a:p>
        </p:txBody>
      </p:sp>
      <p:sp>
        <p:nvSpPr>
          <p:cNvPr id="8" name="Flowchart: Process 7"/>
          <p:cNvSpPr/>
          <p:nvPr/>
        </p:nvSpPr>
        <p:spPr>
          <a:xfrm>
            <a:off x="604042" y="3429000"/>
            <a:ext cx="1405234" cy="9647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Information Quality</a:t>
            </a:r>
            <a:endParaRPr lang="id-ID" dirty="0"/>
          </a:p>
        </p:txBody>
      </p:sp>
      <p:sp>
        <p:nvSpPr>
          <p:cNvPr id="9" name="Flowchart: Process 8"/>
          <p:cNvSpPr/>
          <p:nvPr/>
        </p:nvSpPr>
        <p:spPr>
          <a:xfrm>
            <a:off x="2963367" y="1654206"/>
            <a:ext cx="1728192" cy="9647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Use</a:t>
            </a:r>
            <a:endParaRPr lang="id-ID" dirty="0"/>
          </a:p>
        </p:txBody>
      </p:sp>
      <p:sp>
        <p:nvSpPr>
          <p:cNvPr id="11" name="Flowchart: Process 10"/>
          <p:cNvSpPr/>
          <p:nvPr/>
        </p:nvSpPr>
        <p:spPr>
          <a:xfrm>
            <a:off x="2987595" y="3429000"/>
            <a:ext cx="1728192" cy="9647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User Satisfaction</a:t>
            </a:r>
            <a:endParaRPr lang="id-ID" dirty="0"/>
          </a:p>
        </p:txBody>
      </p:sp>
      <p:sp>
        <p:nvSpPr>
          <p:cNvPr id="5" name="Striped Right Arrow 4"/>
          <p:cNvSpPr/>
          <p:nvPr/>
        </p:nvSpPr>
        <p:spPr>
          <a:xfrm>
            <a:off x="2009276" y="1817694"/>
            <a:ext cx="1000321" cy="246652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Left Arrow 5"/>
          <p:cNvSpPr/>
          <p:nvPr/>
        </p:nvSpPr>
        <p:spPr>
          <a:xfrm rot="5400000">
            <a:off x="3094494" y="2807931"/>
            <a:ext cx="64807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Left Arrow 13"/>
          <p:cNvSpPr/>
          <p:nvPr/>
        </p:nvSpPr>
        <p:spPr>
          <a:xfrm rot="16200000">
            <a:off x="3725734" y="2834934"/>
            <a:ext cx="64807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Striped Right Arrow 14"/>
          <p:cNvSpPr/>
          <p:nvPr/>
        </p:nvSpPr>
        <p:spPr>
          <a:xfrm>
            <a:off x="4736467" y="1817694"/>
            <a:ext cx="957639" cy="246652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ight Arrow Callout 11"/>
          <p:cNvSpPr/>
          <p:nvPr/>
        </p:nvSpPr>
        <p:spPr>
          <a:xfrm>
            <a:off x="5757468" y="2726921"/>
            <a:ext cx="1738138" cy="75608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Individual</a:t>
            </a:r>
          </a:p>
          <a:p>
            <a:pPr algn="ctr"/>
            <a:r>
              <a:rPr lang="id-ID" dirty="0" smtClean="0"/>
              <a:t>Impact</a:t>
            </a:r>
            <a:endParaRPr lang="id-ID" dirty="0"/>
          </a:p>
        </p:txBody>
      </p:sp>
      <p:sp>
        <p:nvSpPr>
          <p:cNvPr id="19" name="Flowchart: Process 18"/>
          <p:cNvSpPr/>
          <p:nvPr/>
        </p:nvSpPr>
        <p:spPr>
          <a:xfrm>
            <a:off x="7466837" y="2568605"/>
            <a:ext cx="1569659" cy="914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Organizational Impact</a:t>
            </a:r>
            <a:endParaRPr lang="id-ID" dirty="0"/>
          </a:p>
        </p:txBody>
      </p:sp>
      <p:sp>
        <p:nvSpPr>
          <p:cNvPr id="13" name="Rectangle 12"/>
          <p:cNvSpPr/>
          <p:nvPr/>
        </p:nvSpPr>
        <p:spPr>
          <a:xfrm>
            <a:off x="583629" y="508168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id-ID" dirty="0"/>
              <a:t>Latihan pahami dan diskusikan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471487" y="492027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alt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Latihan Per Kelompok</a:t>
            </a:r>
            <a:endParaRPr lang="id-ID" altLang="id-ID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7504" y="1177827"/>
            <a:ext cx="4536504" cy="2611213"/>
          </a:xfrm>
        </p:spPr>
        <p:txBody>
          <a:bodyPr/>
          <a:lstStyle/>
          <a:p>
            <a:pPr marL="0" indent="0" algn="just">
              <a:buNone/>
            </a:pPr>
            <a:r>
              <a:rPr lang="id-ID" sz="2400" dirty="0" smtClean="0"/>
              <a:t>2. STUDI KASUS</a:t>
            </a:r>
          </a:p>
          <a:p>
            <a:pPr algn="just"/>
            <a:r>
              <a:rPr lang="id-ID" sz="2400" dirty="0" smtClean="0"/>
              <a:t>Sistem Pengambilan KRS</a:t>
            </a:r>
          </a:p>
          <a:p>
            <a:pPr marL="0" indent="0" algn="just">
              <a:buNone/>
            </a:pPr>
            <a:r>
              <a:rPr lang="id-ID" sz="2400" dirty="0"/>
              <a:t>	</a:t>
            </a:r>
            <a:r>
              <a:rPr lang="id-ID" sz="2400" dirty="0" smtClean="0"/>
              <a:t>- Pembayaran dan Verifikasi</a:t>
            </a:r>
          </a:p>
          <a:p>
            <a:pPr marL="0" indent="0" algn="just">
              <a:buNone/>
            </a:pPr>
            <a:r>
              <a:rPr lang="id-ID" sz="2400" dirty="0"/>
              <a:t>	</a:t>
            </a:r>
            <a:r>
              <a:rPr lang="id-ID" sz="2400" dirty="0" smtClean="0"/>
              <a:t>- Pengambilan Matakuliah</a:t>
            </a:r>
          </a:p>
          <a:p>
            <a:pPr marL="0" indent="0" algn="just">
              <a:buNone/>
            </a:pPr>
            <a:r>
              <a:rPr lang="id-ID" sz="2400" dirty="0"/>
              <a:t>	</a:t>
            </a:r>
            <a:r>
              <a:rPr lang="id-ID" sz="2400" dirty="0" smtClean="0"/>
              <a:t>- Validasi PA</a:t>
            </a:r>
          </a:p>
          <a:p>
            <a:pPr marL="0" indent="0" algn="just">
              <a:buNone/>
            </a:pPr>
            <a:r>
              <a:rPr lang="id-ID" sz="2400" dirty="0"/>
              <a:t>	</a:t>
            </a:r>
            <a:r>
              <a:rPr lang="id-ID" sz="2400" dirty="0" smtClean="0"/>
              <a:t>- Pencetakaan KRS</a:t>
            </a:r>
          </a:p>
          <a:p>
            <a:pPr marL="0" indent="0" algn="just">
              <a:buNone/>
            </a:pPr>
            <a:r>
              <a:rPr lang="id-ID" sz="2400" dirty="0"/>
              <a:t>	</a:t>
            </a:r>
            <a:endParaRPr lang="id-ID" sz="2400" dirty="0" smtClean="0"/>
          </a:p>
          <a:p>
            <a:pPr marL="0" indent="0">
              <a:buNone/>
            </a:pPr>
            <a:r>
              <a:rPr lang="id-ID" sz="2400" dirty="0" smtClean="0"/>
              <a:t>Pilih Unit yang terlibat dalam SI tersebut : DAA, Kaprodi, DPPU, DPISTI</a:t>
            </a:r>
          </a:p>
          <a:p>
            <a:pPr marL="0" indent="0">
              <a:buNone/>
            </a:pPr>
            <a:r>
              <a:rPr lang="id-ID" sz="2400" dirty="0" smtClean="0"/>
              <a:t>User: Dosen PA, MHS</a:t>
            </a:r>
          </a:p>
          <a:p>
            <a:pPr marL="0" indent="0">
              <a:buNone/>
            </a:pPr>
            <a:r>
              <a:rPr lang="id-ID" sz="2400" dirty="0" smtClean="0"/>
              <a:t>Penanggung jawab SI: Warek Akademik</a:t>
            </a:r>
          </a:p>
          <a:p>
            <a:pPr marL="0" indent="0">
              <a:buNone/>
            </a:pPr>
            <a:endParaRPr lang="id-ID" sz="2400" dirty="0"/>
          </a:p>
          <a:p>
            <a:pPr algn="just"/>
            <a:endParaRPr lang="id-ID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60032" y="1177827"/>
            <a:ext cx="4283968" cy="268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d-ID" sz="2400" dirty="0" smtClean="0"/>
              <a:t>1. PETUNJUK PENGERJAAN:</a:t>
            </a:r>
          </a:p>
          <a:p>
            <a:pPr algn="just">
              <a:buFontTx/>
              <a:buChar char="-"/>
            </a:pPr>
            <a:r>
              <a:rPr lang="id-ID" sz="2400" dirty="0" smtClean="0"/>
              <a:t>Pahami teori evaluasi SI</a:t>
            </a:r>
          </a:p>
          <a:p>
            <a:pPr algn="just">
              <a:buFontTx/>
              <a:buChar char="-"/>
            </a:pPr>
            <a:r>
              <a:rPr lang="id-ID" sz="2400" dirty="0" smtClean="0"/>
              <a:t>Pilih Metode yang Anda ketahui</a:t>
            </a:r>
          </a:p>
          <a:p>
            <a:pPr algn="just">
              <a:buFontTx/>
              <a:buChar char="-"/>
            </a:pPr>
            <a:r>
              <a:rPr lang="id-ID" sz="2400" dirty="0" smtClean="0"/>
              <a:t>Desain kuisoner dengan daftar pertanyaan </a:t>
            </a:r>
          </a:p>
          <a:p>
            <a:pPr marL="0" indent="0" algn="just">
              <a:buNone/>
            </a:pPr>
            <a:endParaRPr lang="id-ID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RM Pertemuan-1" id="{3979C861-7D89-4CC1-9C6B-39A9A90CB11D}" vid="{8D56DF52-7B1B-405B-A0F0-F9B69CA6AF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IRM Pertemuan-1</Template>
  <TotalTime>1271</TotalTime>
  <Words>219</Words>
  <Application>Microsoft Office PowerPoint</Application>
  <PresentationFormat>On-screen Show (4:3)</PresentationFormat>
  <Paragraphs>75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Makna dan Tujuan Evaluasi SI</vt:lpstr>
      <vt:lpstr>Faktor dalam Kesuksesan SI</vt:lpstr>
      <vt:lpstr>Kepuasan Pengguna SI </vt:lpstr>
      <vt:lpstr>Teori Bailey and Pearson</vt:lpstr>
      <vt:lpstr>IS Success Model – De Leon Mc Lean</vt:lpstr>
      <vt:lpstr>Latihan Per Kelompok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</dc:creator>
  <cp:lastModifiedBy>SP</cp:lastModifiedBy>
  <cp:revision>54</cp:revision>
  <dcterms:created xsi:type="dcterms:W3CDTF">2018-03-06T15:17:13Z</dcterms:created>
  <dcterms:modified xsi:type="dcterms:W3CDTF">2018-03-24T15:31:42Z</dcterms:modified>
</cp:coreProperties>
</file>