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16" r:id="rId2"/>
    <p:sldId id="367" r:id="rId3"/>
    <p:sldId id="368" r:id="rId4"/>
    <p:sldId id="374" r:id="rId5"/>
    <p:sldId id="375" r:id="rId6"/>
    <p:sldId id="377" r:id="rId7"/>
    <p:sldId id="376" r:id="rId8"/>
    <p:sldId id="378" r:id="rId9"/>
    <p:sldId id="381" r:id="rId10"/>
    <p:sldId id="379" r:id="rId11"/>
    <p:sldId id="380" r:id="rId12"/>
    <p:sldId id="369" r:id="rId13"/>
    <p:sldId id="370" r:id="rId14"/>
    <p:sldId id="373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3190" autoAdjust="0"/>
  </p:normalViewPr>
  <p:slideViewPr>
    <p:cSldViewPr showGuides="1">
      <p:cViewPr varScale="1">
        <p:scale>
          <a:sx n="54" d="100"/>
          <a:sy n="54" d="100"/>
        </p:scale>
        <p:origin x="60" y="7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59B435C-D7FE-4B83-B812-86E3BC02045E}" type="datetimeFigureOut">
              <a:rPr lang="id-ID"/>
              <a:pPr>
                <a:defRPr/>
              </a:pPr>
              <a:t>02/04/2018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CCB8EF36-0D8A-4966-B6DA-0877B1F84567}" type="slidenum">
              <a:rPr lang="id-ID" altLang="id-ID"/>
              <a:pPr/>
              <a:t>‹#›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7659288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36B2969-37B1-4784-BE9B-338299FC033F}" type="slidenum">
              <a:rPr lang="id-ID" altLang="id-ID">
                <a:latin typeface="Calibri" panose="020F0502020204030204" pitchFamily="34" charset="0"/>
              </a:rPr>
              <a:pPr eaLnBrk="1" hangingPunct="1"/>
              <a:t>2</a:t>
            </a:fld>
            <a:endParaRPr lang="id-ID" alt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7953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F6B803E-363D-4FF3-A33F-3D47DD613408}" type="slidenum">
              <a:rPr lang="id-ID" altLang="id-ID">
                <a:latin typeface="Calibri" panose="020F0502020204030204" pitchFamily="34" charset="0"/>
              </a:rPr>
              <a:pPr eaLnBrk="1" hangingPunct="1"/>
              <a:t>13</a:t>
            </a:fld>
            <a:endParaRPr lang="id-ID" alt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51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24C2F95-60F5-43AC-8F02-46ABD09D3B8D}" type="slidenum">
              <a:rPr lang="id-ID" altLang="id-ID">
                <a:latin typeface="Calibri" panose="020F0502020204030204" pitchFamily="34" charset="0"/>
              </a:rPr>
              <a:pPr eaLnBrk="1" hangingPunct="1"/>
              <a:t>14</a:t>
            </a:fld>
            <a:endParaRPr lang="id-ID" alt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170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F5D9C9D-1D99-4A8A-9F09-D1EE03061113}" type="slidenum">
              <a:rPr lang="id-ID" altLang="id-ID">
                <a:latin typeface="Calibri" panose="020F0502020204030204" pitchFamily="34" charset="0"/>
              </a:rPr>
              <a:pPr eaLnBrk="1" hangingPunct="1"/>
              <a:t>3</a:t>
            </a:fld>
            <a:endParaRPr lang="id-ID" alt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7691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F5D9C9D-1D99-4A8A-9F09-D1EE03061113}" type="slidenum">
              <a:rPr lang="id-ID" altLang="id-ID">
                <a:latin typeface="Calibri" panose="020F0502020204030204" pitchFamily="34" charset="0"/>
              </a:rPr>
              <a:pPr eaLnBrk="1" hangingPunct="1"/>
              <a:t>4</a:t>
            </a:fld>
            <a:endParaRPr lang="id-ID" alt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2633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F5D9C9D-1D99-4A8A-9F09-D1EE03061113}" type="slidenum">
              <a:rPr lang="id-ID" altLang="id-ID">
                <a:latin typeface="Calibri" panose="020F0502020204030204" pitchFamily="34" charset="0"/>
              </a:rPr>
              <a:pPr eaLnBrk="1" hangingPunct="1"/>
              <a:t>5</a:t>
            </a:fld>
            <a:endParaRPr lang="id-ID" alt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5580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F5D9C9D-1D99-4A8A-9F09-D1EE03061113}" type="slidenum">
              <a:rPr lang="id-ID" altLang="id-ID">
                <a:latin typeface="Calibri" panose="020F0502020204030204" pitchFamily="34" charset="0"/>
              </a:rPr>
              <a:pPr eaLnBrk="1" hangingPunct="1"/>
              <a:t>6</a:t>
            </a:fld>
            <a:endParaRPr lang="id-ID" alt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15906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F5D9C9D-1D99-4A8A-9F09-D1EE03061113}" type="slidenum">
              <a:rPr lang="id-ID" altLang="id-ID">
                <a:latin typeface="Calibri" panose="020F0502020204030204" pitchFamily="34" charset="0"/>
              </a:rPr>
              <a:pPr eaLnBrk="1" hangingPunct="1"/>
              <a:t>7</a:t>
            </a:fld>
            <a:endParaRPr lang="id-ID" alt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1006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F5D9C9D-1D99-4A8A-9F09-D1EE03061113}" type="slidenum">
              <a:rPr lang="id-ID" altLang="id-ID">
                <a:latin typeface="Calibri" panose="020F0502020204030204" pitchFamily="34" charset="0"/>
              </a:rPr>
              <a:pPr eaLnBrk="1" hangingPunct="1"/>
              <a:t>8</a:t>
            </a:fld>
            <a:endParaRPr lang="id-ID" alt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8686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F5D9C9D-1D99-4A8A-9F09-D1EE03061113}" type="slidenum">
              <a:rPr lang="id-ID" altLang="id-ID">
                <a:latin typeface="Calibri" panose="020F0502020204030204" pitchFamily="34" charset="0"/>
              </a:rPr>
              <a:pPr eaLnBrk="1" hangingPunct="1"/>
              <a:t>9</a:t>
            </a:fld>
            <a:endParaRPr lang="id-ID" alt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7883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6C241C8-9998-4B70-80B9-7597248F04AC}" type="slidenum">
              <a:rPr lang="id-ID" altLang="id-ID">
                <a:latin typeface="Calibri" panose="020F0502020204030204" pitchFamily="34" charset="0"/>
              </a:rPr>
              <a:pPr eaLnBrk="1" hangingPunct="1"/>
              <a:t>12</a:t>
            </a:fld>
            <a:endParaRPr lang="id-ID" alt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968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C152F-8EF5-492E-9B59-7406A55D5201}" type="datetime1">
              <a:rPr lang="en-US"/>
              <a:pPr>
                <a:defRPr/>
              </a:pPr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7CF51D-22A8-422B-97CB-0051A1BC8A22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295302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862B8-FD4B-4AF8-935C-610DD725526D}" type="datetime1">
              <a:rPr lang="en-US"/>
              <a:pPr>
                <a:defRPr/>
              </a:pPr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7FA40-EE1D-4A35-AE20-5FD5C6EE9711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25056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0C328-E480-4740-8417-9534F5B6CA9E}" type="datetime1">
              <a:rPr lang="en-US"/>
              <a:pPr>
                <a:defRPr/>
              </a:pPr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80E03E-C50D-49FC-B32E-C4410534FA47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400946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4BB75-838E-40CF-80C4-DF967C28790C}" type="datetime1">
              <a:rPr lang="en-US"/>
              <a:pPr>
                <a:defRPr/>
              </a:pPr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B95FAC-6E9F-4E4B-BE23-F0511060E8D0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881451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66B43-0DF8-4D5E-A44E-905B04211FFF}" type="datetime1">
              <a:rPr lang="en-US"/>
              <a:pPr>
                <a:defRPr/>
              </a:pPr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B2D6D4-7773-48B8-B731-0CA2D03AB141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321904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93419-B245-4CA7-A4A0-B884D3911682}" type="datetime1">
              <a:rPr lang="en-US"/>
              <a:pPr>
                <a:defRPr/>
              </a:pPr>
              <a:t>4/2/2018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2DFDBE-9B1C-4650-AE3F-1CC276CE7841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273018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84B91-8271-41AA-AB13-65CAC8776442}" type="datetime1">
              <a:rPr lang="en-US"/>
              <a:pPr>
                <a:defRPr/>
              </a:pPr>
              <a:t>4/2/2018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7B812F-7A01-4DFA-8392-36BE6E2269A1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902980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28F9C-EF15-444B-B6EE-331298B315BE}" type="datetime1">
              <a:rPr lang="en-US"/>
              <a:pPr>
                <a:defRPr/>
              </a:pPr>
              <a:t>4/2/2018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B1C710-A6FB-447A-AF9F-23515CC856F9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907110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20B67-6521-44BD-BAFF-FAC568C0869B}" type="datetime1">
              <a:rPr lang="en-US"/>
              <a:pPr>
                <a:defRPr/>
              </a:pPr>
              <a:t>4/2/2018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55CCFC-AE47-44D2-8AE1-BAD2554ADC77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40305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79D1B-50A1-4373-B79B-E60FCA08A509}" type="datetime1">
              <a:rPr lang="en-US"/>
              <a:pPr>
                <a:defRPr/>
              </a:pPr>
              <a:t>4/2/2018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277657-0134-45FE-993C-A72D38614FC9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176677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AA0F4-3EAF-416B-85F7-910CA0B3C1CD}" type="datetime1">
              <a:rPr lang="en-US"/>
              <a:pPr>
                <a:defRPr/>
              </a:pPr>
              <a:t>4/2/2018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B63591-C4E2-43E1-B751-0A25FF6B8B3D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827652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 smtClean="0"/>
              <a:t>Click to edit Master text styles</a:t>
            </a:r>
          </a:p>
          <a:p>
            <a:pPr lvl="1"/>
            <a:r>
              <a:rPr lang="en-US" altLang="id-ID" smtClean="0"/>
              <a:t>Second level</a:t>
            </a:r>
          </a:p>
          <a:p>
            <a:pPr lvl="2"/>
            <a:r>
              <a:rPr lang="en-US" altLang="id-ID" smtClean="0"/>
              <a:t>Third level</a:t>
            </a:r>
          </a:p>
          <a:p>
            <a:pPr lvl="3"/>
            <a:r>
              <a:rPr lang="en-US" altLang="id-ID" smtClean="0"/>
              <a:t>Fourth level</a:t>
            </a:r>
          </a:p>
          <a:p>
            <a:pPr lvl="4"/>
            <a:r>
              <a:rPr lang="en-US" altLang="id-ID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63A5419-5A40-4C8F-BE10-782C9906D8DD}" type="datetime1">
              <a:rPr lang="en-US"/>
              <a:pPr>
                <a:defRPr/>
              </a:pPr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anose="020F0502020204030204" pitchFamily="34" charset="0"/>
              </a:defRPr>
            </a:lvl1pPr>
          </a:lstStyle>
          <a:p>
            <a:fld id="{451D5605-1CAE-43BB-8D98-5F0E3EFC6E28}" type="slidenum">
              <a:rPr lang="en-US" altLang="id-ID"/>
              <a:pPr/>
              <a:t>‹#›</a:t>
            </a:fld>
            <a:endParaRPr lang="en-US" alt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3725863"/>
            <a:ext cx="56388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id-ID" altLang="id-ID" b="1" dirty="0" smtClean="0">
                <a:solidFill>
                  <a:schemeClr val="bg1"/>
                </a:solidFill>
              </a:rPr>
              <a:t>Evaluation IS Method </a:t>
            </a:r>
            <a:endParaRPr lang="en-US" altLang="id-ID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id-ID" altLang="id-ID" b="1" dirty="0" smtClean="0">
                <a:solidFill>
                  <a:schemeClr val="bg1"/>
                </a:solidFill>
              </a:rPr>
              <a:t>Riya Widayanti</a:t>
            </a:r>
            <a:endParaRPr lang="en-US" altLang="id-ID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id-ID" altLang="id-ID" b="1" dirty="0" smtClean="0">
                <a:solidFill>
                  <a:schemeClr val="bg1"/>
                </a:solidFill>
              </a:rPr>
              <a:t>Sistem Informasi - FASILKOM</a:t>
            </a:r>
            <a:endParaRPr lang="en-US" altLang="id-ID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885" y="2155649"/>
            <a:ext cx="8596230" cy="4153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83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199" y="2008102"/>
            <a:ext cx="8742029" cy="3941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90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altLang="id-ID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Teori Bailey and Pearson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964488" cy="4824536"/>
          </a:xfrm>
        </p:spPr>
        <p:txBody>
          <a:bodyPr/>
          <a:lstStyle/>
          <a:p>
            <a:pPr marL="0" indent="0">
              <a:buNone/>
            </a:pPr>
            <a:r>
              <a:rPr lang="id-ID" sz="2800" dirty="0" smtClean="0"/>
              <a:t>39 Factor</a:t>
            </a:r>
          </a:p>
          <a:p>
            <a:pPr marL="514350" indent="-514350">
              <a:buAutoNum type="arabicPeriod"/>
            </a:pPr>
            <a:r>
              <a:rPr lang="id-ID" sz="2800" dirty="0" smtClean="0"/>
              <a:t>Keterlibatan Tom Manajemen</a:t>
            </a:r>
          </a:p>
          <a:p>
            <a:pPr marL="514350" indent="-514350">
              <a:buAutoNum type="arabicPeriod"/>
            </a:pPr>
            <a:r>
              <a:rPr lang="id-ID" sz="2800" dirty="0" smtClean="0"/>
              <a:t>Kompetisi organisasi dengan unit EDP</a:t>
            </a:r>
          </a:p>
          <a:p>
            <a:pPr marL="514350" indent="-514350">
              <a:buAutoNum type="arabicPeriod"/>
            </a:pPr>
            <a:r>
              <a:rPr lang="id-ID" sz="2800" dirty="0" smtClean="0"/>
              <a:t>Penentuan Prioritas</a:t>
            </a:r>
          </a:p>
          <a:p>
            <a:pPr marL="514350" indent="-514350">
              <a:buAutoNum type="arabicPeriod"/>
            </a:pPr>
            <a:r>
              <a:rPr lang="id-ID" sz="2800" dirty="0" smtClean="0"/>
              <a:t>....</a:t>
            </a:r>
          </a:p>
          <a:p>
            <a:pPr marL="0" indent="0">
              <a:buNone/>
            </a:pPr>
            <a:endParaRPr lang="id-ID" sz="2800" dirty="0" smtClean="0"/>
          </a:p>
          <a:p>
            <a:pPr marL="0" indent="0">
              <a:buNone/>
            </a:pPr>
            <a:r>
              <a:rPr lang="id-ID" sz="2800" dirty="0" smtClean="0"/>
              <a:t>Latihan pahami dan diskusikan </a:t>
            </a:r>
          </a:p>
          <a:p>
            <a:pPr marL="0" indent="0">
              <a:buNone/>
            </a:pPr>
            <a:r>
              <a:rPr lang="id-ID" sz="2800" dirty="0" smtClean="0"/>
              <a:t>Lakukan pengelompokan dari 39 faktor (dasar pengelompokan bebas)</a:t>
            </a:r>
          </a:p>
          <a:p>
            <a:pPr marL="514350" indent="-514350">
              <a:buAutoNum type="arabicPeriod"/>
            </a:pPr>
            <a:endParaRPr lang="id-ID" sz="2800" dirty="0" smtClean="0"/>
          </a:p>
          <a:p>
            <a:pPr marL="0" indent="0">
              <a:buNone/>
            </a:pPr>
            <a:r>
              <a:rPr lang="id-ID" sz="2800" dirty="0"/>
              <a:t>	</a:t>
            </a:r>
            <a:endParaRPr lang="id-ID" sz="28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itle 5"/>
          <p:cNvSpPr>
            <a:spLocks noGrp="1"/>
          </p:cNvSpPr>
          <p:nvPr>
            <p:ph type="title"/>
          </p:nvPr>
        </p:nvSpPr>
        <p:spPr>
          <a:xfrm>
            <a:off x="539030" y="620688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altLang="id-ID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IS Success Model – De Leon Mc Lean</a:t>
            </a:r>
          </a:p>
        </p:txBody>
      </p:sp>
      <p:sp>
        <p:nvSpPr>
          <p:cNvPr id="4" name="Flowchart: Process 3"/>
          <p:cNvSpPr/>
          <p:nvPr/>
        </p:nvSpPr>
        <p:spPr>
          <a:xfrm>
            <a:off x="682394" y="1622272"/>
            <a:ext cx="1308618" cy="96470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System Quality</a:t>
            </a:r>
            <a:endParaRPr lang="id-ID" dirty="0"/>
          </a:p>
        </p:txBody>
      </p:sp>
      <p:sp>
        <p:nvSpPr>
          <p:cNvPr id="8" name="Flowchart: Process 7"/>
          <p:cNvSpPr/>
          <p:nvPr/>
        </p:nvSpPr>
        <p:spPr>
          <a:xfrm>
            <a:off x="604042" y="3429000"/>
            <a:ext cx="1405234" cy="96470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Information Quality</a:t>
            </a:r>
            <a:endParaRPr lang="id-ID" dirty="0"/>
          </a:p>
        </p:txBody>
      </p:sp>
      <p:sp>
        <p:nvSpPr>
          <p:cNvPr id="9" name="Flowchart: Process 8"/>
          <p:cNvSpPr/>
          <p:nvPr/>
        </p:nvSpPr>
        <p:spPr>
          <a:xfrm>
            <a:off x="2963367" y="1654206"/>
            <a:ext cx="1728192" cy="96470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Use</a:t>
            </a:r>
            <a:endParaRPr lang="id-ID" dirty="0"/>
          </a:p>
        </p:txBody>
      </p:sp>
      <p:sp>
        <p:nvSpPr>
          <p:cNvPr id="11" name="Flowchart: Process 10"/>
          <p:cNvSpPr/>
          <p:nvPr/>
        </p:nvSpPr>
        <p:spPr>
          <a:xfrm>
            <a:off x="2987595" y="3429000"/>
            <a:ext cx="1728192" cy="96470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User Satisfaction</a:t>
            </a:r>
            <a:endParaRPr lang="id-ID" dirty="0"/>
          </a:p>
        </p:txBody>
      </p:sp>
      <p:sp>
        <p:nvSpPr>
          <p:cNvPr id="5" name="Striped Right Arrow 4"/>
          <p:cNvSpPr/>
          <p:nvPr/>
        </p:nvSpPr>
        <p:spPr>
          <a:xfrm>
            <a:off x="2009276" y="1817694"/>
            <a:ext cx="1000321" cy="246652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Left Arrow 5"/>
          <p:cNvSpPr/>
          <p:nvPr/>
        </p:nvSpPr>
        <p:spPr>
          <a:xfrm rot="5400000">
            <a:off x="3094494" y="2807931"/>
            <a:ext cx="648072" cy="4320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Left Arrow 13"/>
          <p:cNvSpPr/>
          <p:nvPr/>
        </p:nvSpPr>
        <p:spPr>
          <a:xfrm rot="16200000">
            <a:off x="3725734" y="2834934"/>
            <a:ext cx="648072" cy="4320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Striped Right Arrow 14"/>
          <p:cNvSpPr/>
          <p:nvPr/>
        </p:nvSpPr>
        <p:spPr>
          <a:xfrm>
            <a:off x="4736467" y="1817694"/>
            <a:ext cx="957639" cy="246652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Right Arrow Callout 11"/>
          <p:cNvSpPr/>
          <p:nvPr/>
        </p:nvSpPr>
        <p:spPr>
          <a:xfrm>
            <a:off x="5757468" y="2726921"/>
            <a:ext cx="1738138" cy="756084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Individual</a:t>
            </a:r>
          </a:p>
          <a:p>
            <a:pPr algn="ctr"/>
            <a:r>
              <a:rPr lang="id-ID" dirty="0" smtClean="0"/>
              <a:t>Impact</a:t>
            </a:r>
            <a:endParaRPr lang="id-ID" dirty="0"/>
          </a:p>
        </p:txBody>
      </p:sp>
      <p:sp>
        <p:nvSpPr>
          <p:cNvPr id="19" name="Flowchart: Process 18"/>
          <p:cNvSpPr/>
          <p:nvPr/>
        </p:nvSpPr>
        <p:spPr>
          <a:xfrm>
            <a:off x="7466837" y="2568605"/>
            <a:ext cx="1569659" cy="9144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Organizational Impact</a:t>
            </a:r>
            <a:endParaRPr lang="id-ID" dirty="0"/>
          </a:p>
        </p:txBody>
      </p:sp>
      <p:sp>
        <p:nvSpPr>
          <p:cNvPr id="13" name="Rectangle 12"/>
          <p:cNvSpPr/>
          <p:nvPr/>
        </p:nvSpPr>
        <p:spPr>
          <a:xfrm>
            <a:off x="583629" y="508168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id-ID" dirty="0"/>
              <a:t>Latihan pahami dan diskusikan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itle 5"/>
          <p:cNvSpPr>
            <a:spLocks noGrp="1"/>
          </p:cNvSpPr>
          <p:nvPr>
            <p:ph type="title"/>
          </p:nvPr>
        </p:nvSpPr>
        <p:spPr>
          <a:xfrm>
            <a:off x="471487" y="492027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altLang="id-ID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Latihan Per Kelompok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07504" y="1177827"/>
            <a:ext cx="4536504" cy="2611213"/>
          </a:xfrm>
        </p:spPr>
        <p:txBody>
          <a:bodyPr/>
          <a:lstStyle/>
          <a:p>
            <a:pPr marL="0" indent="0" algn="just">
              <a:buNone/>
            </a:pPr>
            <a:r>
              <a:rPr lang="id-ID" sz="2400" dirty="0" smtClean="0"/>
              <a:t>2. STUDI KASUS</a:t>
            </a:r>
          </a:p>
          <a:p>
            <a:pPr algn="just"/>
            <a:r>
              <a:rPr lang="id-ID" sz="2400" dirty="0" smtClean="0"/>
              <a:t>Sistem Pengambilan KRS</a:t>
            </a:r>
          </a:p>
          <a:p>
            <a:pPr marL="0" indent="0" algn="just">
              <a:buNone/>
            </a:pPr>
            <a:r>
              <a:rPr lang="id-ID" sz="2400" dirty="0"/>
              <a:t>	</a:t>
            </a:r>
            <a:r>
              <a:rPr lang="id-ID" sz="2400" dirty="0" smtClean="0"/>
              <a:t>- Pembayaran dan Verifikasi</a:t>
            </a:r>
          </a:p>
          <a:p>
            <a:pPr marL="0" indent="0" algn="just">
              <a:buNone/>
            </a:pPr>
            <a:r>
              <a:rPr lang="id-ID" sz="2400" dirty="0"/>
              <a:t>	</a:t>
            </a:r>
            <a:r>
              <a:rPr lang="id-ID" sz="2400" dirty="0" smtClean="0"/>
              <a:t>- Pengambilan Matakuliah</a:t>
            </a:r>
          </a:p>
          <a:p>
            <a:pPr marL="0" indent="0" algn="just">
              <a:buNone/>
            </a:pPr>
            <a:r>
              <a:rPr lang="id-ID" sz="2400" dirty="0"/>
              <a:t>	</a:t>
            </a:r>
            <a:r>
              <a:rPr lang="id-ID" sz="2400" dirty="0" smtClean="0"/>
              <a:t>- Validasi PA</a:t>
            </a:r>
          </a:p>
          <a:p>
            <a:pPr marL="0" indent="0" algn="just">
              <a:buNone/>
            </a:pPr>
            <a:r>
              <a:rPr lang="id-ID" sz="2400" dirty="0"/>
              <a:t>	</a:t>
            </a:r>
            <a:r>
              <a:rPr lang="id-ID" sz="2400" dirty="0" smtClean="0"/>
              <a:t>- Pencetakaan KRS</a:t>
            </a:r>
          </a:p>
          <a:p>
            <a:pPr marL="0" indent="0" algn="just">
              <a:buNone/>
            </a:pPr>
            <a:r>
              <a:rPr lang="id-ID" sz="2400" dirty="0"/>
              <a:t>	</a:t>
            </a:r>
            <a:endParaRPr lang="id-ID" sz="2400" dirty="0" smtClean="0"/>
          </a:p>
          <a:p>
            <a:pPr marL="0" indent="0">
              <a:buNone/>
            </a:pPr>
            <a:r>
              <a:rPr lang="id-ID" sz="2400" dirty="0" smtClean="0"/>
              <a:t>Pilih Unit yang terlibat dalam SI tersebut : DAA, Kaprodi, DPPU, DPISTI</a:t>
            </a:r>
          </a:p>
          <a:p>
            <a:pPr marL="0" indent="0">
              <a:buNone/>
            </a:pPr>
            <a:r>
              <a:rPr lang="id-ID" sz="2400" dirty="0" smtClean="0"/>
              <a:t>User: Dosen PA, MHS</a:t>
            </a:r>
          </a:p>
          <a:p>
            <a:pPr marL="0" indent="0">
              <a:buNone/>
            </a:pPr>
            <a:r>
              <a:rPr lang="id-ID" sz="2400" dirty="0" smtClean="0"/>
              <a:t>Penanggung jawab SI: Warek Akademik</a:t>
            </a:r>
          </a:p>
          <a:p>
            <a:pPr marL="0" indent="0">
              <a:buNone/>
            </a:pPr>
            <a:endParaRPr lang="id-ID" sz="2400" dirty="0"/>
          </a:p>
          <a:p>
            <a:pPr algn="just"/>
            <a:endParaRPr lang="id-ID" sz="2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860032" y="1177827"/>
            <a:ext cx="4283968" cy="2683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id-ID" sz="2400" dirty="0" smtClean="0"/>
              <a:t>1. PETUNJUK PENGERJAAN:</a:t>
            </a:r>
          </a:p>
          <a:p>
            <a:pPr algn="just">
              <a:buFontTx/>
              <a:buChar char="-"/>
            </a:pPr>
            <a:r>
              <a:rPr lang="id-ID" sz="2400" dirty="0" smtClean="0"/>
              <a:t>Pahami teori evaluasi SI</a:t>
            </a:r>
          </a:p>
          <a:p>
            <a:pPr algn="just">
              <a:buFontTx/>
              <a:buChar char="-"/>
            </a:pPr>
            <a:r>
              <a:rPr lang="id-ID" sz="2400" dirty="0" smtClean="0"/>
              <a:t>Pilih Metode yang Anda ketahui</a:t>
            </a:r>
          </a:p>
          <a:p>
            <a:pPr algn="just">
              <a:buFontTx/>
              <a:buChar char="-"/>
            </a:pPr>
            <a:r>
              <a:rPr lang="id-ID" sz="2400" dirty="0" smtClean="0"/>
              <a:t>Desain kuisoner dengan daftar pertanyaan </a:t>
            </a:r>
          </a:p>
          <a:p>
            <a:pPr marL="0" indent="0" algn="just">
              <a:buNone/>
            </a:pPr>
            <a:endParaRPr lang="id-ID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471487" y="553923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altLang="id-ID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Kualitas Sistem Informasi</a:t>
            </a:r>
            <a:endParaRPr lang="id-ID" altLang="id-ID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12305" y="1216360"/>
            <a:ext cx="8731695" cy="442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sz="2800" dirty="0" smtClean="0"/>
              <a:t>Kualitas merupakan suatu kondisi dinamis yang berhubungan dengna produk, jasa , manuasia, proses dan lingkungan yang memenuhi atau melebihi harapan, sehingga memberikan nilai tambah bagi perusahaan</a:t>
            </a:r>
          </a:p>
          <a:p>
            <a:endParaRPr lang="id-ID" sz="28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10197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altLang="id-ID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Kualitas Sistem Infomrasi</a:t>
            </a:r>
            <a:endParaRPr lang="id-ID" altLang="id-ID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4754563"/>
          </a:xfrm>
        </p:spPr>
        <p:txBody>
          <a:bodyPr/>
          <a:lstStyle/>
          <a:p>
            <a:pPr marL="0" indent="0" algn="just">
              <a:buNone/>
            </a:pPr>
            <a:r>
              <a:rPr lang="id-ID" sz="2800" dirty="0" smtClean="0"/>
              <a:t>Dapat dilihat dari berbagai sudut:</a:t>
            </a:r>
          </a:p>
          <a:p>
            <a:pPr marL="0" indent="0" algn="just">
              <a:buNone/>
            </a:pPr>
            <a:r>
              <a:rPr lang="id-ID" sz="2800" b="1" dirty="0" smtClean="0"/>
              <a:t>-  </a:t>
            </a:r>
            <a:r>
              <a:rPr lang="id-ID" sz="2400" b="1" dirty="0" smtClean="0"/>
              <a:t>Teknis </a:t>
            </a:r>
            <a:r>
              <a:rPr lang="id-ID" sz="2400" b="1" dirty="0" smtClean="0">
                <a:sym typeface="Wingdings" panose="05000000000000000000" pitchFamily="2" charset="2"/>
              </a:rPr>
              <a:t></a:t>
            </a:r>
            <a:r>
              <a:rPr lang="id-ID" sz="2400" dirty="0" smtClean="0"/>
              <a:t>lebih fokus pada efisiensi sistem dan pengolahan</a:t>
            </a:r>
          </a:p>
          <a:p>
            <a:pPr algn="just">
              <a:buFontTx/>
              <a:buChar char="-"/>
            </a:pPr>
            <a:r>
              <a:rPr lang="id-ID" sz="2400" b="1" dirty="0" smtClean="0"/>
              <a:t>Bisnis</a:t>
            </a:r>
            <a:r>
              <a:rPr lang="id-ID" sz="2400" dirty="0" smtClean="0"/>
              <a:t> </a:t>
            </a:r>
            <a:r>
              <a:rPr lang="id-ID" sz="2400" dirty="0" smtClean="0">
                <a:sym typeface="Wingdings" panose="05000000000000000000" pitchFamily="2" charset="2"/>
              </a:rPr>
              <a:t> fokus yang berdampak pada peningkatan profitabilitas</a:t>
            </a:r>
          </a:p>
          <a:p>
            <a:pPr algn="just">
              <a:buFontTx/>
              <a:buChar char="-"/>
            </a:pPr>
            <a:r>
              <a:rPr lang="id-ID" sz="2400" b="1" dirty="0" smtClean="0"/>
              <a:t>Pengguna </a:t>
            </a:r>
            <a:r>
              <a:rPr lang="id-ID" sz="2400" b="1" dirty="0" smtClean="0">
                <a:sym typeface="Wingdings" panose="05000000000000000000" pitchFamily="2" charset="2"/>
              </a:rPr>
              <a:t></a:t>
            </a:r>
            <a:r>
              <a:rPr lang="id-ID" sz="2400" dirty="0" smtClean="0">
                <a:sym typeface="Wingdings" panose="05000000000000000000" pitchFamily="2" charset="2"/>
              </a:rPr>
              <a:t> fokus pada peningkatan penggunaan sistem dalam mendukung kinerja mereka</a:t>
            </a:r>
          </a:p>
          <a:p>
            <a:pPr algn="just">
              <a:buFontTx/>
              <a:buChar char="-"/>
            </a:pPr>
            <a:r>
              <a:rPr lang="id-ID" sz="2800" dirty="0" smtClean="0">
                <a:sym typeface="Wingdings" panose="05000000000000000000" pitchFamily="2" charset="2"/>
              </a:rPr>
              <a:t>Definis kualitas informasi lain:  merupakan karakteristik infomrasi yang melekat dalam sistem itu sendiri</a:t>
            </a:r>
          </a:p>
          <a:p>
            <a:pPr algn="just">
              <a:buFontTx/>
              <a:buChar char="-"/>
            </a:pPr>
            <a:r>
              <a:rPr lang="id-ID" sz="2800" dirty="0" smtClean="0">
                <a:sym typeface="Wingdings" panose="05000000000000000000" pitchFamily="2" charset="2"/>
              </a:rPr>
              <a:t>Kualitas sistem informasi didefinisikan sebagai perceived ease of use yang merupakan seberapa besar teknologi informasi dirasakan relatif lebih mudah untuk dipahami dan digunakan </a:t>
            </a:r>
            <a:endParaRPr lang="id-ID" sz="2800" dirty="0">
              <a:sym typeface="Wingdings" panose="05000000000000000000" pitchFamily="2" charset="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10197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altLang="id-ID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Dimensi kualitas sistem infomrasi menurut Bailey dan Pearson</a:t>
            </a:r>
            <a:endParaRPr lang="id-ID" altLang="id-ID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844824"/>
            <a:ext cx="9144000" cy="4106491"/>
          </a:xfrm>
        </p:spPr>
        <p:txBody>
          <a:bodyPr/>
          <a:lstStyle/>
          <a:p>
            <a:pPr marL="514350" indent="-514350" algn="just">
              <a:buAutoNum type="arabicPeriod"/>
            </a:pPr>
            <a:r>
              <a:rPr lang="id-ID" sz="2800" dirty="0" smtClean="0">
                <a:sym typeface="Wingdings" panose="05000000000000000000" pitchFamily="2" charset="2"/>
              </a:rPr>
              <a:t>Kenyamanan akses:</a:t>
            </a:r>
          </a:p>
          <a:p>
            <a:pPr marL="534988" lvl="1" indent="0" algn="just">
              <a:buNone/>
            </a:pPr>
            <a:r>
              <a:rPr lang="id-ID" sz="2400" dirty="0" smtClean="0">
                <a:sym typeface="Wingdings" panose="05000000000000000000" pitchFamily="2" charset="2"/>
              </a:rPr>
              <a:t>SI mudah dipelajari dan mudah dipahami pada awal penggunaannya, kemudahan dalam pengoperasioan sistem akan memudhakan pengguna dalam menggunakan sistem, kecenderungan bahwa SI sesuai dengan kebutuhan pengguna</a:t>
            </a:r>
          </a:p>
          <a:p>
            <a:pPr marL="514350" indent="-514350" algn="just">
              <a:buAutoNum type="arabicPeriod"/>
            </a:pPr>
            <a:r>
              <a:rPr lang="id-ID" sz="2800" dirty="0" smtClean="0">
                <a:sym typeface="Wingdings" panose="05000000000000000000" pitchFamily="2" charset="2"/>
              </a:rPr>
              <a:t>Keluwesan sistem</a:t>
            </a:r>
          </a:p>
          <a:p>
            <a:pPr marL="534988" indent="0" algn="just">
              <a:buNone/>
            </a:pPr>
            <a:r>
              <a:rPr lang="id-ID" sz="2800" dirty="0" smtClean="0">
                <a:sym typeface="Wingdings" panose="05000000000000000000" pitchFamily="2" charset="2"/>
              </a:rPr>
              <a:t>SI yang mempunyai kemampuan untuk mencapai suatu tujuan lewat sejumlah cara yang berbeda. Karakteristik yang utama adalah sistem dapat menyesuaikan diri dengan kebutuhan sistem</a:t>
            </a:r>
            <a:endParaRPr lang="id-ID" sz="28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6602371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10197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altLang="id-ID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Dimensi kualitas sistem infomrasi menurut Bailey dan Pearson</a:t>
            </a:r>
            <a:endParaRPr lang="id-ID" altLang="id-ID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844824"/>
            <a:ext cx="9144000" cy="4106491"/>
          </a:xfrm>
        </p:spPr>
        <p:txBody>
          <a:bodyPr/>
          <a:lstStyle/>
          <a:p>
            <a:pPr marL="0" indent="0" algn="just">
              <a:buNone/>
            </a:pPr>
            <a:r>
              <a:rPr lang="id-ID" sz="2800" dirty="0" smtClean="0">
                <a:sym typeface="Wingdings" panose="05000000000000000000" pitchFamily="2" charset="2"/>
              </a:rPr>
              <a:t>3.   Integritas Sistem</a:t>
            </a:r>
          </a:p>
          <a:p>
            <a:pPr marL="534988" lvl="1" indent="0" algn="just">
              <a:buNone/>
            </a:pPr>
            <a:r>
              <a:rPr lang="id-ID" sz="2400" dirty="0" smtClean="0">
                <a:sym typeface="Wingdings" panose="05000000000000000000" pitchFamily="2" charset="2"/>
              </a:rPr>
              <a:t>SI yang diakses tanpa menyulitkan pengguna dan tidak dapat diakses oleh pihak yang tidak berkepentingan, merupakan kemampuan sistem untuk menemukan kesalahan</a:t>
            </a:r>
          </a:p>
          <a:p>
            <a:pPr marL="514350" indent="-514350" algn="just">
              <a:buAutoNum type="arabicPeriod" startAt="4"/>
            </a:pPr>
            <a:r>
              <a:rPr lang="id-ID" sz="2800" dirty="0" smtClean="0">
                <a:sym typeface="Wingdings" panose="05000000000000000000" pitchFamily="2" charset="2"/>
              </a:rPr>
              <a:t>Waktu Respon</a:t>
            </a:r>
          </a:p>
          <a:p>
            <a:pPr marL="400050" lvl="1" indent="0" algn="just">
              <a:buNone/>
            </a:pPr>
            <a:r>
              <a:rPr lang="id-ID" sz="2400" dirty="0" smtClean="0">
                <a:sym typeface="Wingdings" panose="05000000000000000000" pitchFamily="2" charset="2"/>
              </a:rPr>
              <a:t>SI yang merespon input dan tepatnya proses pengolahan data infput menjadi informasi (output). </a:t>
            </a:r>
            <a:endParaRPr lang="id-ID" sz="24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3427816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10197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altLang="id-ID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Perseived Usefulness</a:t>
            </a:r>
            <a:endParaRPr lang="id-ID" altLang="id-ID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4466531"/>
          </a:xfrm>
        </p:spPr>
        <p:txBody>
          <a:bodyPr/>
          <a:lstStyle/>
          <a:p>
            <a:pPr marL="0" indent="0" algn="just">
              <a:buNone/>
            </a:pPr>
            <a:r>
              <a:rPr lang="id-ID" sz="2800" dirty="0" smtClean="0">
                <a:sym typeface="Wingdings" panose="05000000000000000000" pitchFamily="2" charset="2"/>
              </a:rPr>
              <a:t>Perceived usefulness, jogiyanto</a:t>
            </a:r>
          </a:p>
          <a:p>
            <a:pPr marL="0" indent="0" algn="just">
              <a:buNone/>
            </a:pPr>
            <a:r>
              <a:rPr lang="id-ID" sz="2800" dirty="0" smtClean="0">
                <a:sym typeface="Wingdings" panose="05000000000000000000" pitchFamily="2" charset="2"/>
              </a:rPr>
              <a:t>Sejauh mana seseorang percaya bahwa menggunakan suatu teknologi akanmeningkatkan keinerja pekerjaannya</a:t>
            </a:r>
          </a:p>
          <a:p>
            <a:pPr marL="0" indent="0" algn="just">
              <a:buNone/>
            </a:pPr>
            <a:r>
              <a:rPr lang="id-ID" sz="2800" dirty="0" smtClean="0">
                <a:sym typeface="Wingdings" panose="05000000000000000000" pitchFamily="2" charset="2"/>
              </a:rPr>
              <a:t>Preceived Usefulness, Dishaw</a:t>
            </a:r>
          </a:p>
          <a:p>
            <a:pPr marL="0" indent="0" algn="just">
              <a:buNone/>
            </a:pPr>
            <a:r>
              <a:rPr lang="id-ID" sz="2800" dirty="0" smtClean="0">
                <a:sym typeface="Wingdings" panose="05000000000000000000" pitchFamily="2" charset="2"/>
              </a:rPr>
              <a:t>Kegunaan yang dirasakan yaitu derajat dimana seseorang berpikir bahwa menggunakan sebuah sistem akan meningkatkan kinerjanya</a:t>
            </a:r>
          </a:p>
          <a:p>
            <a:pPr marL="0" indent="0" algn="just">
              <a:buNone/>
            </a:pPr>
            <a:r>
              <a:rPr lang="id-ID" sz="2400" dirty="0">
                <a:sym typeface="Wingdings" panose="05000000000000000000" pitchFamily="2" charset="2"/>
              </a:rPr>
              <a:t>Preceived Usefulness, </a:t>
            </a:r>
            <a:r>
              <a:rPr lang="id-ID" sz="2400" dirty="0" smtClean="0">
                <a:sym typeface="Wingdings" panose="05000000000000000000" pitchFamily="2" charset="2"/>
              </a:rPr>
              <a:t>Davis et al</a:t>
            </a:r>
          </a:p>
          <a:p>
            <a:pPr marL="0" indent="0" algn="just">
              <a:buNone/>
            </a:pPr>
            <a:r>
              <a:rPr lang="id-ID" sz="2400" dirty="0" smtClean="0">
                <a:sym typeface="Wingdings" panose="05000000000000000000" pitchFamily="2" charset="2"/>
              </a:rPr>
              <a:t>Kemanfaatan sebagai suatu tingkatan dimana seseorang percaya bahwa penggunaan suatu subyek tertentu akan dapat meningkatkan prestasi kerja orang tersebut.</a:t>
            </a:r>
            <a:endParaRPr lang="id-ID" sz="2400" dirty="0">
              <a:sym typeface="Wingdings" panose="05000000000000000000" pitchFamily="2" charset="2"/>
            </a:endParaRPr>
          </a:p>
          <a:p>
            <a:pPr marL="0" indent="0" algn="just">
              <a:buNone/>
            </a:pPr>
            <a:endParaRPr lang="id-ID" sz="24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12436388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10197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altLang="id-ID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Perseived Usefulness, Davis</a:t>
            </a:r>
            <a:endParaRPr lang="id-ID" altLang="id-ID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4784"/>
            <a:ext cx="8763000" cy="4466531"/>
          </a:xfrm>
        </p:spPr>
        <p:txBody>
          <a:bodyPr/>
          <a:lstStyle/>
          <a:p>
            <a:pPr marL="0" indent="0" algn="just">
              <a:buNone/>
            </a:pPr>
            <a:r>
              <a:rPr lang="id-ID" sz="2400" dirty="0" smtClean="0">
                <a:sym typeface="Wingdings" panose="05000000000000000000" pitchFamily="2" charset="2"/>
              </a:rPr>
              <a:t>Dimensi atau indikator:</a:t>
            </a:r>
          </a:p>
          <a:p>
            <a:pPr marL="514350" indent="-514350" algn="just">
              <a:buAutoNum type="arabicPeriod"/>
            </a:pPr>
            <a:r>
              <a:rPr lang="id-ID" sz="2400" dirty="0" smtClean="0">
                <a:sym typeface="Wingdings" panose="05000000000000000000" pitchFamily="2" charset="2"/>
              </a:rPr>
              <a:t>Work more quickly: menggunakan TI tertenut agar dapat mempercepat pekerjaan atau menghepat waktu penbyelesaian pekerjaan</a:t>
            </a:r>
          </a:p>
          <a:p>
            <a:pPr marL="514350" indent="-514350" algn="just">
              <a:buAutoNum type="arabicPeriod"/>
            </a:pPr>
            <a:r>
              <a:rPr lang="id-ID" sz="2400" dirty="0" smtClean="0">
                <a:sym typeface="Wingdings" panose="05000000000000000000" pitchFamily="2" charset="2"/>
              </a:rPr>
              <a:t>Job Performance: Menggunakna TI untuk dapat membantu mengembangkan kinerja pekerjaan seseorang dalam dunia pekerjaan yang dimiliki oleh orang tersebut</a:t>
            </a:r>
          </a:p>
          <a:p>
            <a:pPr marL="514350" indent="-514350" algn="just">
              <a:buAutoNum type="arabicPeriod"/>
            </a:pPr>
            <a:r>
              <a:rPr lang="id-ID" sz="2400" dirty="0" smtClean="0">
                <a:sym typeface="Wingdings" panose="05000000000000000000" pitchFamily="2" charset="2"/>
              </a:rPr>
              <a:t>Increase Productivity : Merpakan sikap mental yang selalu mempunyai pandangan bahwa seseorang kan bertambah atau meningkatkan produktivitasnya dalam suatu kegiatan yang dimiliki nya agar menjadi leih baik</a:t>
            </a:r>
            <a:endParaRPr lang="id-ID" sz="24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6747453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10197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altLang="id-ID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Perseived Usefulness, Davis</a:t>
            </a:r>
            <a:endParaRPr lang="id-ID" altLang="id-ID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4784"/>
            <a:ext cx="8763000" cy="4466531"/>
          </a:xfrm>
        </p:spPr>
        <p:txBody>
          <a:bodyPr/>
          <a:lstStyle/>
          <a:p>
            <a:pPr marL="0" indent="0" algn="just">
              <a:buNone/>
            </a:pPr>
            <a:r>
              <a:rPr lang="id-ID" sz="2400" dirty="0" smtClean="0">
                <a:sym typeface="Wingdings" panose="05000000000000000000" pitchFamily="2" charset="2"/>
              </a:rPr>
              <a:t>Dimensi atau indikator:</a:t>
            </a:r>
          </a:p>
          <a:p>
            <a:pPr marL="0" indent="0" algn="just">
              <a:buNone/>
            </a:pPr>
            <a:r>
              <a:rPr lang="id-ID" sz="2400" dirty="0" smtClean="0">
                <a:sym typeface="Wingdings" panose="05000000000000000000" pitchFamily="2" charset="2"/>
              </a:rPr>
              <a:t>4. Effectiveness (Efektivitas)</a:t>
            </a:r>
          </a:p>
          <a:p>
            <a:pPr marL="355600" indent="0" algn="just">
              <a:buNone/>
            </a:pPr>
            <a:r>
              <a:rPr lang="id-ID" sz="2400" dirty="0" smtClean="0">
                <a:sym typeface="Wingdings" panose="05000000000000000000" pitchFamily="2" charset="2"/>
              </a:rPr>
              <a:t>Penggunaan TI akan membantu dalam meningkatkan aktifitas sehari-hari </a:t>
            </a:r>
          </a:p>
          <a:p>
            <a:pPr marL="0" indent="0" algn="just">
              <a:buNone/>
            </a:pPr>
            <a:r>
              <a:rPr lang="id-ID" sz="2400" dirty="0" smtClean="0">
                <a:sym typeface="Wingdings" panose="05000000000000000000" pitchFamily="2" charset="2"/>
              </a:rPr>
              <a:t>5. Makes Job Easier </a:t>
            </a:r>
          </a:p>
          <a:p>
            <a:pPr marL="355600" indent="0" algn="just">
              <a:buNone/>
            </a:pPr>
            <a:r>
              <a:rPr lang="id-ID" sz="2400" dirty="0">
                <a:sym typeface="Wingdings" panose="05000000000000000000" pitchFamily="2" charset="2"/>
              </a:rPr>
              <a:t> 	</a:t>
            </a:r>
            <a:r>
              <a:rPr lang="id-ID" sz="2400" dirty="0" smtClean="0">
                <a:sym typeface="Wingdings" panose="05000000000000000000" pitchFamily="2" charset="2"/>
              </a:rPr>
              <a:t>Mudah mempelajari dan mengoperasikan suatu teknologi dalam mengerjakan yang diinginkan oleh seseorang dan dapat memberikan ketrampilan agar pekerjaan lebih mudah.</a:t>
            </a:r>
          </a:p>
          <a:p>
            <a:pPr marL="0" indent="0" algn="just">
              <a:buNone/>
            </a:pPr>
            <a:r>
              <a:rPr lang="id-ID" sz="2400" dirty="0" smtClean="0">
                <a:sym typeface="Wingdings" panose="05000000000000000000" pitchFamily="2" charset="2"/>
              </a:rPr>
              <a:t>6. Useful</a:t>
            </a:r>
          </a:p>
          <a:p>
            <a:pPr marL="355600" indent="0" algn="just">
              <a:buNone/>
            </a:pPr>
            <a:r>
              <a:rPr lang="id-ID" sz="2400" dirty="0" smtClean="0">
                <a:sym typeface="Wingdings" panose="05000000000000000000" pitchFamily="2" charset="2"/>
              </a:rPr>
              <a:t>Suatu tingkat dimana seseorang percaya bahwa penggunaan suatu TI tertentu terdapat manfaat untuk dapat meningkatkan prestasi kerja org tersebut</a:t>
            </a:r>
          </a:p>
          <a:p>
            <a:pPr marL="0" indent="0" algn="just">
              <a:buNone/>
            </a:pPr>
            <a:endParaRPr lang="id-ID" sz="2400" dirty="0" smtClean="0">
              <a:sym typeface="Wingdings" panose="05000000000000000000" pitchFamily="2" charset="2"/>
            </a:endParaRPr>
          </a:p>
          <a:p>
            <a:pPr marL="0" indent="0" algn="just">
              <a:buNone/>
            </a:pPr>
            <a:endParaRPr lang="id-ID" sz="2400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398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10197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altLang="id-ID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Ease of Use, Davis</a:t>
            </a:r>
            <a:endParaRPr lang="id-ID" altLang="id-ID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4784"/>
            <a:ext cx="8763000" cy="4466531"/>
          </a:xfrm>
        </p:spPr>
        <p:txBody>
          <a:bodyPr/>
          <a:lstStyle/>
          <a:p>
            <a:pPr marL="0" indent="0" algn="just">
              <a:buNone/>
            </a:pPr>
            <a:r>
              <a:rPr lang="id-ID" sz="2400" dirty="0" smtClean="0">
                <a:sym typeface="Wingdings" panose="05000000000000000000" pitchFamily="2" charset="2"/>
              </a:rPr>
              <a:t>Dimensi atau indikator:</a:t>
            </a:r>
          </a:p>
          <a:p>
            <a:pPr marL="457200" indent="-457200" algn="just">
              <a:buAutoNum type="arabicPeriod"/>
            </a:pPr>
            <a:r>
              <a:rPr lang="id-ID" sz="2400" dirty="0" smtClean="0">
                <a:sym typeface="Wingdings" panose="05000000000000000000" pitchFamily="2" charset="2"/>
              </a:rPr>
              <a:t>Easy to learn</a:t>
            </a:r>
          </a:p>
          <a:p>
            <a:pPr marL="0" indent="0" algn="just">
              <a:buNone/>
            </a:pPr>
            <a:r>
              <a:rPr lang="id-ID" sz="2400" dirty="0">
                <a:sym typeface="Wingdings" panose="05000000000000000000" pitchFamily="2" charset="2"/>
              </a:rPr>
              <a:t> </a:t>
            </a:r>
            <a:r>
              <a:rPr lang="id-ID" sz="2400" dirty="0" smtClean="0">
                <a:sym typeface="Wingdings" panose="05000000000000000000" pitchFamily="2" charset="2"/>
              </a:rPr>
              <a:t>       IT membuat pengguna merasa lebih mudah dalam pembelajaran</a:t>
            </a:r>
          </a:p>
          <a:p>
            <a:pPr marL="0" indent="0" algn="just">
              <a:buNone/>
            </a:pPr>
            <a:r>
              <a:rPr lang="id-ID" sz="2400" dirty="0" smtClean="0">
                <a:sym typeface="Wingdings" panose="05000000000000000000" pitchFamily="2" charset="2"/>
              </a:rPr>
              <a:t>2. Controllable</a:t>
            </a:r>
          </a:p>
          <a:p>
            <a:pPr marL="0" indent="0" algn="just">
              <a:buNone/>
            </a:pPr>
            <a:r>
              <a:rPr lang="id-ID" sz="2400" dirty="0">
                <a:sym typeface="Wingdings" panose="05000000000000000000" pitchFamily="2" charset="2"/>
              </a:rPr>
              <a:t> </a:t>
            </a:r>
            <a:r>
              <a:rPr lang="id-ID" sz="2400" dirty="0" smtClean="0">
                <a:sym typeface="Wingdings" panose="05000000000000000000" pitchFamily="2" charset="2"/>
              </a:rPr>
              <a:t>       IT membuat pengguna merasa aman karena user interfacenya dalam </a:t>
            </a:r>
          </a:p>
          <a:p>
            <a:pPr marL="457200" indent="-457200" algn="just">
              <a:buAutoNum type="arabicPeriod"/>
            </a:pPr>
            <a:r>
              <a:rPr lang="id-ID" sz="2400" dirty="0" smtClean="0">
                <a:sym typeface="Wingdings" panose="05000000000000000000" pitchFamily="2" charset="2"/>
              </a:rPr>
              <a:t>Clear &amp; Understandable</a:t>
            </a:r>
          </a:p>
          <a:p>
            <a:pPr marL="457200" indent="-457200" algn="just">
              <a:buAutoNum type="arabicPeriod"/>
            </a:pPr>
            <a:r>
              <a:rPr lang="id-ID" sz="2400" dirty="0" smtClean="0">
                <a:sym typeface="Wingdings" panose="05000000000000000000" pitchFamily="2" charset="2"/>
              </a:rPr>
              <a:t>Flexible</a:t>
            </a:r>
          </a:p>
          <a:p>
            <a:pPr marL="457200" indent="-457200" algn="just">
              <a:buAutoNum type="arabicPeriod"/>
            </a:pPr>
            <a:r>
              <a:rPr lang="id-ID" sz="2400" dirty="0" smtClean="0">
                <a:sym typeface="Wingdings" panose="05000000000000000000" pitchFamily="2" charset="2"/>
              </a:rPr>
              <a:t>Easy to Become Skillfull</a:t>
            </a:r>
          </a:p>
          <a:p>
            <a:pPr marL="457200" indent="-457200" algn="just">
              <a:buAutoNum type="arabicPeriod"/>
            </a:pPr>
            <a:r>
              <a:rPr lang="id-ID" sz="2400" dirty="0" smtClean="0">
                <a:sym typeface="Wingdings" panose="05000000000000000000" pitchFamily="2" charset="2"/>
              </a:rPr>
              <a:t>Easy to Use</a:t>
            </a:r>
          </a:p>
          <a:p>
            <a:pPr marL="0" indent="0" algn="just">
              <a:buNone/>
            </a:pPr>
            <a:endParaRPr lang="id-ID" sz="2400" dirty="0" smtClean="0">
              <a:sym typeface="Wingdings" panose="05000000000000000000" pitchFamily="2" charset="2"/>
            </a:endParaRPr>
          </a:p>
          <a:p>
            <a:pPr marL="0" indent="0" algn="just">
              <a:buNone/>
            </a:pPr>
            <a:endParaRPr lang="id-ID" sz="2400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11660300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RM Pertemuan-1" id="{3979C861-7D89-4CC1-9C6B-39A9A90CB11D}" vid="{8D56DF52-7B1B-405B-A0F0-F9B69CA6AFC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IRM Pertemuan-1</Template>
  <TotalTime>1579</TotalTime>
  <Words>533</Words>
  <Application>Microsoft Office PowerPoint</Application>
  <PresentationFormat>On-screen Show (4:3)</PresentationFormat>
  <Paragraphs>98</Paragraphs>
  <Slides>14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Office Theme</vt:lpstr>
      <vt:lpstr>PowerPoint Presentation</vt:lpstr>
      <vt:lpstr>Kualitas Sistem Informasi</vt:lpstr>
      <vt:lpstr>Kualitas Sistem Infomrasi</vt:lpstr>
      <vt:lpstr>Dimensi kualitas sistem infomrasi menurut Bailey dan Pearson</vt:lpstr>
      <vt:lpstr>Dimensi kualitas sistem infomrasi menurut Bailey dan Pearson</vt:lpstr>
      <vt:lpstr>Perseived Usefulness</vt:lpstr>
      <vt:lpstr>Perseived Usefulness, Davis</vt:lpstr>
      <vt:lpstr>Perseived Usefulness, Davis</vt:lpstr>
      <vt:lpstr>Ease of Use, Davis</vt:lpstr>
      <vt:lpstr>PowerPoint Presentation</vt:lpstr>
      <vt:lpstr>PowerPoint Presentation</vt:lpstr>
      <vt:lpstr>Teori Bailey and Pearson</vt:lpstr>
      <vt:lpstr>IS Success Model – De Leon Mc Lean</vt:lpstr>
      <vt:lpstr>Latihan Per Kelompok</vt:lpstr>
    </vt:vector>
  </TitlesOfParts>
  <Company>signDesign Communications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</dc:creator>
  <cp:lastModifiedBy>SP</cp:lastModifiedBy>
  <cp:revision>67</cp:revision>
  <dcterms:created xsi:type="dcterms:W3CDTF">2018-03-06T15:17:13Z</dcterms:created>
  <dcterms:modified xsi:type="dcterms:W3CDTF">2018-04-02T06:31:32Z</dcterms:modified>
</cp:coreProperties>
</file>