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3190" autoAdjust="0"/>
  </p:normalViewPr>
  <p:slideViewPr>
    <p:cSldViewPr showGuides="1">
      <p:cViewPr varScale="1">
        <p:scale>
          <a:sx n="85" d="100"/>
          <a:sy n="85" d="100"/>
        </p:scale>
        <p:origin x="18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9B435C-D7FE-4B83-B812-86E3BC02045E}" type="datetimeFigureOut">
              <a:rPr lang="id-ID"/>
              <a:pPr>
                <a:defRPr/>
              </a:pPr>
              <a:t>15/04/2018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CB8EF36-0D8A-4966-B6DA-0877B1F84567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765928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152F-8EF5-492E-9B59-7406A55D5201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F51D-22A8-422B-97CB-0051A1BC8A2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9530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62B8-FD4B-4AF8-935C-610DD725526D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FA40-EE1D-4A35-AE20-5FD5C6EE971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50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C328-E480-4740-8417-9534F5B6CA9E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0E03E-C50D-49FC-B32E-C4410534FA4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0094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BB75-838E-40CF-80C4-DF967C28790C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5FAC-6E9F-4E4B-BE23-F0511060E8D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8145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6B43-0DF8-4D5E-A44E-905B04211FFF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2D6D4-7773-48B8-B731-0CA2D03AB1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2190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3419-B245-4CA7-A4A0-B884D3911682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DFDBE-9B1C-4650-AE3F-1CC276CE78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7301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4B91-8271-41AA-AB13-65CAC8776442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B812F-7A01-4DFA-8392-36BE6E2269A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0298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8F9C-EF15-444B-B6EE-331298B315BE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1C710-A6FB-447A-AF9F-23515CC856F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71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0B67-6521-44BD-BAFF-FAC568C0869B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5CCFC-AE47-44D2-8AE1-BAD2554ADC7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9D1B-50A1-4373-B79B-E60FCA08A509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77657-0134-45FE-993C-A72D38614FC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7667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A0F4-3EAF-416B-85F7-910CA0B3C1CD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63591-C4E2-43E1-B751-0A25FF6B8B3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276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3A5419-5A40-4C8F-BE10-782C9906D8DD}" type="datetime1">
              <a:rPr lang="en-US"/>
              <a:pPr>
                <a:defRPr/>
              </a:pPr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451D5605-1CAE-43BB-8D98-5F0E3EFC6E28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Evaluation IS Method </a:t>
            </a:r>
            <a:r>
              <a:rPr lang="id-ID" altLang="id-ID" b="1" dirty="0" smtClean="0">
                <a:solidFill>
                  <a:schemeClr val="bg1"/>
                </a:solidFill>
              </a:rPr>
              <a:t>LAnjut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Riya Widayanti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Sistem Informasi - FASILKOM</a:t>
            </a:r>
            <a:endParaRPr lang="en-US" alt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1295400"/>
            <a:ext cx="3327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3200">
                <a:solidFill>
                  <a:srgbClr val="0070C0"/>
                </a:solidFill>
              </a:rPr>
              <a:t>Standart</a:t>
            </a:r>
            <a:r>
              <a:rPr lang="en-US" altLang="id-ID" sz="3600">
                <a:solidFill>
                  <a:srgbClr val="0070C0"/>
                </a:solidFill>
              </a:rPr>
              <a:t> </a:t>
            </a:r>
            <a:r>
              <a:rPr lang="en-US" altLang="id-ID" sz="3200">
                <a:solidFill>
                  <a:srgbClr val="0070C0"/>
                </a:solidFill>
              </a:rPr>
              <a:t>Evaluasi</a:t>
            </a:r>
            <a:endParaRPr lang="en-US" altLang="id-ID" sz="3600">
              <a:solidFill>
                <a:srgbClr val="0070C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" y="2011363"/>
            <a:ext cx="8382000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38138" algn="l"/>
                <a:tab pos="695325" algn="l"/>
              </a:tabLst>
              <a:defRPr/>
            </a:pP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 yang </a:t>
            </a:r>
            <a:r>
              <a:rPr lang="en-US" sz="2800" dirty="0" err="1"/>
              <a:t>dikemukakan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lain </a:t>
            </a:r>
            <a:r>
              <a:rPr lang="en-US" sz="2800" dirty="0" err="1"/>
              <a:t>adalah</a:t>
            </a:r>
            <a:r>
              <a:rPr lang="en-US" sz="2800" dirty="0"/>
              <a:t> :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tabLst>
                <a:tab pos="338138" algn="l"/>
                <a:tab pos="695325" algn="l"/>
              </a:tabLst>
              <a:defRPr/>
            </a:pPr>
            <a:r>
              <a:rPr lang="en-US" dirty="0" err="1">
                <a:solidFill>
                  <a:srgbClr val="C00000"/>
                </a:solidFill>
              </a:rPr>
              <a:t>Keakuratan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/>
              <a:t>Accuracy</a:t>
            </a:r>
            <a:r>
              <a:rPr lang="en-US" dirty="0"/>
              <a:t>);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	</a:t>
            </a:r>
            <a:r>
              <a:rPr lang="en-US" dirty="0" err="1"/>
              <a:t>akurasi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-</a:t>
            </a:r>
            <a:r>
              <a:rPr lang="en-US" dirty="0" err="1"/>
              <a:t>aspek</a:t>
            </a:r>
            <a:r>
              <a:rPr lang="en-US" dirty="0"/>
              <a:t>  </a:t>
            </a:r>
            <a:r>
              <a:rPr lang="en-US" dirty="0" err="1"/>
              <a:t>kelengkapan</a:t>
            </a:r>
            <a:r>
              <a:rPr lang="en-US" dirty="0"/>
              <a:t> (</a:t>
            </a:r>
            <a:r>
              <a:rPr lang="en-US" i="1" dirty="0"/>
              <a:t>completeness</a:t>
            </a:r>
            <a:r>
              <a:rPr lang="en-US" dirty="0"/>
              <a:t>), </a:t>
            </a:r>
            <a:r>
              <a:rPr lang="en-US" dirty="0" err="1"/>
              <a:t>kebenaran</a:t>
            </a:r>
            <a:r>
              <a:rPr lang="en-US" dirty="0"/>
              <a:t> (</a:t>
            </a:r>
            <a:r>
              <a:rPr lang="en-US" i="1" dirty="0"/>
              <a:t>correctness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	(</a:t>
            </a:r>
            <a:r>
              <a:rPr lang="en-US" i="1" dirty="0"/>
              <a:t>security</a:t>
            </a:r>
            <a:r>
              <a:rPr lang="en-US" dirty="0"/>
              <a:t>). 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tabLst>
                <a:tab pos="338138" algn="l"/>
                <a:tab pos="695325" algn="l"/>
              </a:tabLst>
              <a:defRPr/>
            </a:pPr>
            <a:r>
              <a:rPr lang="en-US" dirty="0" err="1">
                <a:solidFill>
                  <a:srgbClr val="C00000"/>
                </a:solidFill>
              </a:rPr>
              <a:t>Kelayakan</a:t>
            </a:r>
            <a:r>
              <a:rPr lang="en-US" dirty="0"/>
              <a:t> (</a:t>
            </a:r>
            <a:r>
              <a:rPr lang="en-US" i="1" dirty="0"/>
              <a:t>Feasibility)</a:t>
            </a:r>
            <a:r>
              <a:rPr lang="en-US" dirty="0"/>
              <a:t>; </a:t>
            </a:r>
            <a:r>
              <a:rPr lang="en-US" dirty="0" err="1"/>
              <a:t>Hendaknya</a:t>
            </a:r>
            <a:r>
              <a:rPr lang="en-US" dirty="0"/>
              <a:t> proses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tabLst>
                <a:tab pos="338138" algn="l"/>
                <a:tab pos="695325" algn="l"/>
              </a:tabLst>
              <a:defRPr/>
            </a:pPr>
            <a:r>
              <a:rPr lang="en-US" dirty="0" err="1">
                <a:solidFill>
                  <a:srgbClr val="C00000"/>
                </a:solidFill>
              </a:rPr>
              <a:t>Manfaat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/>
              <a:t>Utility</a:t>
            </a:r>
            <a:r>
              <a:rPr lang="en-US" dirty="0"/>
              <a:t>);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ats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berjalan</a:t>
            </a:r>
            <a:r>
              <a:rPr lang="en-US" dirty="0"/>
              <a:t>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FFC25E8D-42D8-4C64-800C-316A9275E379}" type="slidenum">
              <a:rPr lang="en-US" altLang="id-ID"/>
              <a:pPr algn="r" eaLnBrk="1" hangingPunct="1">
                <a:spcBef>
                  <a:spcPct val="50000"/>
                </a:spcBef>
              </a:pPr>
              <a:t>10</a:t>
            </a:fld>
            <a:endParaRPr lang="en-US" altLang="id-ID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457200"/>
            <a:ext cx="3323771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Model </a:t>
            </a:r>
            <a:r>
              <a:rPr lang="en-US" sz="3600" dirty="0" err="1"/>
              <a:t>Evaluasi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52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457200"/>
            <a:ext cx="2748701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err="1"/>
              <a:t>Alat</a:t>
            </a:r>
            <a:r>
              <a:rPr lang="en-US" sz="3600" dirty="0"/>
              <a:t> </a:t>
            </a:r>
            <a:r>
              <a:rPr lang="en-US" sz="3600" dirty="0" err="1"/>
              <a:t>Evaluasi</a:t>
            </a:r>
            <a:endParaRPr lang="en-US" sz="3600" dirty="0"/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457200" y="1295400"/>
            <a:ext cx="8458200" cy="527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id-ID" sz="2800"/>
              <a:t>Proses evaluasi dapat dilakukan dengan 2 pendekatan, yaitu pendekatan </a:t>
            </a:r>
            <a:r>
              <a:rPr lang="en-US" altLang="id-ID" sz="2800">
                <a:solidFill>
                  <a:srgbClr val="C00000"/>
                </a:solidFill>
              </a:rPr>
              <a:t>kualitatif</a:t>
            </a:r>
            <a:r>
              <a:rPr lang="en-US" altLang="id-ID" sz="2800"/>
              <a:t> dan pendekatan </a:t>
            </a:r>
            <a:r>
              <a:rPr lang="en-US" altLang="id-ID" sz="2800">
                <a:solidFill>
                  <a:srgbClr val="C00000"/>
                </a:solidFill>
              </a:rPr>
              <a:t>kuantitatif.</a:t>
            </a:r>
            <a:r>
              <a:rPr lang="en-US" altLang="id-ID" sz="2800"/>
              <a:t> </a:t>
            </a:r>
            <a:endParaRPr lang="id-ID" altLang="id-ID" sz="2800"/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id-ID" sz="2800"/>
              <a:t>Pendekatan </a:t>
            </a:r>
            <a:r>
              <a:rPr lang="en-US" altLang="id-ID" sz="2800">
                <a:solidFill>
                  <a:srgbClr val="C00000"/>
                </a:solidFill>
              </a:rPr>
              <a:t>kualitatif</a:t>
            </a:r>
            <a:r>
              <a:rPr lang="en-US" altLang="id-ID" sz="2800"/>
              <a:t> memanfaatkan </a:t>
            </a:r>
            <a:r>
              <a:rPr lang="en-US" altLang="id-ID" sz="2800">
                <a:solidFill>
                  <a:srgbClr val="0070C0"/>
                </a:solidFill>
              </a:rPr>
              <a:t>metode statistika</a:t>
            </a:r>
            <a:r>
              <a:rPr lang="en-US" altLang="id-ID" sz="2800"/>
              <a:t>, sedangkan pendekatan </a:t>
            </a:r>
            <a:r>
              <a:rPr lang="en-US" altLang="id-ID" sz="2800">
                <a:solidFill>
                  <a:srgbClr val="C00000"/>
                </a:solidFill>
              </a:rPr>
              <a:t>kuantitatif </a:t>
            </a:r>
            <a:r>
              <a:rPr lang="en-US" altLang="id-ID" sz="2800"/>
              <a:t>biasanya memanfaatkan </a:t>
            </a:r>
            <a:r>
              <a:rPr lang="en-US" altLang="id-ID" sz="2800">
                <a:solidFill>
                  <a:srgbClr val="0070C0"/>
                </a:solidFill>
              </a:rPr>
              <a:t>model matematika</a:t>
            </a:r>
            <a:r>
              <a:rPr lang="en-US" altLang="id-ID" sz="2800"/>
              <a:t>. </a:t>
            </a:r>
            <a:endParaRPr lang="id-ID" altLang="id-ID" sz="2800"/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id-ID" sz="2800"/>
              <a:t>Penggunaan alat evaluasi, termasuk instrumen evaluasi,  sangat tergantung pada apa yang akan dievaluasi. </a:t>
            </a:r>
            <a:endParaRPr lang="id-ID" altLang="id-ID" sz="2800"/>
          </a:p>
          <a:p>
            <a:pPr lvl="1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id-ID" sz="2000"/>
              <a:t>Misalnya jika yang akan dievaluasi adalah aspek-aspek pemasaran maka digunakan alat evaluasi pemasaran</a:t>
            </a:r>
            <a:r>
              <a:rPr lang="id-ID" altLang="id-ID" sz="2000"/>
              <a:t>, dst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BB4B5EAE-418B-453F-8F36-58040500147B}" type="slidenum">
              <a:rPr lang="en-US" altLang="id-ID"/>
              <a:pPr algn="r" eaLnBrk="1" hangingPunct="1">
                <a:spcBef>
                  <a:spcPct val="50000"/>
                </a:spcBef>
              </a:pPr>
              <a:t>11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9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8143" y="457200"/>
            <a:ext cx="4900701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 err="1"/>
              <a:t>Evaluasi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endParaRPr lang="en-US" sz="3200" dirty="0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304800" y="1344613"/>
            <a:ext cx="33734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2800" u="sng">
                <a:solidFill>
                  <a:srgbClr val="0070C0"/>
                </a:solidFill>
              </a:rPr>
              <a:t>Apa Yang Dievaluasi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533400" y="1981200"/>
            <a:ext cx="8382000" cy="33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id-ID" altLang="id-ID"/>
              <a:t>B</a:t>
            </a:r>
            <a:r>
              <a:rPr lang="en-US" altLang="id-ID"/>
              <a:t>anyak perusahaan yang tidak tahu apakah penerapan SI berbasis komputer </a:t>
            </a:r>
            <a:r>
              <a:rPr lang="id-ID" altLang="id-ID"/>
              <a:t>didalam perusahaannya</a:t>
            </a:r>
            <a:r>
              <a:rPr lang="en-US" altLang="id-ID"/>
              <a:t> telah berjalan secara optimal atau belum. </a:t>
            </a:r>
            <a:endParaRPr lang="id-ID" altLang="id-ID"/>
          </a:p>
          <a:p>
            <a:pPr eaLnBrk="1" hangingPunct="1">
              <a:spcBef>
                <a:spcPts val="1200"/>
              </a:spcBef>
            </a:pPr>
            <a:r>
              <a:rPr lang="en-US" altLang="id-ID"/>
              <a:t>Dalam contoh ini akan dievaluasi apakah penerapan SI berbasis komputer di perusahaan “ABC” telah berjalan sebagaimana mestinya atau belum. </a:t>
            </a:r>
            <a:endParaRPr lang="id-ID" altLang="id-ID"/>
          </a:p>
          <a:p>
            <a:pPr eaLnBrk="1" hangingPunct="1">
              <a:spcBef>
                <a:spcPts val="1200"/>
              </a:spcBef>
            </a:pPr>
            <a:r>
              <a:rPr lang="en-US" altLang="id-ID"/>
              <a:t>Data didapat dari penyebaran kuesioner pada para staf pelaksana (pengguna sistem).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2CB7BAF0-D588-4A87-9F9B-F05373A763E4}" type="slidenum">
              <a:rPr lang="en-US" altLang="id-ID"/>
              <a:pPr algn="r" eaLnBrk="1" hangingPunct="1">
                <a:spcBef>
                  <a:spcPct val="50000"/>
                </a:spcBef>
              </a:pPr>
              <a:t>12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80985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0663" y="1295400"/>
            <a:ext cx="2181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2800" u="sng">
                <a:solidFill>
                  <a:srgbClr val="0070C0"/>
                </a:solidFill>
              </a:rPr>
              <a:t>Alat Evaluasi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66214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id-ID"/>
              <a:t>	Teknik Statistika </a:t>
            </a:r>
            <a:r>
              <a:rPr lang="en-US" altLang="id-ID">
                <a:sym typeface="Wingdings" panose="05000000000000000000" pitchFamily="2" charset="2"/>
              </a:rPr>
              <a:t> Rata-rata Tertimbang</a:t>
            </a:r>
          </a:p>
          <a:p>
            <a:pPr eaLnBrk="1" hangingPunct="1">
              <a:buFontTx/>
              <a:buChar char="•"/>
            </a:pPr>
            <a:r>
              <a:rPr lang="en-US" altLang="id-ID">
                <a:sym typeface="Wingdings" panose="05000000000000000000" pitchFamily="2" charset="2"/>
              </a:rPr>
              <a:t>	Menggunakan Kuesioner</a:t>
            </a:r>
          </a:p>
          <a:p>
            <a:pPr eaLnBrk="1" hangingPunct="1">
              <a:buFontTx/>
              <a:buChar char="•"/>
            </a:pPr>
            <a:r>
              <a:rPr lang="en-US" altLang="id-ID">
                <a:sym typeface="Wingdings" panose="05000000000000000000" pitchFamily="2" charset="2"/>
              </a:rPr>
              <a:t>	Responden  Semua Pengguna Sistem</a:t>
            </a:r>
            <a:endParaRPr lang="en-US" altLang="id-ID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60350" y="3657600"/>
            <a:ext cx="2209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2800" u="sng">
                <a:solidFill>
                  <a:srgbClr val="0070C0"/>
                </a:solidFill>
              </a:rPr>
              <a:t>Analisis Data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19125" y="4343400"/>
            <a:ext cx="3124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800" b="1"/>
              <a:t>Skala Pengukuran :</a:t>
            </a:r>
          </a:p>
          <a:p>
            <a:pPr eaLnBrk="1" hangingPunct="1"/>
            <a:r>
              <a:rPr lang="en-US" altLang="id-ID" sz="1800"/>
              <a:t>1 = sangat tidak setuju</a:t>
            </a:r>
          </a:p>
          <a:p>
            <a:pPr eaLnBrk="1" hangingPunct="1"/>
            <a:r>
              <a:rPr lang="en-US" altLang="id-ID" sz="1800"/>
              <a:t>2 = tidak setuju</a:t>
            </a:r>
          </a:p>
          <a:p>
            <a:pPr eaLnBrk="1" hangingPunct="1"/>
            <a:r>
              <a:rPr lang="en-US" altLang="id-ID" sz="1800"/>
              <a:t>3 = cukup</a:t>
            </a:r>
          </a:p>
          <a:p>
            <a:pPr eaLnBrk="1" hangingPunct="1"/>
            <a:r>
              <a:rPr lang="en-US" altLang="id-ID" sz="1800"/>
              <a:t>4 = setuju</a:t>
            </a:r>
          </a:p>
          <a:p>
            <a:pPr eaLnBrk="1" hangingPunct="1"/>
            <a:r>
              <a:rPr lang="en-US" altLang="id-ID" sz="1800"/>
              <a:t>5 = sangat setuju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148138" y="4343400"/>
            <a:ext cx="50292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800" b="1"/>
              <a:t>Rata-rata Tertimbang :</a:t>
            </a:r>
          </a:p>
          <a:p>
            <a:pPr algn="ctr" eaLnBrk="1" hangingPunct="1"/>
            <a:r>
              <a:rPr lang="en-US" altLang="id-ID" sz="1200" b="1"/>
              <a:t>RT = {(N1x1)+(N2x2)+(N3x3) +(N4x4) +(N5x5)} / N</a:t>
            </a:r>
          </a:p>
          <a:p>
            <a:pPr eaLnBrk="1" hangingPunct="1"/>
            <a:r>
              <a:rPr lang="en-US" altLang="id-ID" sz="1800"/>
              <a:t>N1 = Jumlah Jawaban 1 </a:t>
            </a:r>
          </a:p>
          <a:p>
            <a:pPr eaLnBrk="1" hangingPunct="1"/>
            <a:r>
              <a:rPr lang="en-US" altLang="id-ID" sz="1800"/>
              <a:t>N2 = Jumlah Jawaban 2 </a:t>
            </a:r>
          </a:p>
          <a:p>
            <a:pPr eaLnBrk="1" hangingPunct="1"/>
            <a:r>
              <a:rPr lang="en-US" altLang="id-ID" sz="1800"/>
              <a:t>N3 = Jumlah Jawaban 3 </a:t>
            </a:r>
          </a:p>
          <a:p>
            <a:pPr eaLnBrk="1" hangingPunct="1"/>
            <a:r>
              <a:rPr lang="en-US" altLang="id-ID" sz="1800"/>
              <a:t>N4 = Jumlah Jawaban 4 </a:t>
            </a:r>
          </a:p>
          <a:p>
            <a:pPr eaLnBrk="1" hangingPunct="1"/>
            <a:r>
              <a:rPr lang="en-US" altLang="id-ID" sz="1800"/>
              <a:t>N5 = Jumlah Jawaban 5</a:t>
            </a:r>
          </a:p>
          <a:p>
            <a:pPr eaLnBrk="1" hangingPunct="1"/>
            <a:r>
              <a:rPr lang="en-US" altLang="id-ID" sz="1800"/>
              <a:t>N = Jumlah responden seluruhnya 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80ED388A-0EC4-4E89-8650-A72A716E9DE0}" type="slidenum">
              <a:rPr lang="en-US" altLang="id-ID"/>
              <a:pPr algn="r" eaLnBrk="1" hangingPunct="1">
                <a:spcBef>
                  <a:spcPct val="50000"/>
                </a:spcBef>
              </a:pPr>
              <a:t>13</a:t>
            </a:fld>
            <a:endParaRPr lang="en-US" altLang="id-ID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8143" y="457200"/>
            <a:ext cx="4900701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 err="1"/>
              <a:t>Evaluasi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2448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518"/>
          <p:cNvGraphicFramePr>
            <a:graphicFrameLocks noChangeAspect="1"/>
          </p:cNvGraphicFramePr>
          <p:nvPr/>
        </p:nvGraphicFramePr>
        <p:xfrm>
          <a:off x="1011238" y="1295400"/>
          <a:ext cx="7904162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4029572" imgH="4305782" progId="Excel.Sheet.8">
                  <p:embed/>
                </p:oleObj>
              </mc:Choice>
              <mc:Fallback>
                <p:oleObj name="Worksheet" r:id="rId3" imgW="4029572" imgH="430578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1295400"/>
                        <a:ext cx="7904162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11" name="Text Box 519"/>
          <p:cNvSpPr txBox="1">
            <a:spLocks noChangeArrowheads="1"/>
          </p:cNvSpPr>
          <p:nvPr/>
        </p:nvSpPr>
        <p:spPr bwMode="auto">
          <a:xfrm>
            <a:off x="70247" y="1557130"/>
            <a:ext cx="615553" cy="1643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800" u="sng" dirty="0" err="1">
                <a:solidFill>
                  <a:srgbClr val="0070C0"/>
                </a:solidFill>
              </a:rPr>
              <a:t>Kuesioner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18436" name="Text Box 520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18437" name="Text Box 521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A8C68F61-2E47-4AA4-8B06-017D1F664818}" type="slidenum">
              <a:rPr lang="en-US" altLang="id-ID"/>
              <a:pPr algn="r" eaLnBrk="1" hangingPunct="1">
                <a:spcBef>
                  <a:spcPct val="50000"/>
                </a:spcBef>
              </a:pPr>
              <a:t>14</a:t>
            </a:fld>
            <a:endParaRPr lang="en-US" altLang="id-ID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457200"/>
            <a:ext cx="4900701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 err="1"/>
              <a:t>Evaluasi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441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89068" y="1569829"/>
            <a:ext cx="615553" cy="300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rgbClr val="0070C0"/>
                </a:solidFill>
              </a:rPr>
              <a:t>Hasil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Kuesioner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19459" name="Object 619"/>
          <p:cNvGraphicFramePr>
            <a:graphicFrameLocks noChangeAspect="1"/>
          </p:cNvGraphicFramePr>
          <p:nvPr/>
        </p:nvGraphicFramePr>
        <p:xfrm>
          <a:off x="1371600" y="1430338"/>
          <a:ext cx="7326313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3" imgW="4343761" imgH="4848707" progId="Excel.Sheet.8">
                  <p:embed/>
                </p:oleObj>
              </mc:Choice>
              <mc:Fallback>
                <p:oleObj name="Worksheet" r:id="rId3" imgW="4343761" imgH="48487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30338"/>
                        <a:ext cx="7326313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620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19461" name="Text Box 621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AFF98E87-CFB9-478F-BA44-839A151A51D4}" type="slidenum">
              <a:rPr lang="en-US" altLang="id-ID"/>
              <a:pPr algn="r" eaLnBrk="1" hangingPunct="1">
                <a:spcBef>
                  <a:spcPct val="50000"/>
                </a:spcBef>
              </a:pPr>
              <a:t>15</a:t>
            </a:fld>
            <a:endParaRPr lang="en-US" altLang="id-ID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457200"/>
            <a:ext cx="4900701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 err="1"/>
              <a:t>Evaluasi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81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7463" y="1430338"/>
            <a:ext cx="22240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2800" u="sng">
                <a:solidFill>
                  <a:srgbClr val="0070C0"/>
                </a:solidFill>
              </a:rPr>
              <a:t>Hasil Analisis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57200" y="2209800"/>
            <a:ext cx="82296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6875" algn="l"/>
              </a:tabLst>
              <a:defRPr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data </a:t>
            </a:r>
            <a:r>
              <a:rPr lang="en-US" dirty="0" err="1"/>
              <a:t>terkumpul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,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: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tabLst>
                <a:tab pos="396875" algn="l"/>
              </a:tabLst>
              <a:defRPr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	</a:t>
            </a:r>
            <a:r>
              <a:rPr lang="en-US" dirty="0" err="1"/>
              <a:t>sebesar</a:t>
            </a:r>
            <a:r>
              <a:rPr lang="en-US" dirty="0"/>
              <a:t> 3.39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5),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.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tabLst>
                <a:tab pos="396875" algn="l"/>
              </a:tabLst>
              <a:defRPr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(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3.0)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17%, 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11, 15, 16 </a:t>
            </a:r>
            <a:r>
              <a:rPr lang="en-US" dirty="0" err="1"/>
              <a:t>dan</a:t>
            </a:r>
            <a:r>
              <a:rPr lang="en-US" dirty="0"/>
              <a:t> 18.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DFF2384D-3E38-4519-9165-8A7A06B08608}" type="slidenum">
              <a:rPr lang="en-US" altLang="id-ID"/>
              <a:pPr algn="r" eaLnBrk="1" hangingPunct="1">
                <a:spcBef>
                  <a:spcPct val="50000"/>
                </a:spcBef>
              </a:pPr>
              <a:t>16</a:t>
            </a:fld>
            <a:endParaRPr lang="en-US" altLang="id-ID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8143" y="457200"/>
            <a:ext cx="4900701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 err="1"/>
              <a:t>Evaluasi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744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533400" y="2725738"/>
            <a:ext cx="8077200" cy="253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1800"/>
              </a:spcBef>
            </a:pPr>
            <a:r>
              <a:rPr lang="en-US" altLang="id-ID"/>
              <a:t>Walaupun berdasarkan harapan manajemen, sistem informasi di atas cukup, namun dari hasil penelitian menyatakan bahwa kualitas informasi masih perlu ditingkatkan kualitasnya. </a:t>
            </a:r>
            <a:endParaRPr lang="id-ID" altLang="id-ID"/>
          </a:p>
          <a:p>
            <a:pPr eaLnBrk="1" hangingPunct="1">
              <a:spcBef>
                <a:spcPts val="1800"/>
              </a:spcBef>
            </a:pPr>
            <a:r>
              <a:rPr lang="en-US" altLang="id-ID"/>
              <a:t>Khususnya pada komponen</a:t>
            </a:r>
            <a:r>
              <a:rPr lang="id-ID" altLang="id-ID"/>
              <a:t> </a:t>
            </a:r>
            <a:r>
              <a:rPr lang="en-US" altLang="id-ID"/>
              <a:t>-</a:t>
            </a:r>
            <a:r>
              <a:rPr lang="id-ID" altLang="id-ID"/>
              <a:t> </a:t>
            </a:r>
            <a:r>
              <a:rPr lang="en-US" altLang="id-ID"/>
              <a:t>komponen yang dinilai buruk atau buruk sekali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5738" y="1633538"/>
            <a:ext cx="23288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2800" u="sng">
                <a:solidFill>
                  <a:srgbClr val="0070C0"/>
                </a:solidFill>
              </a:rPr>
              <a:t>Hasil Evaluasi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EAB05C9F-7E89-4F59-A382-ECBDBBEB080C}" type="slidenum">
              <a:rPr lang="en-US" altLang="id-ID"/>
              <a:pPr algn="r" eaLnBrk="1" hangingPunct="1">
                <a:spcBef>
                  <a:spcPct val="50000"/>
                </a:spcBef>
              </a:pPr>
              <a:t>17</a:t>
            </a:fld>
            <a:endParaRPr lang="en-US" altLang="id-ID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8143" y="457200"/>
            <a:ext cx="4900701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 err="1"/>
              <a:t>Evaluasi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829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Evaluasi sistem informasi</a:t>
            </a:r>
            <a:endParaRPr lang="id-ID" sz="4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d-ID" sz="4000" b="1" dirty="0" smtClean="0">
                <a:solidFill>
                  <a:schemeClr val="tx2">
                    <a:lumMod val="75000"/>
                  </a:schemeClr>
                </a:solidFill>
              </a:rPr>
              <a:t>Konsep, Model, Alat</a:t>
            </a:r>
            <a:endParaRPr lang="id-ID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8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457200"/>
            <a:ext cx="3733800" cy="64633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 err="1"/>
              <a:t>Konsep</a:t>
            </a:r>
            <a:r>
              <a:rPr lang="en-US" sz="3600" dirty="0"/>
              <a:t> </a:t>
            </a:r>
            <a:r>
              <a:rPr lang="en-US" sz="3600" dirty="0" err="1"/>
              <a:t>Evaluasi</a:t>
            </a:r>
            <a:endParaRPr lang="en-US" sz="3600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62000" y="1676400"/>
            <a:ext cx="8001000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proses </a:t>
            </a:r>
            <a:r>
              <a:rPr lang="en-US" sz="2800" dirty="0" err="1">
                <a:solidFill>
                  <a:srgbClr val="C00000"/>
                </a:solidFill>
              </a:rPr>
              <a:t>untuk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menyediakan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informasi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tentang</a:t>
            </a:r>
            <a:r>
              <a:rPr lang="id-ID" sz="2800" dirty="0"/>
              <a:t>: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800" dirty="0" err="1"/>
              <a:t>sejauh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dicapai</a:t>
            </a:r>
            <a:r>
              <a:rPr lang="en-US" sz="2800" dirty="0"/>
              <a:t>, </a:t>
            </a:r>
            <a:endParaRPr lang="id-ID" sz="28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pencapaian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selisih</a:t>
            </a:r>
            <a:r>
              <a:rPr lang="en-US" sz="2800" dirty="0"/>
              <a:t> </a:t>
            </a:r>
            <a:r>
              <a:rPr lang="en-US" sz="2800" dirty="0" err="1"/>
              <a:t>diantara</a:t>
            </a:r>
            <a:r>
              <a:rPr lang="en-US" sz="2800" dirty="0"/>
              <a:t> </a:t>
            </a:r>
            <a:r>
              <a:rPr lang="en-US" sz="2800" dirty="0" err="1"/>
              <a:t>keduanya</a:t>
            </a:r>
            <a:r>
              <a:rPr lang="en-US" sz="2800" dirty="0"/>
              <a:t>, </a:t>
            </a:r>
            <a:endParaRPr lang="id-ID" sz="28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manfaat</a:t>
            </a:r>
            <a:r>
              <a:rPr lang="en-US" sz="2800" dirty="0"/>
              <a:t>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dikerjakan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harapan-harapan</a:t>
            </a:r>
            <a:r>
              <a:rPr lang="en-US" sz="2800" dirty="0"/>
              <a:t>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diperoleh</a:t>
            </a:r>
            <a:r>
              <a:rPr lang="en-US" sz="2800" dirty="0"/>
              <a:t>.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85CB74D4-F56C-47A2-B4D2-9F32F2E2B84A}" type="slidenum">
              <a:rPr lang="en-US" altLang="id-ID"/>
              <a:pPr algn="r" eaLnBrk="1" hangingPunct="1">
                <a:spcBef>
                  <a:spcPct val="50000"/>
                </a:spcBef>
              </a:pPr>
              <a:t>3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2459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457200"/>
            <a:ext cx="3429000" cy="64633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Model </a:t>
            </a:r>
            <a:r>
              <a:rPr lang="en-US" sz="3600" dirty="0" err="1"/>
              <a:t>Evaluasi</a:t>
            </a:r>
            <a:endParaRPr lang="en-US" sz="3600" dirty="0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986088" y="2862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1085850"/>
            <a:ext cx="47720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81000" y="2790825"/>
            <a:ext cx="8610600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44488" algn="l"/>
                <a:tab pos="6286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344488" algn="l"/>
                <a:tab pos="6286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344488" algn="l"/>
                <a:tab pos="6286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344488" algn="l"/>
                <a:tab pos="6286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344488" algn="l"/>
                <a:tab pos="6286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  <a:tab pos="6286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  <a:tab pos="6286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  <a:tab pos="6286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  <a:tab pos="6286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2000"/>
              <a:t>A 	</a:t>
            </a:r>
            <a:r>
              <a:rPr lang="id-ID" altLang="id-ID" sz="2000"/>
              <a:t>  : </a:t>
            </a:r>
            <a:r>
              <a:rPr lang="en-US" altLang="id-ID" sz="2000"/>
              <a:t>faktor yang akan dievaluasi</a:t>
            </a:r>
          </a:p>
          <a:p>
            <a:pPr eaLnBrk="1" hangingPunct="1"/>
            <a:r>
              <a:rPr lang="en-US" altLang="id-ID" sz="2000"/>
              <a:t>AB </a:t>
            </a:r>
            <a:r>
              <a:rPr lang="id-ID" altLang="id-ID" sz="2000"/>
              <a:t>  :</a:t>
            </a:r>
            <a:r>
              <a:rPr lang="en-US" altLang="id-ID" sz="2000"/>
              <a:t>	= 	apa yang akan diharapkan dari faktor A</a:t>
            </a:r>
          </a:p>
          <a:p>
            <a:pPr eaLnBrk="1" hangingPunct="1"/>
            <a:r>
              <a:rPr lang="en-US" altLang="id-ID" sz="2000"/>
              <a:t>BD 	= 	rentetan mengenai harapan-harapan atas faktor A (jika ada)</a:t>
            </a:r>
          </a:p>
          <a:p>
            <a:pPr eaLnBrk="1" hangingPunct="1"/>
            <a:r>
              <a:rPr lang="en-US" altLang="id-ID" sz="2000"/>
              <a:t>AC 	= 	fakta-fakta mengenai A</a:t>
            </a:r>
          </a:p>
          <a:p>
            <a:pPr eaLnBrk="1" hangingPunct="1"/>
            <a:r>
              <a:rPr lang="en-US" altLang="id-ID" sz="2000"/>
              <a:t>CE 	= 	proses analisis data AC sehingga menghasilkan nilai E</a:t>
            </a:r>
          </a:p>
          <a:p>
            <a:pPr eaLnBrk="1" hangingPunct="1"/>
            <a:r>
              <a:rPr lang="en-US" altLang="id-ID" sz="2000"/>
              <a:t>DE 	= 	adalah gap, yaitu besar perbedaan antara harapan (D) dan kenyataan (E)</a:t>
            </a:r>
          </a:p>
          <a:p>
            <a:pPr eaLnBrk="1" hangingPunct="1"/>
            <a:r>
              <a:rPr lang="en-US" altLang="id-ID" sz="2000"/>
              <a:t>F 	= 	suatu tolok ukur uuntuk menilai gap</a:t>
            </a:r>
          </a:p>
          <a:p>
            <a:pPr eaLnBrk="1" hangingPunct="1"/>
            <a:r>
              <a:rPr lang="en-US" altLang="id-ID" sz="2000"/>
              <a:t>G 	= 	adalah hasil evaluasi menggunakan tolok ukut F, bahwa faktor A memang 	bermasalah</a:t>
            </a:r>
          </a:p>
          <a:p>
            <a:pPr eaLnBrk="1" hangingPunct="1"/>
            <a:r>
              <a:rPr lang="en-US" altLang="id-ID" sz="2000"/>
              <a:t>H 	= 	adalah hasil evaluasi menggunakan tolok ukur F, bahwa faktor A tidak bermasalah</a:t>
            </a:r>
          </a:p>
          <a:p>
            <a:pPr eaLnBrk="1" hangingPunct="1"/>
            <a:r>
              <a:rPr lang="en-US" altLang="id-ID" sz="2000"/>
              <a:t>GI 	= 	tindak lanjut hasil evaluasi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711F3777-02E7-45AD-90A4-9EF03D148771}" type="slidenum">
              <a:rPr lang="en-US" altLang="id-ID"/>
              <a:pPr algn="r" eaLnBrk="1" hangingPunct="1">
                <a:spcBef>
                  <a:spcPct val="50000"/>
                </a:spcBef>
              </a:pPr>
              <a:t>4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6917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33400" y="1536700"/>
            <a:ext cx="83058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77813" algn="l"/>
                <a:tab pos="635000" algn="l"/>
              </a:tabLst>
              <a:defRPr/>
            </a:pPr>
            <a:r>
              <a:rPr lang="en-US" sz="2800" dirty="0"/>
              <a:t>Ada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model </a:t>
            </a:r>
            <a:r>
              <a:rPr lang="en-US" sz="2800" dirty="0" err="1"/>
              <a:t>evaluasi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dipakai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. Salah </a:t>
            </a:r>
            <a:r>
              <a:rPr lang="en-US" sz="2800" dirty="0" err="1"/>
              <a:t>satunya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model UCLA </a:t>
            </a:r>
            <a:r>
              <a:rPr lang="en-US" sz="2800" dirty="0"/>
              <a:t>yang </a:t>
            </a:r>
            <a:r>
              <a:rPr lang="en-US" sz="2800" dirty="0" err="1"/>
              <a:t>ditemukan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Alkin</a:t>
            </a:r>
            <a:r>
              <a:rPr lang="en-US" sz="2800" dirty="0"/>
              <a:t> (1969), </a:t>
            </a:r>
            <a:r>
              <a:rPr lang="en-US" sz="2800" dirty="0" err="1"/>
              <a:t>dimana</a:t>
            </a:r>
            <a:r>
              <a:rPr lang="en-US" sz="2800" dirty="0"/>
              <a:t> model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5 </a:t>
            </a:r>
            <a:r>
              <a:rPr lang="en-US" sz="2800" dirty="0" err="1"/>
              <a:t>macam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</a:t>
            </a:r>
          </a:p>
          <a:p>
            <a:pPr marL="706438" indent="-342900">
              <a:spcBef>
                <a:spcPct val="50000"/>
              </a:spcBef>
              <a:buFont typeface="Arial" pitchFamily="34" charset="0"/>
              <a:buChar char="•"/>
              <a:tabLst>
                <a:tab pos="449263" algn="l"/>
                <a:tab pos="635000" algn="l"/>
              </a:tabLst>
              <a:defRPr/>
            </a:pPr>
            <a:r>
              <a:rPr lang="en-US" i="1" dirty="0"/>
              <a:t>System Assessment</a:t>
            </a:r>
            <a:endParaRPr lang="id-ID" i="1" dirty="0"/>
          </a:p>
          <a:p>
            <a:pPr marL="706438" indent="-342900">
              <a:spcBef>
                <a:spcPct val="50000"/>
              </a:spcBef>
              <a:buFont typeface="Arial" pitchFamily="34" charset="0"/>
              <a:buChar char="•"/>
              <a:tabLst>
                <a:tab pos="449263" algn="l"/>
                <a:tab pos="635000" algn="l"/>
              </a:tabLst>
              <a:defRPr/>
            </a:pPr>
            <a:r>
              <a:rPr lang="en-US" i="1" dirty="0"/>
              <a:t>Program Planning, </a:t>
            </a:r>
            <a:endParaRPr lang="id-ID" i="1" dirty="0"/>
          </a:p>
          <a:p>
            <a:pPr marL="706438" indent="-342900">
              <a:spcBef>
                <a:spcPct val="50000"/>
              </a:spcBef>
              <a:buFont typeface="Arial" pitchFamily="34" charset="0"/>
              <a:buChar char="•"/>
              <a:tabLst>
                <a:tab pos="449263" algn="l"/>
                <a:tab pos="635000" algn="l"/>
              </a:tabLst>
              <a:defRPr/>
            </a:pPr>
            <a:r>
              <a:rPr lang="en-US" i="1" dirty="0"/>
              <a:t>Program Implementation, 	</a:t>
            </a:r>
            <a:endParaRPr lang="id-ID" i="1" dirty="0"/>
          </a:p>
          <a:p>
            <a:pPr marL="706438" indent="-342900">
              <a:spcBef>
                <a:spcPct val="50000"/>
              </a:spcBef>
              <a:buFont typeface="Arial" pitchFamily="34" charset="0"/>
              <a:buChar char="•"/>
              <a:tabLst>
                <a:tab pos="449263" algn="l"/>
                <a:tab pos="635000" algn="l"/>
              </a:tabLst>
              <a:defRPr/>
            </a:pPr>
            <a:r>
              <a:rPr lang="en-US" i="1" dirty="0"/>
              <a:t>Program Improvement, 	</a:t>
            </a:r>
            <a:endParaRPr lang="id-ID" i="1" dirty="0"/>
          </a:p>
          <a:p>
            <a:pPr marL="706438" indent="-342900">
              <a:spcBef>
                <a:spcPct val="50000"/>
              </a:spcBef>
              <a:buFont typeface="Arial" pitchFamily="34" charset="0"/>
              <a:buChar char="•"/>
              <a:tabLst>
                <a:tab pos="449263" algn="l"/>
                <a:tab pos="635000" algn="l"/>
              </a:tabLst>
              <a:defRPr/>
            </a:pPr>
            <a:r>
              <a:rPr lang="en-US" i="1" dirty="0"/>
              <a:t>Program Certification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257" y="457200"/>
            <a:ext cx="3421743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Model </a:t>
            </a:r>
            <a:r>
              <a:rPr lang="en-US" sz="3600" dirty="0" err="1"/>
              <a:t>Evaluasi</a:t>
            </a:r>
            <a:endParaRPr lang="en-US" sz="3600" dirty="0"/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E8342ABA-87AC-4422-AD46-73EEF937A16B}" type="slidenum">
              <a:rPr lang="en-US" altLang="id-ID"/>
              <a:pPr algn="r" eaLnBrk="1" hangingPunct="1">
                <a:spcBef>
                  <a:spcPct val="50000"/>
                </a:spcBef>
              </a:pPr>
              <a:t>5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16209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85775" y="1600200"/>
            <a:ext cx="8305800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00100" indent="-342900" eaLnBrk="0" hangingPunct="0"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id-ID" b="1" i="1">
                <a:solidFill>
                  <a:srgbClr val="0070C0"/>
                </a:solidFill>
              </a:rPr>
              <a:t>System Assessment</a:t>
            </a:r>
            <a:r>
              <a:rPr lang="en-US" altLang="id-ID"/>
              <a:t>, yaitu evaluasi yang memberikan informasi tentang </a:t>
            </a:r>
            <a:r>
              <a:rPr lang="en-US" altLang="id-ID">
                <a:solidFill>
                  <a:srgbClr val="C00000"/>
                </a:solidFill>
              </a:rPr>
              <a:t>keadaan</a:t>
            </a:r>
            <a:r>
              <a:rPr lang="en-US" altLang="id-ID"/>
              <a:t> atau </a:t>
            </a:r>
            <a:r>
              <a:rPr lang="en-US" altLang="id-ID">
                <a:solidFill>
                  <a:srgbClr val="C00000"/>
                </a:solidFill>
              </a:rPr>
              <a:t>posisi pencapaian </a:t>
            </a:r>
            <a:r>
              <a:rPr lang="en-US" altLang="id-ID"/>
              <a:t>suatu </a:t>
            </a:r>
            <a:r>
              <a:rPr lang="en-US" altLang="id-ID">
                <a:solidFill>
                  <a:srgbClr val="C00000"/>
                </a:solidFill>
              </a:rPr>
              <a:t>sistem yang berjalan</a:t>
            </a:r>
            <a:r>
              <a:rPr lang="en-US" altLang="id-ID"/>
              <a:t>. </a:t>
            </a:r>
            <a:endParaRPr lang="id-ID" altLang="id-ID"/>
          </a:p>
          <a:p>
            <a:pPr lvl="1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id-ID"/>
              <a:t>Evaluasi ini merupakan penerapan dari </a:t>
            </a:r>
            <a:r>
              <a:rPr lang="en-US" altLang="id-ID">
                <a:solidFill>
                  <a:srgbClr val="C00000"/>
                </a:solidFill>
              </a:rPr>
              <a:t>model evaluasi diri.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id-ID" b="1" i="1">
                <a:solidFill>
                  <a:srgbClr val="0070C0"/>
                </a:solidFill>
              </a:rPr>
              <a:t>Program Planning</a:t>
            </a:r>
            <a:r>
              <a:rPr lang="en-US" altLang="id-ID"/>
              <a:t>, yaitu evaluasi yang membantu </a:t>
            </a:r>
            <a:r>
              <a:rPr lang="en-US" altLang="id-ID">
                <a:solidFill>
                  <a:srgbClr val="C00000"/>
                </a:solidFill>
              </a:rPr>
              <a:t>pemilihan aktivitas </a:t>
            </a:r>
            <a:r>
              <a:rPr lang="en-US" altLang="id-ID"/>
              <a:t>dalam program tertentu yang </a:t>
            </a:r>
            <a:r>
              <a:rPr lang="en-US" altLang="id-ID">
                <a:solidFill>
                  <a:srgbClr val="C00000"/>
                </a:solidFill>
              </a:rPr>
              <a:t>mungkin akan berhasil </a:t>
            </a:r>
            <a:r>
              <a:rPr lang="en-US" altLang="id-ID"/>
              <a:t>memenuhi kebutuhannya. </a:t>
            </a:r>
            <a:endParaRPr lang="id-ID" altLang="id-ID"/>
          </a:p>
          <a:p>
            <a:pPr lvl="1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id-ID"/>
              <a:t>Model ini membantu </a:t>
            </a:r>
            <a:r>
              <a:rPr lang="en-US" altLang="id-ID">
                <a:solidFill>
                  <a:srgbClr val="C00000"/>
                </a:solidFill>
              </a:rPr>
              <a:t>memilih aktivitas terbaik </a:t>
            </a:r>
            <a:r>
              <a:rPr lang="en-US" altLang="id-ID"/>
              <a:t>yang akan dilakukan untuk </a:t>
            </a:r>
            <a:r>
              <a:rPr lang="en-US" altLang="id-ID">
                <a:solidFill>
                  <a:srgbClr val="C00000"/>
                </a:solidFill>
              </a:rPr>
              <a:t>mencapai</a:t>
            </a:r>
            <a:r>
              <a:rPr lang="id-ID" altLang="id-ID">
                <a:solidFill>
                  <a:srgbClr val="C00000"/>
                </a:solidFill>
              </a:rPr>
              <a:t> </a:t>
            </a:r>
            <a:r>
              <a:rPr lang="en-US" altLang="id-ID">
                <a:solidFill>
                  <a:srgbClr val="C00000"/>
                </a:solidFill>
              </a:rPr>
              <a:t>keberhasilan </a:t>
            </a:r>
            <a:r>
              <a:rPr lang="en-US" altLang="id-ID"/>
              <a:t>sistem.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465032"/>
            <a:ext cx="3352800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Model </a:t>
            </a:r>
            <a:r>
              <a:rPr lang="en-US" sz="3600" dirty="0" err="1"/>
              <a:t>Evaluasi</a:t>
            </a:r>
            <a:endParaRPr lang="en-US" sz="3600" dirty="0"/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E053ED90-9CBA-4EDB-B162-67E42D2D01DE}" type="slidenum">
              <a:rPr lang="en-US" altLang="id-ID"/>
              <a:pPr algn="r" eaLnBrk="1" hangingPunct="1">
                <a:spcBef>
                  <a:spcPct val="50000"/>
                </a:spcBef>
              </a:pPr>
              <a:t>6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04227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6575" y="1524000"/>
            <a:ext cx="83820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eaLnBrk="0" hangingPunct="0"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7813" algn="l"/>
                <a:tab pos="6350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id-ID" b="1" i="1">
                <a:solidFill>
                  <a:srgbClr val="0070C0"/>
                </a:solidFill>
              </a:rPr>
              <a:t>Program Implementation</a:t>
            </a:r>
            <a:r>
              <a:rPr lang="en-US" altLang="id-ID"/>
              <a:t>, yaitu evaluasi yang menyiapkan informasi tentang </a:t>
            </a:r>
            <a:r>
              <a:rPr lang="en-US" altLang="id-ID">
                <a:solidFill>
                  <a:srgbClr val="C00000"/>
                </a:solidFill>
              </a:rPr>
              <a:t>apakah program </a:t>
            </a:r>
            <a:r>
              <a:rPr lang="en-US" altLang="id-ID"/>
              <a:t>sudah </a:t>
            </a:r>
            <a:r>
              <a:rPr lang="en-US" altLang="id-ID">
                <a:solidFill>
                  <a:srgbClr val="C00000"/>
                </a:solidFill>
              </a:rPr>
              <a:t>diperkenalkan/diterapkan</a:t>
            </a:r>
            <a:r>
              <a:rPr lang="en-US" altLang="id-ID"/>
              <a:t> kepada </a:t>
            </a:r>
            <a:r>
              <a:rPr lang="en-US" altLang="id-ID">
                <a:solidFill>
                  <a:srgbClr val="C00000"/>
                </a:solidFill>
              </a:rPr>
              <a:t>kelompok/pengguna yang tepat</a:t>
            </a:r>
            <a:r>
              <a:rPr lang="en-US" altLang="id-ID"/>
              <a:t> seperti yang telah direncanakan sehingga sistem akan berhasil.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id-ID" b="1" i="1">
                <a:solidFill>
                  <a:srgbClr val="0070C0"/>
                </a:solidFill>
              </a:rPr>
              <a:t>Program Improvement</a:t>
            </a:r>
            <a:r>
              <a:rPr lang="en-US" altLang="id-ID"/>
              <a:t>, yaitu evaluasi yang memberikan informasi tentang </a:t>
            </a:r>
            <a:r>
              <a:rPr lang="en-US" altLang="id-ID">
                <a:solidFill>
                  <a:srgbClr val="C00000"/>
                </a:solidFill>
              </a:rPr>
              <a:t>bagaimana program berfungsi</a:t>
            </a:r>
            <a:r>
              <a:rPr lang="en-US" altLang="id-ID"/>
              <a:t>, bagaimana </a:t>
            </a:r>
            <a:r>
              <a:rPr lang="en-US" altLang="id-ID">
                <a:solidFill>
                  <a:srgbClr val="C00000"/>
                </a:solidFill>
              </a:rPr>
              <a:t>program bekerja</a:t>
            </a:r>
            <a:r>
              <a:rPr lang="en-US" altLang="id-ID"/>
              <a:t>, bagaimana </a:t>
            </a:r>
            <a:r>
              <a:rPr lang="en-US" altLang="id-ID">
                <a:solidFill>
                  <a:srgbClr val="C00000"/>
                </a:solidFill>
              </a:rPr>
              <a:t>mengantisipasi masalah </a:t>
            </a:r>
            <a:r>
              <a:rPr lang="en-US" altLang="id-ID"/>
              <a:t>yang mungkin dapat mengganggu pelaksanaan kegiatan.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id-ID" b="1" i="1">
                <a:solidFill>
                  <a:srgbClr val="0070C0"/>
                </a:solidFill>
              </a:rPr>
              <a:t>Program Certification</a:t>
            </a:r>
            <a:r>
              <a:rPr lang="en-US" altLang="id-ID"/>
              <a:t>, yaitu evaluasi yang memberikan informasi mengenai </a:t>
            </a:r>
            <a:r>
              <a:rPr lang="en-US" altLang="id-ID">
                <a:solidFill>
                  <a:srgbClr val="C00000"/>
                </a:solidFill>
              </a:rPr>
              <a:t>nilai</a:t>
            </a:r>
            <a:r>
              <a:rPr lang="en-US" altLang="id-ID"/>
              <a:t> atau </a:t>
            </a:r>
            <a:r>
              <a:rPr lang="en-US" altLang="id-ID">
                <a:solidFill>
                  <a:srgbClr val="C00000"/>
                </a:solidFill>
              </a:rPr>
              <a:t>manfaat program</a:t>
            </a:r>
            <a:r>
              <a:rPr lang="en-US" altLang="id-ID"/>
              <a:t>.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457200"/>
            <a:ext cx="3323771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Model </a:t>
            </a:r>
            <a:r>
              <a:rPr lang="en-US" sz="3600" dirty="0" err="1"/>
              <a:t>Evaluasi</a:t>
            </a:r>
            <a:endParaRPr lang="en-US" sz="3600" dirty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1E5B8520-5943-463D-8F18-0C85E1B41870}" type="slidenum">
              <a:rPr lang="en-US" altLang="id-ID"/>
              <a:pPr algn="r" eaLnBrk="1" hangingPunct="1">
                <a:spcBef>
                  <a:spcPct val="50000"/>
                </a:spcBef>
              </a:pPr>
              <a:t>7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00531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-7938" y="1524000"/>
            <a:ext cx="3370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3200">
                <a:solidFill>
                  <a:srgbClr val="0070C0"/>
                </a:solidFill>
              </a:rPr>
              <a:t>Prosedur Evaluasi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22288" y="2438400"/>
            <a:ext cx="8229600" cy="3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  <a:tabLst>
                <a:tab pos="449263" algn="l"/>
                <a:tab pos="695325" algn="l"/>
              </a:tabLst>
              <a:defRPr/>
            </a:pP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dievaluasi</a:t>
            </a:r>
            <a:r>
              <a:rPr lang="en-US" sz="2800" dirty="0"/>
              <a:t>. </a:t>
            </a:r>
          </a:p>
          <a:p>
            <a:pPr marL="711200">
              <a:spcBef>
                <a:spcPts val="1800"/>
              </a:spcBef>
              <a:tabLst>
                <a:tab pos="695325" algn="l"/>
                <a:tab pos="711200" algn="l"/>
              </a:tabLst>
              <a:defRPr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marL="1074738" indent="-87313">
              <a:spcBef>
                <a:spcPts val="1800"/>
              </a:spcBef>
              <a:tabLst>
                <a:tab pos="338138" algn="l"/>
                <a:tab pos="695325" algn="l"/>
              </a:tabLst>
              <a:defRPr/>
            </a:pPr>
            <a:r>
              <a:rPr lang="en-US" dirty="0"/>
              <a:t>	a.	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Perusahaan</a:t>
            </a:r>
          </a:p>
          <a:p>
            <a:pPr marL="1074738" indent="-87313">
              <a:spcBef>
                <a:spcPts val="600"/>
              </a:spcBef>
              <a:tabLst>
                <a:tab pos="338138" algn="l"/>
                <a:tab pos="695325" algn="l"/>
              </a:tabLst>
              <a:defRPr/>
            </a:pPr>
            <a:r>
              <a:rPr lang="en-US" dirty="0"/>
              <a:t>	b.	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Pasar</a:t>
            </a:r>
            <a:endParaRPr lang="en-US" dirty="0"/>
          </a:p>
          <a:p>
            <a:pPr marL="1074738" indent="-87313">
              <a:spcBef>
                <a:spcPts val="600"/>
              </a:spcBef>
              <a:tabLst>
                <a:tab pos="338138" algn="l"/>
                <a:tab pos="695325" algn="l"/>
              </a:tabLst>
              <a:defRPr/>
            </a:pPr>
            <a:r>
              <a:rPr lang="en-US" dirty="0"/>
              <a:t>	c.	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Operasional</a:t>
            </a:r>
            <a:endParaRPr lang="en-US" dirty="0"/>
          </a:p>
          <a:p>
            <a:pPr marL="1074738" indent="-87313">
              <a:spcBef>
                <a:spcPts val="600"/>
              </a:spcBef>
              <a:tabLst>
                <a:tab pos="338138" algn="l"/>
                <a:tab pos="695325" algn="l"/>
              </a:tabLst>
              <a:defRPr/>
            </a:pPr>
            <a:r>
              <a:rPr lang="en-US" dirty="0"/>
              <a:t>	d.	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pPr marL="1074738" indent="-87313">
              <a:spcBef>
                <a:spcPts val="600"/>
              </a:spcBef>
              <a:tabLst>
                <a:tab pos="338138" algn="l"/>
                <a:tab pos="695325" algn="l"/>
              </a:tabLst>
              <a:defRPr/>
            </a:pPr>
            <a:r>
              <a:rPr lang="en-US" dirty="0"/>
              <a:t>	e.	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9F4D76FA-BAB8-4356-A273-1C87EFF91521}" type="slidenum">
              <a:rPr lang="en-US" altLang="id-ID"/>
              <a:pPr algn="r" eaLnBrk="1" hangingPunct="1">
                <a:spcBef>
                  <a:spcPct val="50000"/>
                </a:spcBef>
              </a:pPr>
              <a:t>8</a:t>
            </a:fld>
            <a:endParaRPr lang="en-US" altLang="id-ID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457200"/>
            <a:ext cx="3323771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Model </a:t>
            </a:r>
            <a:r>
              <a:rPr lang="en-US" sz="3600" dirty="0" err="1"/>
              <a:t>Evaluasi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6862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903288" y="2667000"/>
            <a:ext cx="61722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338138" algn="l"/>
                <a:tab pos="69532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338138" algn="l"/>
                <a:tab pos="69532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338138" algn="l"/>
                <a:tab pos="69532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338138" algn="l"/>
                <a:tab pos="69532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338138" algn="l"/>
                <a:tab pos="69532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9532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9532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9532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9532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1800"/>
              </a:spcBef>
              <a:buFont typeface="Arial" panose="020B0604020202020204" pitchFamily="34" charset="0"/>
              <a:buAutoNum type="arabicPeriod" startAt="2"/>
            </a:pPr>
            <a:r>
              <a:rPr lang="en-US" altLang="id-ID" sz="2800"/>
              <a:t>Merancang kegiatan evaluasi. </a:t>
            </a:r>
            <a:endParaRPr lang="id-ID" altLang="id-ID" sz="2800"/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AutoNum type="arabicPeriod" startAt="2"/>
            </a:pPr>
            <a:r>
              <a:rPr lang="en-US" altLang="id-ID" sz="2800"/>
              <a:t>Pengumpulan data. </a:t>
            </a:r>
            <a:endParaRPr lang="id-ID" altLang="id-ID" sz="2800"/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AutoNum type="arabicPeriod" startAt="2"/>
            </a:pPr>
            <a:r>
              <a:rPr lang="en-US" altLang="id-ID" sz="2800"/>
              <a:t>Pengolahan dan analisis data.</a:t>
            </a:r>
            <a:endParaRPr lang="id-ID" altLang="id-ID" sz="2800"/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AutoNum type="arabicPeriod" startAt="2"/>
            </a:pPr>
            <a:r>
              <a:rPr lang="en-US" altLang="id-ID" sz="2800"/>
              <a:t>Pelaporan hasil evaluasi. </a:t>
            </a:r>
            <a:endParaRPr lang="id-ID" altLang="id-ID" sz="2800"/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AutoNum type="arabicPeriod" startAt="2"/>
            </a:pPr>
            <a:r>
              <a:rPr lang="en-US" altLang="id-ID" sz="2800"/>
              <a:t>Tindak lanjut hasil evaluasi. 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880225" y="0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/>
              <a:t>Evaluasi Sistem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8382000" y="38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7530C66-BA1B-4C1E-9313-D9A2C1C4A72F}" type="slidenum">
              <a:rPr lang="en-US" altLang="id-ID"/>
              <a:pPr algn="r" eaLnBrk="1" hangingPunct="1">
                <a:spcBef>
                  <a:spcPct val="50000"/>
                </a:spcBef>
              </a:pPr>
              <a:t>9</a:t>
            </a:fld>
            <a:endParaRPr lang="en-US" altLang="id-ID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457200"/>
            <a:ext cx="3323771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Model </a:t>
            </a:r>
            <a:r>
              <a:rPr lang="en-US" sz="3600" dirty="0" err="1"/>
              <a:t>Evaluasi</a:t>
            </a:r>
            <a:endParaRPr lang="en-US" sz="3600" dirty="0"/>
          </a:p>
        </p:txBody>
      </p:sp>
      <p:sp>
        <p:nvSpPr>
          <p:cNvPr id="13320" name="Text Box 2"/>
          <p:cNvSpPr txBox="1">
            <a:spLocks noChangeArrowheads="1"/>
          </p:cNvSpPr>
          <p:nvPr/>
        </p:nvSpPr>
        <p:spPr bwMode="auto">
          <a:xfrm>
            <a:off x="-7938" y="1524000"/>
            <a:ext cx="49641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3200">
                <a:solidFill>
                  <a:srgbClr val="0070C0"/>
                </a:solidFill>
              </a:rPr>
              <a:t>Prosedur Evaluasi</a:t>
            </a:r>
            <a:r>
              <a:rPr lang="id-ID" altLang="id-ID" sz="3200">
                <a:solidFill>
                  <a:srgbClr val="0070C0"/>
                </a:solidFill>
              </a:rPr>
              <a:t> lanjutan</a:t>
            </a:r>
            <a:endParaRPr lang="en-US" altLang="id-ID" sz="32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8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M Pertemuan-1" id="{3979C861-7D89-4CC1-9C6B-39A9A90CB11D}" vid="{8D56DF52-7B1B-405B-A0F0-F9B69CA6AF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IRM Pertemuan-1</Template>
  <TotalTime>1582</TotalTime>
  <Words>641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Wingdings</vt:lpstr>
      <vt:lpstr>Office Theme</vt:lpstr>
      <vt:lpstr>Microsoft Excel Worksheet</vt:lpstr>
      <vt:lpstr>PowerPoint Presentation</vt:lpstr>
      <vt:lpstr>Evaluasi sistem informasi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</dc:creator>
  <cp:lastModifiedBy>SP</cp:lastModifiedBy>
  <cp:revision>68</cp:revision>
  <dcterms:created xsi:type="dcterms:W3CDTF">2018-03-06T15:17:13Z</dcterms:created>
  <dcterms:modified xsi:type="dcterms:W3CDTF">2018-04-15T14:29:04Z</dcterms:modified>
</cp:coreProperties>
</file>