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316" r:id="rId2"/>
    <p:sldId id="413" r:id="rId3"/>
    <p:sldId id="414" r:id="rId4"/>
    <p:sldId id="415" r:id="rId5"/>
    <p:sldId id="416" r:id="rId6"/>
    <p:sldId id="417" r:id="rId7"/>
    <p:sldId id="418" r:id="rId8"/>
    <p:sldId id="419" r:id="rId9"/>
    <p:sldId id="420" r:id="rId10"/>
    <p:sldId id="421" r:id="rId11"/>
    <p:sldId id="422" r:id="rId12"/>
    <p:sldId id="423" r:id="rId13"/>
    <p:sldId id="424" r:id="rId14"/>
    <p:sldId id="425" r:id="rId15"/>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2" autoAdjust="0"/>
    <p:restoredTop sz="93190" autoAdjust="0"/>
  </p:normalViewPr>
  <p:slideViewPr>
    <p:cSldViewPr showGuides="1">
      <p:cViewPr>
        <p:scale>
          <a:sx n="86" d="100"/>
          <a:sy n="86" d="100"/>
        </p:scale>
        <p:origin x="-2334" y="-75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id-ID"/>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D59B435C-D7FE-4B83-B812-86E3BC02045E}" type="datetimeFigureOut">
              <a:rPr lang="id-ID"/>
              <a:pPr>
                <a:defRPr/>
              </a:pPr>
              <a:t>16/04/2018</a:t>
            </a:fld>
            <a:endParaRPr lang="id-ID"/>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id-ID"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id-ID"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id-ID"/>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anose="020F0502020204030204" pitchFamily="34" charset="0"/>
              </a:defRPr>
            </a:lvl1pPr>
          </a:lstStyle>
          <a:p>
            <a:fld id="{CCB8EF36-0D8A-4966-B6DA-0877B1F84567}" type="slidenum">
              <a:rPr lang="id-ID" altLang="id-ID"/>
              <a:pPr/>
              <a:t>‹#›</a:t>
            </a:fld>
            <a:endParaRPr lang="id-ID" altLang="id-ID"/>
          </a:p>
        </p:txBody>
      </p:sp>
    </p:spTree>
    <p:extLst>
      <p:ext uri="{BB962C8B-B14F-4D97-AF65-F5344CB8AC3E}">
        <p14:creationId xmlns:p14="http://schemas.microsoft.com/office/powerpoint/2010/main" val="76592887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C20C152F-8EF5-492E-9B59-7406A55D5201}" type="datetime1">
              <a:rPr lang="en-US"/>
              <a:pPr>
                <a:defRPr/>
              </a:pPr>
              <a:t>4/16/2018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987CF51D-22A8-422B-97CB-0051A1BC8A22}" type="slidenum">
              <a:rPr lang="en-US" altLang="id-ID"/>
              <a:pPr/>
              <a:t>‹#›</a:t>
            </a:fld>
            <a:endParaRPr lang="en-US" altLang="id-ID"/>
          </a:p>
        </p:txBody>
      </p:sp>
    </p:spTree>
    <p:extLst>
      <p:ext uri="{BB962C8B-B14F-4D97-AF65-F5344CB8AC3E}">
        <p14:creationId xmlns:p14="http://schemas.microsoft.com/office/powerpoint/2010/main" val="22953023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B84862B8-FD4B-4AF8-935C-610DD725526D}" type="datetime1">
              <a:rPr lang="en-US"/>
              <a:pPr>
                <a:defRPr/>
              </a:pPr>
              <a:t>4/16/2018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4AD7FA40-EE1D-4A35-AE20-5FD5C6EE9711}" type="slidenum">
              <a:rPr lang="en-US" altLang="id-ID"/>
              <a:pPr/>
              <a:t>‹#›</a:t>
            </a:fld>
            <a:endParaRPr lang="en-US" altLang="id-ID"/>
          </a:p>
        </p:txBody>
      </p:sp>
    </p:spTree>
    <p:extLst>
      <p:ext uri="{BB962C8B-B14F-4D97-AF65-F5344CB8AC3E}">
        <p14:creationId xmlns:p14="http://schemas.microsoft.com/office/powerpoint/2010/main" val="2250560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C8B0C328-E480-4740-8417-9534F5B6CA9E}" type="datetime1">
              <a:rPr lang="en-US"/>
              <a:pPr>
                <a:defRPr/>
              </a:pPr>
              <a:t>4/16/2018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7B80E03E-C50D-49FC-B32E-C4410534FA47}" type="slidenum">
              <a:rPr lang="en-US" altLang="id-ID"/>
              <a:pPr/>
              <a:t>‹#›</a:t>
            </a:fld>
            <a:endParaRPr lang="en-US" altLang="id-ID"/>
          </a:p>
        </p:txBody>
      </p:sp>
    </p:spTree>
    <p:extLst>
      <p:ext uri="{BB962C8B-B14F-4D97-AF65-F5344CB8AC3E}">
        <p14:creationId xmlns:p14="http://schemas.microsoft.com/office/powerpoint/2010/main" val="140094613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8"/>
            <a:ext cx="7543800" cy="12954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719263"/>
            <a:ext cx="4038600" cy="44116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719263"/>
            <a:ext cx="4038600" cy="212883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4000500"/>
            <a:ext cx="4038600" cy="21304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5"/>
          <p:cNvSpPr>
            <a:spLocks noGrp="1"/>
          </p:cNvSpPr>
          <p:nvPr>
            <p:ph type="dt" sz="half" idx="10"/>
          </p:nvPr>
        </p:nvSpPr>
        <p:spPr>
          <a:xfrm>
            <a:off x="457200" y="6248400"/>
            <a:ext cx="2133600" cy="457200"/>
          </a:xfrm>
        </p:spPr>
        <p:txBody>
          <a:bodyPr/>
          <a:lstStyle>
            <a:lvl1pPr>
              <a:defRPr/>
            </a:lvl1pPr>
          </a:lstStyle>
          <a:p>
            <a:endParaRPr lang="en-US" altLang="en-US"/>
          </a:p>
        </p:txBody>
      </p:sp>
      <p:sp>
        <p:nvSpPr>
          <p:cNvPr id="7" name="Footer Placeholder 6"/>
          <p:cNvSpPr>
            <a:spLocks noGrp="1"/>
          </p:cNvSpPr>
          <p:nvPr>
            <p:ph type="ftr" sz="quarter" idx="11"/>
          </p:nvPr>
        </p:nvSpPr>
        <p:spPr>
          <a:xfrm>
            <a:off x="3124200" y="6248400"/>
            <a:ext cx="2895600" cy="457200"/>
          </a:xfrm>
        </p:spPr>
        <p:txBody>
          <a:bodyPr/>
          <a:lstStyle>
            <a:lvl1pPr>
              <a:defRPr/>
            </a:lvl1pPr>
          </a:lstStyle>
          <a:p>
            <a:endParaRPr lang="en-US" altLang="en-US"/>
          </a:p>
        </p:txBody>
      </p:sp>
      <p:sp>
        <p:nvSpPr>
          <p:cNvPr id="8" name="Slide Number Placeholder 7"/>
          <p:cNvSpPr>
            <a:spLocks noGrp="1"/>
          </p:cNvSpPr>
          <p:nvPr>
            <p:ph type="sldNum" sz="quarter" idx="12"/>
          </p:nvPr>
        </p:nvSpPr>
        <p:spPr>
          <a:xfrm>
            <a:off x="6553200" y="6248400"/>
            <a:ext cx="2133600" cy="457200"/>
          </a:xfrm>
        </p:spPr>
        <p:txBody>
          <a:bodyPr/>
          <a:lstStyle>
            <a:lvl1pPr>
              <a:defRPr/>
            </a:lvl1pPr>
          </a:lstStyle>
          <a:p>
            <a:fld id="{DEA259C0-9D24-4972-9F39-3C8098438DE2}" type="slidenum">
              <a:rPr lang="en-US" altLang="en-US"/>
              <a:pPr/>
              <a:t>‹#›</a:t>
            </a:fld>
            <a:endParaRPr lang="en-US" altLang="en-US"/>
          </a:p>
        </p:txBody>
      </p:sp>
    </p:spTree>
    <p:extLst>
      <p:ext uri="{BB962C8B-B14F-4D97-AF65-F5344CB8AC3E}">
        <p14:creationId xmlns:p14="http://schemas.microsoft.com/office/powerpoint/2010/main" val="313764314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fourObj">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457200" y="122238"/>
            <a:ext cx="7543800" cy="1295400"/>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457200" y="1719263"/>
            <a:ext cx="4038600" cy="212883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719263"/>
            <a:ext cx="4038600" cy="212883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57200" y="4000500"/>
            <a:ext cx="4038600" cy="21304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8200" y="4000500"/>
            <a:ext cx="4038600" cy="21304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248400"/>
            <a:ext cx="2133600" cy="457200"/>
          </a:xfrm>
        </p:spPr>
        <p:txBody>
          <a:bodyPr/>
          <a:lstStyle>
            <a:lvl1pPr>
              <a:defRPr/>
            </a:lvl1pPr>
          </a:lstStyle>
          <a:p>
            <a:endParaRPr lang="en-US" altLang="en-US"/>
          </a:p>
        </p:txBody>
      </p:sp>
      <p:sp>
        <p:nvSpPr>
          <p:cNvPr id="8" name="Footer Placeholder 7"/>
          <p:cNvSpPr>
            <a:spLocks noGrp="1"/>
          </p:cNvSpPr>
          <p:nvPr>
            <p:ph type="ftr" sz="quarter" idx="11"/>
          </p:nvPr>
        </p:nvSpPr>
        <p:spPr>
          <a:xfrm>
            <a:off x="3124200" y="6248400"/>
            <a:ext cx="2895600" cy="457200"/>
          </a:xfrm>
        </p:spPr>
        <p:txBody>
          <a:bodyPr/>
          <a:lstStyle>
            <a:lvl1pPr>
              <a:defRPr/>
            </a:lvl1pPr>
          </a:lstStyle>
          <a:p>
            <a:endParaRPr lang="en-US" altLang="en-US"/>
          </a:p>
        </p:txBody>
      </p:sp>
      <p:sp>
        <p:nvSpPr>
          <p:cNvPr id="9" name="Slide Number Placeholder 8"/>
          <p:cNvSpPr>
            <a:spLocks noGrp="1"/>
          </p:cNvSpPr>
          <p:nvPr>
            <p:ph type="sldNum" sz="quarter" idx="12"/>
          </p:nvPr>
        </p:nvSpPr>
        <p:spPr>
          <a:xfrm>
            <a:off x="6553200" y="6248400"/>
            <a:ext cx="2133600" cy="457200"/>
          </a:xfrm>
        </p:spPr>
        <p:txBody>
          <a:bodyPr/>
          <a:lstStyle>
            <a:lvl1pPr>
              <a:defRPr/>
            </a:lvl1pPr>
          </a:lstStyle>
          <a:p>
            <a:fld id="{37B25473-D6D1-40DB-928E-7D3E505242E3}" type="slidenum">
              <a:rPr lang="en-US" altLang="en-US"/>
              <a:pPr/>
              <a:t>‹#›</a:t>
            </a:fld>
            <a:endParaRPr lang="en-US" altLang="en-US"/>
          </a:p>
        </p:txBody>
      </p:sp>
    </p:spTree>
    <p:extLst>
      <p:ext uri="{BB962C8B-B14F-4D97-AF65-F5344CB8AC3E}">
        <p14:creationId xmlns:p14="http://schemas.microsoft.com/office/powerpoint/2010/main" val="281960378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122238"/>
            <a:ext cx="8229600" cy="60086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Date Placeholder 2"/>
          <p:cNvSpPr>
            <a:spLocks noGrp="1"/>
          </p:cNvSpPr>
          <p:nvPr>
            <p:ph type="dt" sz="half" idx="10"/>
          </p:nvPr>
        </p:nvSpPr>
        <p:spPr>
          <a:xfrm>
            <a:off x="457200" y="6248400"/>
            <a:ext cx="2133600" cy="457200"/>
          </a:xfrm>
        </p:spPr>
        <p:txBody>
          <a:bodyPr/>
          <a:lstStyle>
            <a:lvl1pPr>
              <a:defRPr/>
            </a:lvl1pPr>
          </a:lstStyle>
          <a:p>
            <a:endParaRPr lang="en-US" altLang="en-US"/>
          </a:p>
        </p:txBody>
      </p:sp>
      <p:sp>
        <p:nvSpPr>
          <p:cNvPr id="4" name="Footer Placeholder 3"/>
          <p:cNvSpPr>
            <a:spLocks noGrp="1"/>
          </p:cNvSpPr>
          <p:nvPr>
            <p:ph type="ftr" sz="quarter" idx="11"/>
          </p:nvPr>
        </p:nvSpPr>
        <p:spPr>
          <a:xfrm>
            <a:off x="3124200" y="6248400"/>
            <a:ext cx="2895600" cy="457200"/>
          </a:xfrm>
        </p:spPr>
        <p:txBody>
          <a:bodyPr/>
          <a:lstStyle>
            <a:lvl1pPr>
              <a:defRPr/>
            </a:lvl1pPr>
          </a:lstStyle>
          <a:p>
            <a:endParaRPr lang="en-US" altLang="en-US"/>
          </a:p>
        </p:txBody>
      </p:sp>
      <p:sp>
        <p:nvSpPr>
          <p:cNvPr id="5" name="Slide Number Placeholder 4"/>
          <p:cNvSpPr>
            <a:spLocks noGrp="1"/>
          </p:cNvSpPr>
          <p:nvPr>
            <p:ph type="sldNum" sz="quarter" idx="12"/>
          </p:nvPr>
        </p:nvSpPr>
        <p:spPr>
          <a:xfrm>
            <a:off x="6553200" y="6248400"/>
            <a:ext cx="2133600" cy="457200"/>
          </a:xfrm>
        </p:spPr>
        <p:txBody>
          <a:bodyPr/>
          <a:lstStyle>
            <a:lvl1pPr>
              <a:defRPr/>
            </a:lvl1pPr>
          </a:lstStyle>
          <a:p>
            <a:fld id="{2E1991DB-2308-4625-B796-2CB00D5A4358}" type="slidenum">
              <a:rPr lang="en-US" altLang="en-US"/>
              <a:pPr/>
              <a:t>‹#›</a:t>
            </a:fld>
            <a:endParaRPr lang="en-US" altLang="en-US"/>
          </a:p>
        </p:txBody>
      </p:sp>
    </p:spTree>
    <p:extLst>
      <p:ext uri="{BB962C8B-B14F-4D97-AF65-F5344CB8AC3E}">
        <p14:creationId xmlns:p14="http://schemas.microsoft.com/office/powerpoint/2010/main" val="5341650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B54BB75-838E-40CF-80C4-DF967C28790C}" type="datetime1">
              <a:rPr lang="en-US"/>
              <a:pPr>
                <a:defRPr/>
              </a:pPr>
              <a:t>4/16/2018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ABB95FAC-6E9F-4E4B-BE23-F0511060E8D0}" type="slidenum">
              <a:rPr lang="en-US" altLang="id-ID"/>
              <a:pPr/>
              <a:t>‹#›</a:t>
            </a:fld>
            <a:endParaRPr lang="en-US" altLang="id-ID"/>
          </a:p>
        </p:txBody>
      </p:sp>
    </p:spTree>
    <p:extLst>
      <p:ext uri="{BB962C8B-B14F-4D97-AF65-F5344CB8AC3E}">
        <p14:creationId xmlns:p14="http://schemas.microsoft.com/office/powerpoint/2010/main" val="8814513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F3866B43-0DF8-4D5E-A44E-905B04211FFF}" type="datetime1">
              <a:rPr lang="en-US"/>
              <a:pPr>
                <a:defRPr/>
              </a:pPr>
              <a:t>4/16/2018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42B2D6D4-7773-48B8-B731-0CA2D03AB141}" type="slidenum">
              <a:rPr lang="en-US" altLang="id-ID"/>
              <a:pPr/>
              <a:t>‹#›</a:t>
            </a:fld>
            <a:endParaRPr lang="en-US" altLang="id-ID"/>
          </a:p>
        </p:txBody>
      </p:sp>
    </p:spTree>
    <p:extLst>
      <p:ext uri="{BB962C8B-B14F-4D97-AF65-F5344CB8AC3E}">
        <p14:creationId xmlns:p14="http://schemas.microsoft.com/office/powerpoint/2010/main" val="23219045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91193419-B245-4CA7-A4A0-B884D3911682}" type="datetime1">
              <a:rPr lang="en-US"/>
              <a:pPr>
                <a:defRPr/>
              </a:pPr>
              <a:t>4/16/2018</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432DFDBE-9B1C-4650-AE3F-1CC276CE7841}" type="slidenum">
              <a:rPr lang="en-US" altLang="id-ID"/>
              <a:pPr/>
              <a:t>‹#›</a:t>
            </a:fld>
            <a:endParaRPr lang="en-US" altLang="id-ID"/>
          </a:p>
        </p:txBody>
      </p:sp>
    </p:spTree>
    <p:extLst>
      <p:ext uri="{BB962C8B-B14F-4D97-AF65-F5344CB8AC3E}">
        <p14:creationId xmlns:p14="http://schemas.microsoft.com/office/powerpoint/2010/main" val="12730181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40584B91-8271-41AA-AB13-65CAC8776442}" type="datetime1">
              <a:rPr lang="en-US"/>
              <a:pPr>
                <a:defRPr/>
              </a:pPr>
              <a:t>4/16/2018</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fld id="{117B812F-7A01-4DFA-8392-36BE6E2269A1}" type="slidenum">
              <a:rPr lang="en-US" altLang="id-ID"/>
              <a:pPr/>
              <a:t>‹#›</a:t>
            </a:fld>
            <a:endParaRPr lang="en-US" altLang="id-ID"/>
          </a:p>
        </p:txBody>
      </p:sp>
    </p:spTree>
    <p:extLst>
      <p:ext uri="{BB962C8B-B14F-4D97-AF65-F5344CB8AC3E}">
        <p14:creationId xmlns:p14="http://schemas.microsoft.com/office/powerpoint/2010/main" val="39029809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76928F9C-EF15-444B-B6EE-331298B315BE}" type="datetime1">
              <a:rPr lang="en-US"/>
              <a:pPr>
                <a:defRPr/>
              </a:pPr>
              <a:t>4/16/2018</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fld id="{3BB1C710-A6FB-447A-AF9F-23515CC856F9}" type="slidenum">
              <a:rPr lang="en-US" altLang="id-ID"/>
              <a:pPr/>
              <a:t>‹#›</a:t>
            </a:fld>
            <a:endParaRPr lang="en-US" altLang="id-ID"/>
          </a:p>
        </p:txBody>
      </p:sp>
    </p:spTree>
    <p:extLst>
      <p:ext uri="{BB962C8B-B14F-4D97-AF65-F5344CB8AC3E}">
        <p14:creationId xmlns:p14="http://schemas.microsoft.com/office/powerpoint/2010/main" val="29071107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BD920B67-6521-44BD-BAFF-FAC568C0869B}" type="datetime1">
              <a:rPr lang="en-US"/>
              <a:pPr>
                <a:defRPr/>
              </a:pPr>
              <a:t>4/16/2018</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fld id="{4355CCFC-AE47-44D2-8AE1-BAD2554ADC77}" type="slidenum">
              <a:rPr lang="en-US" altLang="id-ID"/>
              <a:pPr/>
              <a:t>‹#›</a:t>
            </a:fld>
            <a:endParaRPr lang="en-US" altLang="id-ID"/>
          </a:p>
        </p:txBody>
      </p:sp>
    </p:spTree>
    <p:extLst>
      <p:ext uri="{BB962C8B-B14F-4D97-AF65-F5344CB8AC3E}">
        <p14:creationId xmlns:p14="http://schemas.microsoft.com/office/powerpoint/2010/main" val="403059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2A279D1B-50A1-4373-B79B-E60FCA08A509}" type="datetime1">
              <a:rPr lang="en-US"/>
              <a:pPr>
                <a:defRPr/>
              </a:pPr>
              <a:t>4/16/2018</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64277657-0134-45FE-993C-A72D38614FC9}" type="slidenum">
              <a:rPr lang="en-US" altLang="id-ID"/>
              <a:pPr/>
              <a:t>‹#›</a:t>
            </a:fld>
            <a:endParaRPr lang="en-US" altLang="id-ID"/>
          </a:p>
        </p:txBody>
      </p:sp>
    </p:spTree>
    <p:extLst>
      <p:ext uri="{BB962C8B-B14F-4D97-AF65-F5344CB8AC3E}">
        <p14:creationId xmlns:p14="http://schemas.microsoft.com/office/powerpoint/2010/main" val="31766771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28CAA0F4-3EAF-416B-85F7-910CA0B3C1CD}" type="datetime1">
              <a:rPr lang="en-US"/>
              <a:pPr>
                <a:defRPr/>
              </a:pPr>
              <a:t>4/16/2018</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68B63591-C4E2-43E1-B751-0A25FF6B8B3D}" type="slidenum">
              <a:rPr lang="en-US" altLang="id-ID"/>
              <a:pPr/>
              <a:t>‹#›</a:t>
            </a:fld>
            <a:endParaRPr lang="en-US" altLang="id-ID"/>
          </a:p>
        </p:txBody>
      </p:sp>
    </p:spTree>
    <p:extLst>
      <p:ext uri="{BB962C8B-B14F-4D97-AF65-F5344CB8AC3E}">
        <p14:creationId xmlns:p14="http://schemas.microsoft.com/office/powerpoint/2010/main" val="38276527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6">
            <a:lum/>
          </a:blip>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id-ID"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id-ID" smtClean="0"/>
              <a:t>Click to edit Master text styles</a:t>
            </a:r>
          </a:p>
          <a:p>
            <a:pPr lvl="1"/>
            <a:r>
              <a:rPr lang="en-US" altLang="id-ID" smtClean="0"/>
              <a:t>Second level</a:t>
            </a:r>
          </a:p>
          <a:p>
            <a:pPr lvl="2"/>
            <a:r>
              <a:rPr lang="en-US" altLang="id-ID" smtClean="0"/>
              <a:t>Third level</a:t>
            </a:r>
          </a:p>
          <a:p>
            <a:pPr lvl="3"/>
            <a:r>
              <a:rPr lang="en-US" altLang="id-ID" smtClean="0"/>
              <a:t>Fourth level</a:t>
            </a:r>
          </a:p>
          <a:p>
            <a:pPr lvl="4"/>
            <a:r>
              <a:rPr lang="en-US" altLang="id-ID"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863A5419-5A40-4C8F-BE10-782C9906D8DD}" type="datetime1">
              <a:rPr lang="en-US"/>
              <a:pPr>
                <a:defRPr/>
              </a:pPr>
              <a:t>4/16/2018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400">
                <a:latin typeface="Calibri" panose="020F0502020204030204" pitchFamily="34" charset="0"/>
              </a:defRPr>
            </a:lvl1pPr>
          </a:lstStyle>
          <a:p>
            <a:fld id="{451D5605-1CAE-43BB-8D98-5F0E3EFC6E28}" type="slidenum">
              <a:rPr lang="en-US" altLang="id-ID"/>
              <a:pPr/>
              <a:t>‹#›</a:t>
            </a:fld>
            <a:endParaRPr lang="en-US" altLang="id-ID"/>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1" r:id="rId12"/>
    <p:sldLayoutId id="2147483662" r:id="rId13"/>
    <p:sldLayoutId id="2147483663" r:id="rId14"/>
  </p:sldLayoutIdLst>
  <p:hf sldNum="0" hdr="0" ftr="0" dt="0"/>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hyperlink" Target="Fred%20D%20biblo.doc" TargetMode="Externa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slide" Target="slide5.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arsil\Desktop\Smartcreative.jpg"/>
          <p:cNvPicPr>
            <a:picLocks noChangeAspect="1" noChangeArrowheads="1"/>
          </p:cNvPicPr>
          <p:nvPr/>
        </p:nvPicPr>
        <p:blipFill>
          <a:blip r:embed="rId2">
            <a:extLst>
              <a:ext uri="{28A0092B-C50C-407E-A947-70E740481C1C}">
                <a14:useLocalDpi xmlns:a14="http://schemas.microsoft.com/office/drawing/2010/main" val="0"/>
              </a:ext>
            </a:extLst>
          </a:blip>
          <a:srcRect l="1051" r="800" b="504"/>
          <a:stretch>
            <a:fillRect/>
          </a:stretch>
        </p:blipFill>
        <p:spPr bwMode="auto">
          <a:xfrm>
            <a:off x="0" y="304800"/>
            <a:ext cx="9144000" cy="6840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 name="TextBox 1"/>
          <p:cNvSpPr txBox="1">
            <a:spLocks noChangeArrowheads="1"/>
          </p:cNvSpPr>
          <p:nvPr/>
        </p:nvSpPr>
        <p:spPr bwMode="auto">
          <a:xfrm>
            <a:off x="3200400" y="3725863"/>
            <a:ext cx="56388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id-ID" b="1" dirty="0" smtClean="0">
                <a:solidFill>
                  <a:schemeClr val="bg1"/>
                </a:solidFill>
              </a:rPr>
              <a:t>Technology Acceptance Model</a:t>
            </a:r>
            <a:endParaRPr lang="en-US" altLang="id-ID" b="1" dirty="0">
              <a:solidFill>
                <a:schemeClr val="bg1"/>
              </a:solidFill>
            </a:endParaRPr>
          </a:p>
          <a:p>
            <a:pPr algn="ctr" eaLnBrk="1" hangingPunct="1"/>
            <a:r>
              <a:rPr lang="id-ID" altLang="id-ID" b="1" dirty="0" smtClean="0">
                <a:solidFill>
                  <a:schemeClr val="bg1"/>
                </a:solidFill>
              </a:rPr>
              <a:t>Sistem </a:t>
            </a:r>
            <a:r>
              <a:rPr lang="id-ID" altLang="id-ID" b="1" dirty="0" smtClean="0">
                <a:solidFill>
                  <a:schemeClr val="bg1"/>
                </a:solidFill>
              </a:rPr>
              <a:t>Informasi - FASILKOM</a:t>
            </a:r>
            <a:endParaRPr lang="en-US" altLang="id-ID" b="1" dirty="0">
              <a:solidFill>
                <a:schemeClr val="bg1"/>
              </a:solidFill>
            </a:endParaRPr>
          </a:p>
        </p:txBody>
      </p:sp>
    </p:spTree>
  </p:cSld>
  <p:clrMapOvr>
    <a:masterClrMapping/>
  </p:clrMapOvr>
  <p:transition>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2"/>
          <p:cNvSpPr>
            <a:spLocks noGrp="1" noChangeArrowheads="1"/>
          </p:cNvSpPr>
          <p:nvPr>
            <p:ph type="title"/>
          </p:nvPr>
        </p:nvSpPr>
        <p:spPr>
          <a:xfrm>
            <a:off x="457200" y="477838"/>
            <a:ext cx="7543800" cy="1295400"/>
          </a:xfrm>
        </p:spPr>
        <p:txBody>
          <a:bodyPr/>
          <a:lstStyle/>
          <a:p>
            <a:r>
              <a:rPr lang="en-US" sz="3400"/>
              <a:t>TECHNOLOGY ACCEPTANCE MODEL (TAM)</a:t>
            </a:r>
          </a:p>
        </p:txBody>
      </p:sp>
      <p:sp>
        <p:nvSpPr>
          <p:cNvPr id="129027" name="Rectangle 3"/>
          <p:cNvSpPr>
            <a:spLocks noGrp="1" noChangeArrowheads="1"/>
          </p:cNvSpPr>
          <p:nvPr>
            <p:ph type="body" idx="1"/>
          </p:nvPr>
        </p:nvSpPr>
        <p:spPr>
          <a:xfrm>
            <a:off x="457200" y="2041525"/>
            <a:ext cx="8229600" cy="4411663"/>
          </a:xfrm>
        </p:spPr>
        <p:txBody>
          <a:bodyPr/>
          <a:lstStyle/>
          <a:p>
            <a:pPr algn="ctr">
              <a:lnSpc>
                <a:spcPct val="90000"/>
              </a:lnSpc>
              <a:buFont typeface="Wingdings" pitchFamily="2" charset="2"/>
              <a:buNone/>
            </a:pPr>
            <a:r>
              <a:rPr lang="en-US" sz="2400" b="1"/>
              <a:t>External Variable-</a:t>
            </a:r>
            <a:r>
              <a:rPr lang="en-US" sz="2400"/>
              <a:t> effective technology and ease of use and easy to use for daily work and daily life</a:t>
            </a:r>
          </a:p>
          <a:p>
            <a:pPr algn="ctr">
              <a:lnSpc>
                <a:spcPct val="90000"/>
              </a:lnSpc>
              <a:buFont typeface="Wingdings" pitchFamily="2" charset="2"/>
              <a:buNone/>
            </a:pPr>
            <a:r>
              <a:rPr lang="en-US"/>
              <a:t> </a:t>
            </a:r>
          </a:p>
          <a:p>
            <a:pPr algn="ctr">
              <a:lnSpc>
                <a:spcPct val="90000"/>
              </a:lnSpc>
              <a:buFont typeface="Wingdings" pitchFamily="2" charset="2"/>
              <a:buNone/>
            </a:pPr>
            <a:r>
              <a:rPr lang="en-US" sz="2400" b="1">
                <a:solidFill>
                  <a:srgbClr val="000000"/>
                </a:solidFill>
              </a:rPr>
              <a:t>Attitude toward using-</a:t>
            </a:r>
            <a:r>
              <a:rPr lang="en-US" sz="2400">
                <a:solidFill>
                  <a:srgbClr val="000000"/>
                </a:solidFill>
              </a:rPr>
              <a:t>human attitudes towards the use of either technology effectively in their daily lives</a:t>
            </a:r>
          </a:p>
          <a:p>
            <a:pPr algn="ctr">
              <a:lnSpc>
                <a:spcPct val="90000"/>
              </a:lnSpc>
              <a:buFont typeface="Wingdings" pitchFamily="2" charset="2"/>
              <a:buNone/>
            </a:pPr>
            <a:endParaRPr lang="en-US" sz="2400">
              <a:solidFill>
                <a:srgbClr val="000000"/>
              </a:solidFill>
            </a:endParaRPr>
          </a:p>
          <a:p>
            <a:pPr algn="ctr">
              <a:lnSpc>
                <a:spcPct val="90000"/>
              </a:lnSpc>
              <a:buFont typeface="Wingdings" pitchFamily="2" charset="2"/>
              <a:buNone/>
            </a:pPr>
            <a:r>
              <a:rPr lang="en-US" sz="2400" b="1">
                <a:solidFill>
                  <a:srgbClr val="000000"/>
                </a:solidFill>
              </a:rPr>
              <a:t>Actual System Use-</a:t>
            </a:r>
            <a:r>
              <a:rPr lang="en-US" sz="2400">
                <a:solidFill>
                  <a:srgbClr val="000000"/>
                </a:solidFill>
              </a:rPr>
              <a:t>perceived usefulness and usage intentions in terms of social influence and cognitive instrumental processes</a:t>
            </a:r>
            <a:r>
              <a:rPr lang="en-US" sz="2400">
                <a:solidFill>
                  <a:srgbClr val="1111CC"/>
                </a:solidFill>
              </a:rPr>
              <a:t> </a:t>
            </a:r>
          </a:p>
          <a:p>
            <a:pPr algn="ctr" fontAlgn="t">
              <a:lnSpc>
                <a:spcPct val="90000"/>
              </a:lnSpc>
              <a:buFont typeface="Wingdings" pitchFamily="2" charset="2"/>
              <a:buNone/>
            </a:pPr>
            <a:r>
              <a:rPr lang="en-US">
                <a:solidFill>
                  <a:srgbClr val="1111CC"/>
                </a:solidFill>
              </a:rPr>
              <a:t/>
            </a:r>
            <a:br>
              <a:rPr lang="en-US">
                <a:solidFill>
                  <a:srgbClr val="1111CC"/>
                </a:solidFill>
              </a:rPr>
            </a:br>
            <a:endParaRPr lang="en-US">
              <a:solidFill>
                <a:srgbClr val="1111CC"/>
              </a:solidFill>
            </a:endParaRPr>
          </a:p>
        </p:txBody>
      </p:sp>
    </p:spTree>
    <p:extLst>
      <p:ext uri="{BB962C8B-B14F-4D97-AF65-F5344CB8AC3E}">
        <p14:creationId xmlns:p14="http://schemas.microsoft.com/office/powerpoint/2010/main" val="23422356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Grp="1" noChangeArrowheads="1"/>
          </p:cNvSpPr>
          <p:nvPr>
            <p:ph type="title" sz="quarter"/>
          </p:nvPr>
        </p:nvSpPr>
        <p:spPr>
          <a:xfrm>
            <a:off x="1692275" y="476250"/>
            <a:ext cx="5256213" cy="725488"/>
          </a:xfrm>
        </p:spPr>
        <p:txBody>
          <a:bodyPr/>
          <a:lstStyle/>
          <a:p>
            <a:r>
              <a:rPr lang="en-US" sz="3000">
                <a:solidFill>
                  <a:schemeClr val="bg1"/>
                </a:solidFill>
                <a:latin typeface="Century" pitchFamily="18" charset="0"/>
              </a:rPr>
              <a:t>TAM IMPLEMENTATION</a:t>
            </a:r>
          </a:p>
        </p:txBody>
      </p:sp>
      <p:sp>
        <p:nvSpPr>
          <p:cNvPr id="102405" name="Oval 5"/>
          <p:cNvSpPr>
            <a:spLocks noChangeArrowheads="1"/>
          </p:cNvSpPr>
          <p:nvPr/>
        </p:nvSpPr>
        <p:spPr bwMode="auto">
          <a:xfrm>
            <a:off x="2987675" y="2492375"/>
            <a:ext cx="2952750" cy="1152525"/>
          </a:xfrm>
          <a:prstGeom prst="ellipse">
            <a:avLst/>
          </a:prstGeom>
          <a:solidFill>
            <a:schemeClr val="accent2">
              <a:alpha val="50999"/>
            </a:schemeClr>
          </a:solidFill>
          <a:ln w="9525">
            <a:round/>
            <a:headEnd/>
            <a:tailEnd/>
          </a:ln>
          <a:effectLst/>
          <a:scene3d>
            <a:camera prst="legacyPerspectiveTopRight"/>
            <a:lightRig rig="legacyFlat3" dir="b"/>
          </a:scene3d>
          <a:sp3d extrusionH="887400" prstMaterial="legacyMatte">
            <a:bevelT w="13500" h="13500" prst="angle"/>
            <a:bevelB w="13500" h="13500" prst="angle"/>
            <a:extrusionClr>
              <a:schemeClr val="accent2"/>
            </a:extrusion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endParaRPr lang="en-US"/>
          </a:p>
        </p:txBody>
      </p:sp>
      <p:sp>
        <p:nvSpPr>
          <p:cNvPr id="102406" name="Text Box 6"/>
          <p:cNvSpPr txBox="1">
            <a:spLocks noChangeArrowheads="1"/>
          </p:cNvSpPr>
          <p:nvPr/>
        </p:nvSpPr>
        <p:spPr bwMode="auto">
          <a:xfrm>
            <a:off x="3419475" y="2774950"/>
            <a:ext cx="2160588"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b="1"/>
              <a:t>TAM</a:t>
            </a:r>
          </a:p>
        </p:txBody>
      </p:sp>
      <p:sp>
        <p:nvSpPr>
          <p:cNvPr id="102407" name="Text Box 7"/>
          <p:cNvSpPr txBox="1">
            <a:spLocks noChangeArrowheads="1"/>
          </p:cNvSpPr>
          <p:nvPr/>
        </p:nvSpPr>
        <p:spPr bwMode="auto">
          <a:xfrm>
            <a:off x="250825" y="836613"/>
            <a:ext cx="1584325"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endParaRPr lang="en-US"/>
          </a:p>
        </p:txBody>
      </p:sp>
      <p:sp>
        <p:nvSpPr>
          <p:cNvPr id="102410" name="Text Box 10"/>
          <p:cNvSpPr txBox="1">
            <a:spLocks noChangeArrowheads="1"/>
          </p:cNvSpPr>
          <p:nvPr/>
        </p:nvSpPr>
        <p:spPr bwMode="auto">
          <a:xfrm>
            <a:off x="323850" y="2276475"/>
            <a:ext cx="2232025" cy="434975"/>
          </a:xfrm>
          <a:prstGeom prst="rect">
            <a:avLst/>
          </a:prstGeom>
          <a:noFill/>
          <a:ln w="38100">
            <a:solidFill>
              <a:srgbClr val="FF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2000" b="1">
                <a:effectLst>
                  <a:outerShdw blurRad="38100" dist="38100" dir="2700000" algn="tl">
                    <a:srgbClr val="C0C0C0"/>
                  </a:outerShdw>
                </a:effectLst>
              </a:rPr>
              <a:t>E-Government</a:t>
            </a:r>
          </a:p>
        </p:txBody>
      </p:sp>
      <p:sp>
        <p:nvSpPr>
          <p:cNvPr id="102411" name="Text Box 11"/>
          <p:cNvSpPr txBox="1">
            <a:spLocks noChangeArrowheads="1"/>
          </p:cNvSpPr>
          <p:nvPr/>
        </p:nvSpPr>
        <p:spPr bwMode="auto">
          <a:xfrm>
            <a:off x="250825" y="3789363"/>
            <a:ext cx="1873250" cy="434975"/>
          </a:xfrm>
          <a:prstGeom prst="rect">
            <a:avLst/>
          </a:prstGeom>
          <a:noFill/>
          <a:ln w="38100">
            <a:solidFill>
              <a:srgbClr val="FF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2000" b="1">
                <a:effectLst>
                  <a:outerShdw blurRad="38100" dist="38100" dir="2700000" algn="tl">
                    <a:srgbClr val="C0C0C0"/>
                  </a:outerShdw>
                </a:effectLst>
              </a:rPr>
              <a:t>E-Learning</a:t>
            </a:r>
          </a:p>
        </p:txBody>
      </p:sp>
      <p:sp>
        <p:nvSpPr>
          <p:cNvPr id="102412" name="Text Box 12"/>
          <p:cNvSpPr txBox="1">
            <a:spLocks noChangeArrowheads="1"/>
          </p:cNvSpPr>
          <p:nvPr/>
        </p:nvSpPr>
        <p:spPr bwMode="auto">
          <a:xfrm>
            <a:off x="5076825" y="4868863"/>
            <a:ext cx="2089150" cy="739775"/>
          </a:xfrm>
          <a:prstGeom prst="rect">
            <a:avLst/>
          </a:prstGeom>
          <a:noFill/>
          <a:ln w="38100">
            <a:solidFill>
              <a:srgbClr val="FF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2000" b="1">
                <a:effectLst>
                  <a:outerShdw blurRad="38100" dist="38100" dir="2700000" algn="tl">
                    <a:srgbClr val="C0C0C0"/>
                  </a:outerShdw>
                </a:effectLst>
              </a:rPr>
              <a:t>Internet Banking</a:t>
            </a:r>
          </a:p>
        </p:txBody>
      </p:sp>
      <p:sp>
        <p:nvSpPr>
          <p:cNvPr id="102413" name="Text Box 13"/>
          <p:cNvSpPr txBox="1">
            <a:spLocks noChangeArrowheads="1"/>
          </p:cNvSpPr>
          <p:nvPr/>
        </p:nvSpPr>
        <p:spPr bwMode="auto">
          <a:xfrm>
            <a:off x="3348038" y="1700213"/>
            <a:ext cx="2447925"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b="1">
                <a:effectLst>
                  <a:outerShdw blurRad="38100" dist="38100" dir="2700000" algn="tl">
                    <a:srgbClr val="C0C0C0"/>
                  </a:outerShdw>
                </a:effectLst>
              </a:rPr>
              <a:t>Davis, Bagozzi, &amp; Warshaw (1989)</a:t>
            </a:r>
          </a:p>
        </p:txBody>
      </p:sp>
      <p:sp>
        <p:nvSpPr>
          <p:cNvPr id="102414" name="Line 14"/>
          <p:cNvSpPr>
            <a:spLocks noChangeShapeType="1"/>
          </p:cNvSpPr>
          <p:nvPr/>
        </p:nvSpPr>
        <p:spPr bwMode="auto">
          <a:xfrm flipH="1" flipV="1">
            <a:off x="2555875" y="2492375"/>
            <a:ext cx="576263" cy="360363"/>
          </a:xfrm>
          <a:prstGeom prst="line">
            <a:avLst/>
          </a:prstGeom>
          <a:noFill/>
          <a:ln w="9525">
            <a:solidFill>
              <a:srgbClr val="CC3399"/>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2415" name="Line 15"/>
          <p:cNvSpPr>
            <a:spLocks noChangeShapeType="1"/>
          </p:cNvSpPr>
          <p:nvPr/>
        </p:nvSpPr>
        <p:spPr bwMode="auto">
          <a:xfrm flipH="1">
            <a:off x="3276600" y="3573463"/>
            <a:ext cx="935038" cy="1368425"/>
          </a:xfrm>
          <a:prstGeom prst="line">
            <a:avLst/>
          </a:prstGeom>
          <a:noFill/>
          <a:ln w="9525">
            <a:solidFill>
              <a:srgbClr val="CC3399"/>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2416" name="Line 16"/>
          <p:cNvSpPr>
            <a:spLocks noChangeShapeType="1"/>
          </p:cNvSpPr>
          <p:nvPr/>
        </p:nvSpPr>
        <p:spPr bwMode="auto">
          <a:xfrm flipV="1">
            <a:off x="5940425" y="2276475"/>
            <a:ext cx="719138" cy="360363"/>
          </a:xfrm>
          <a:prstGeom prst="line">
            <a:avLst/>
          </a:prstGeom>
          <a:noFill/>
          <a:ln w="9525">
            <a:solidFill>
              <a:srgbClr val="CC3399"/>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2417" name="Text Box 17"/>
          <p:cNvSpPr txBox="1">
            <a:spLocks noChangeArrowheads="1"/>
          </p:cNvSpPr>
          <p:nvPr/>
        </p:nvSpPr>
        <p:spPr bwMode="auto">
          <a:xfrm>
            <a:off x="1979613" y="719138"/>
            <a:ext cx="5184775" cy="54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3000" b="1">
                <a:solidFill>
                  <a:schemeClr val="tx2"/>
                </a:solidFill>
                <a:effectLst>
                  <a:outerShdw blurRad="38100" dist="38100" dir="2700000" algn="tl">
                    <a:srgbClr val="C0C0C0"/>
                  </a:outerShdw>
                </a:effectLst>
              </a:rPr>
              <a:t>IMPLEMENTATION</a:t>
            </a:r>
          </a:p>
        </p:txBody>
      </p:sp>
      <p:sp>
        <p:nvSpPr>
          <p:cNvPr id="102419" name="Text Box 19"/>
          <p:cNvSpPr txBox="1">
            <a:spLocks noChangeArrowheads="1"/>
          </p:cNvSpPr>
          <p:nvPr/>
        </p:nvSpPr>
        <p:spPr bwMode="auto">
          <a:xfrm>
            <a:off x="6588125" y="3789363"/>
            <a:ext cx="2016125" cy="739775"/>
          </a:xfrm>
          <a:prstGeom prst="rect">
            <a:avLst/>
          </a:prstGeom>
          <a:noFill/>
          <a:ln w="38100">
            <a:solidFill>
              <a:srgbClr val="FF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2000" b="1">
                <a:effectLst>
                  <a:outerShdw blurRad="38100" dist="38100" dir="2700000" algn="tl">
                    <a:srgbClr val="C0C0C0"/>
                  </a:outerShdw>
                </a:effectLst>
              </a:rPr>
              <a:t>Online Shopping</a:t>
            </a:r>
          </a:p>
        </p:txBody>
      </p:sp>
      <p:sp>
        <p:nvSpPr>
          <p:cNvPr id="102420" name="Text Box 20"/>
          <p:cNvSpPr txBox="1">
            <a:spLocks noChangeArrowheads="1"/>
          </p:cNvSpPr>
          <p:nvPr/>
        </p:nvSpPr>
        <p:spPr bwMode="auto">
          <a:xfrm>
            <a:off x="6659563" y="2060575"/>
            <a:ext cx="2089150" cy="434975"/>
          </a:xfrm>
          <a:prstGeom prst="rect">
            <a:avLst/>
          </a:prstGeom>
          <a:noFill/>
          <a:ln w="38100">
            <a:solidFill>
              <a:srgbClr val="FF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2000" b="1">
                <a:effectLst>
                  <a:outerShdw blurRad="38100" dist="38100" dir="2700000" algn="tl">
                    <a:srgbClr val="C0C0C0"/>
                  </a:outerShdw>
                </a:effectLst>
              </a:rPr>
              <a:t>E-Ticketing</a:t>
            </a:r>
          </a:p>
        </p:txBody>
      </p:sp>
      <p:sp>
        <p:nvSpPr>
          <p:cNvPr id="102421" name="Line 21"/>
          <p:cNvSpPr>
            <a:spLocks noChangeShapeType="1"/>
          </p:cNvSpPr>
          <p:nvPr/>
        </p:nvSpPr>
        <p:spPr bwMode="auto">
          <a:xfrm>
            <a:off x="5795963" y="3284538"/>
            <a:ext cx="720725" cy="865187"/>
          </a:xfrm>
          <a:prstGeom prst="line">
            <a:avLst/>
          </a:prstGeom>
          <a:noFill/>
          <a:ln w="9525">
            <a:solidFill>
              <a:srgbClr val="CC3399"/>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2422" name="Line 22"/>
          <p:cNvSpPr>
            <a:spLocks noChangeShapeType="1"/>
          </p:cNvSpPr>
          <p:nvPr/>
        </p:nvSpPr>
        <p:spPr bwMode="auto">
          <a:xfrm flipH="1">
            <a:off x="2124075" y="3284538"/>
            <a:ext cx="1008063" cy="720725"/>
          </a:xfrm>
          <a:prstGeom prst="line">
            <a:avLst/>
          </a:prstGeom>
          <a:noFill/>
          <a:ln w="9525">
            <a:solidFill>
              <a:srgbClr val="CC3399"/>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2423" name="Text Box 23"/>
          <p:cNvSpPr txBox="1">
            <a:spLocks noChangeArrowheads="1"/>
          </p:cNvSpPr>
          <p:nvPr/>
        </p:nvSpPr>
        <p:spPr bwMode="auto">
          <a:xfrm>
            <a:off x="2195513" y="4941888"/>
            <a:ext cx="2089150" cy="739775"/>
          </a:xfrm>
          <a:prstGeom prst="rect">
            <a:avLst/>
          </a:prstGeom>
          <a:noFill/>
          <a:ln w="38100">
            <a:solidFill>
              <a:srgbClr val="FF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2000" b="1">
                <a:effectLst>
                  <a:outerShdw blurRad="38100" dist="38100" dir="2700000" algn="tl">
                    <a:srgbClr val="C0C0C0"/>
                  </a:outerShdw>
                </a:effectLst>
              </a:rPr>
              <a:t>Internet Stock Trading</a:t>
            </a:r>
          </a:p>
        </p:txBody>
      </p:sp>
      <p:sp>
        <p:nvSpPr>
          <p:cNvPr id="102424" name="Line 24"/>
          <p:cNvSpPr>
            <a:spLocks noChangeShapeType="1"/>
          </p:cNvSpPr>
          <p:nvPr/>
        </p:nvSpPr>
        <p:spPr bwMode="auto">
          <a:xfrm>
            <a:off x="5003800" y="3644900"/>
            <a:ext cx="1152525" cy="1223963"/>
          </a:xfrm>
          <a:prstGeom prst="line">
            <a:avLst/>
          </a:prstGeom>
          <a:noFill/>
          <a:ln w="9525">
            <a:solidFill>
              <a:srgbClr val="CC3399"/>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extLst>
      <p:ext uri="{BB962C8B-B14F-4D97-AF65-F5344CB8AC3E}">
        <p14:creationId xmlns:p14="http://schemas.microsoft.com/office/powerpoint/2010/main" val="1927127028"/>
      </p:ext>
    </p:extLst>
  </p:cSld>
  <p:clrMapOvr>
    <a:masterClrMapping/>
  </p:clrMapOvr>
  <p:transition spd="med">
    <p:strips dir="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102402"/>
                                        </p:tgtEl>
                                        <p:attrNameLst>
                                          <p:attrName>style.visibility</p:attrName>
                                        </p:attrNameLst>
                                      </p:cBhvr>
                                      <p:to>
                                        <p:strVal val="visible"/>
                                      </p:to>
                                    </p:set>
                                    <p:anim calcmode="lin" valueType="num">
                                      <p:cBhvr>
                                        <p:cTn id="7" dur="1000" fill="hold"/>
                                        <p:tgtEl>
                                          <p:spTgt spid="102402"/>
                                        </p:tgtEl>
                                        <p:attrNameLst>
                                          <p:attrName>ppt_x</p:attrName>
                                        </p:attrNameLst>
                                      </p:cBhvr>
                                      <p:tavLst>
                                        <p:tav tm="0">
                                          <p:val>
                                            <p:strVal val="#ppt_x-.2"/>
                                          </p:val>
                                        </p:tav>
                                        <p:tav tm="100000">
                                          <p:val>
                                            <p:strVal val="#ppt_x"/>
                                          </p:val>
                                        </p:tav>
                                      </p:tavLst>
                                    </p:anim>
                                    <p:anim calcmode="lin" valueType="num">
                                      <p:cBhvr>
                                        <p:cTn id="8" dur="1000" fill="hold"/>
                                        <p:tgtEl>
                                          <p:spTgt spid="102402"/>
                                        </p:tgtEl>
                                        <p:attrNameLst>
                                          <p:attrName>ppt_y</p:attrName>
                                        </p:attrNameLst>
                                      </p:cBhvr>
                                      <p:tavLst>
                                        <p:tav tm="0">
                                          <p:val>
                                            <p:strVal val="#ppt_y"/>
                                          </p:val>
                                        </p:tav>
                                        <p:tav tm="100000">
                                          <p:val>
                                            <p:strVal val="#ppt_y"/>
                                          </p:val>
                                        </p:tav>
                                      </p:tavLst>
                                    </p:anim>
                                    <p:animEffect transition="in" filter="wipe(right)" prLst="gradientSize: 0.1">
                                      <p:cBhvr>
                                        <p:cTn id="9" dur="1000"/>
                                        <p:tgtEl>
                                          <p:spTgt spid="102402"/>
                                        </p:tgtEl>
                                      </p:cBhvr>
                                    </p:animEffect>
                                  </p:childTnLst>
                                </p:cTn>
                              </p:par>
                              <p:par>
                                <p:cTn id="10" presetID="29" presetClass="entr" presetSubtype="0" fill="hold" grpId="0" nodeType="withEffect">
                                  <p:stCondLst>
                                    <p:cond delay="0"/>
                                  </p:stCondLst>
                                  <p:childTnLst>
                                    <p:set>
                                      <p:cBhvr>
                                        <p:cTn id="11" dur="1" fill="hold">
                                          <p:stCondLst>
                                            <p:cond delay="0"/>
                                          </p:stCondLst>
                                        </p:cTn>
                                        <p:tgtEl>
                                          <p:spTgt spid="102405"/>
                                        </p:tgtEl>
                                        <p:attrNameLst>
                                          <p:attrName>style.visibility</p:attrName>
                                        </p:attrNameLst>
                                      </p:cBhvr>
                                      <p:to>
                                        <p:strVal val="visible"/>
                                      </p:to>
                                    </p:set>
                                    <p:anim calcmode="lin" valueType="num">
                                      <p:cBhvr>
                                        <p:cTn id="12" dur="1000" fill="hold"/>
                                        <p:tgtEl>
                                          <p:spTgt spid="102405"/>
                                        </p:tgtEl>
                                        <p:attrNameLst>
                                          <p:attrName>ppt_x</p:attrName>
                                        </p:attrNameLst>
                                      </p:cBhvr>
                                      <p:tavLst>
                                        <p:tav tm="0">
                                          <p:val>
                                            <p:strVal val="#ppt_x-.2"/>
                                          </p:val>
                                        </p:tav>
                                        <p:tav tm="100000">
                                          <p:val>
                                            <p:strVal val="#ppt_x"/>
                                          </p:val>
                                        </p:tav>
                                      </p:tavLst>
                                    </p:anim>
                                    <p:anim calcmode="lin" valueType="num">
                                      <p:cBhvr>
                                        <p:cTn id="13" dur="1000" fill="hold"/>
                                        <p:tgtEl>
                                          <p:spTgt spid="102405"/>
                                        </p:tgtEl>
                                        <p:attrNameLst>
                                          <p:attrName>ppt_y</p:attrName>
                                        </p:attrNameLst>
                                      </p:cBhvr>
                                      <p:tavLst>
                                        <p:tav tm="0">
                                          <p:val>
                                            <p:strVal val="#ppt_y"/>
                                          </p:val>
                                        </p:tav>
                                        <p:tav tm="100000">
                                          <p:val>
                                            <p:strVal val="#ppt_y"/>
                                          </p:val>
                                        </p:tav>
                                      </p:tavLst>
                                    </p:anim>
                                    <p:animEffect transition="in" filter="wipe(right)" prLst="gradientSize: 0.1">
                                      <p:cBhvr>
                                        <p:cTn id="14" dur="1000"/>
                                        <p:tgtEl>
                                          <p:spTgt spid="102405"/>
                                        </p:tgtEl>
                                      </p:cBhvr>
                                    </p:animEffect>
                                  </p:childTnLst>
                                </p:cTn>
                              </p:par>
                              <p:par>
                                <p:cTn id="15" presetID="29" presetClass="entr" presetSubtype="0" fill="hold" grpId="0" nodeType="withEffect">
                                  <p:stCondLst>
                                    <p:cond delay="0"/>
                                  </p:stCondLst>
                                  <p:childTnLst>
                                    <p:set>
                                      <p:cBhvr>
                                        <p:cTn id="16" dur="1" fill="hold">
                                          <p:stCondLst>
                                            <p:cond delay="0"/>
                                          </p:stCondLst>
                                        </p:cTn>
                                        <p:tgtEl>
                                          <p:spTgt spid="102406"/>
                                        </p:tgtEl>
                                        <p:attrNameLst>
                                          <p:attrName>style.visibility</p:attrName>
                                        </p:attrNameLst>
                                      </p:cBhvr>
                                      <p:to>
                                        <p:strVal val="visible"/>
                                      </p:to>
                                    </p:set>
                                    <p:anim calcmode="lin" valueType="num">
                                      <p:cBhvr>
                                        <p:cTn id="17" dur="3000" fill="hold"/>
                                        <p:tgtEl>
                                          <p:spTgt spid="102406"/>
                                        </p:tgtEl>
                                        <p:attrNameLst>
                                          <p:attrName>ppt_x</p:attrName>
                                        </p:attrNameLst>
                                      </p:cBhvr>
                                      <p:tavLst>
                                        <p:tav tm="0">
                                          <p:val>
                                            <p:strVal val="#ppt_x-.2"/>
                                          </p:val>
                                        </p:tav>
                                        <p:tav tm="100000">
                                          <p:val>
                                            <p:strVal val="#ppt_x"/>
                                          </p:val>
                                        </p:tav>
                                      </p:tavLst>
                                    </p:anim>
                                    <p:anim calcmode="lin" valueType="num">
                                      <p:cBhvr>
                                        <p:cTn id="18" dur="3000" fill="hold"/>
                                        <p:tgtEl>
                                          <p:spTgt spid="102406"/>
                                        </p:tgtEl>
                                        <p:attrNameLst>
                                          <p:attrName>ppt_y</p:attrName>
                                        </p:attrNameLst>
                                      </p:cBhvr>
                                      <p:tavLst>
                                        <p:tav tm="0">
                                          <p:val>
                                            <p:strVal val="#ppt_y"/>
                                          </p:val>
                                        </p:tav>
                                        <p:tav tm="100000">
                                          <p:val>
                                            <p:strVal val="#ppt_y"/>
                                          </p:val>
                                        </p:tav>
                                      </p:tavLst>
                                    </p:anim>
                                    <p:animEffect transition="in" filter="wipe(right)" prLst="gradientSize: 0.1">
                                      <p:cBhvr>
                                        <p:cTn id="19" dur="3000"/>
                                        <p:tgtEl>
                                          <p:spTgt spid="10240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02" grpId="0"/>
      <p:bldP spid="102405" grpId="0" animBg="1"/>
      <p:bldP spid="102406"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noChangeArrowheads="1"/>
          </p:cNvSpPr>
          <p:nvPr>
            <p:ph type="title" sz="quarter"/>
          </p:nvPr>
        </p:nvSpPr>
        <p:spPr>
          <a:xfrm>
            <a:off x="1692275" y="476250"/>
            <a:ext cx="5256213" cy="725488"/>
          </a:xfrm>
        </p:spPr>
        <p:txBody>
          <a:bodyPr/>
          <a:lstStyle/>
          <a:p>
            <a:r>
              <a:rPr lang="en-US" sz="3000">
                <a:solidFill>
                  <a:schemeClr val="bg1"/>
                </a:solidFill>
                <a:latin typeface="Century" pitchFamily="18" charset="0"/>
              </a:rPr>
              <a:t>CONCLUSION</a:t>
            </a:r>
          </a:p>
        </p:txBody>
      </p:sp>
      <p:sp>
        <p:nvSpPr>
          <p:cNvPr id="103427" name="Rectangle 3"/>
          <p:cNvSpPr>
            <a:spLocks noChangeArrowheads="1"/>
          </p:cNvSpPr>
          <p:nvPr/>
        </p:nvSpPr>
        <p:spPr bwMode="auto">
          <a:xfrm>
            <a:off x="468313" y="3933825"/>
            <a:ext cx="2808287" cy="2303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nSpc>
                <a:spcPct val="80000"/>
              </a:lnSpc>
              <a:spcBef>
                <a:spcPct val="20000"/>
              </a:spcBef>
              <a:buClr>
                <a:srgbClr val="FFFF00"/>
              </a:buClr>
              <a:buSzPct val="70000"/>
              <a:buFont typeface="Wingdings" pitchFamily="2" charset="2"/>
              <a:buChar char="v"/>
            </a:pPr>
            <a:endParaRPr lang="en-US" altLang="zh-CN" sz="2600" b="1">
              <a:solidFill>
                <a:srgbClr val="FFFF00"/>
              </a:solidFill>
              <a:latin typeface="Century" pitchFamily="18" charset="0"/>
              <a:ea typeface="宋体" pitchFamily="2" charset="-122"/>
              <a:cs typeface="Arial" charset="0"/>
            </a:endParaRPr>
          </a:p>
        </p:txBody>
      </p:sp>
      <p:sp>
        <p:nvSpPr>
          <p:cNvPr id="103429" name="Rectangle 5"/>
          <p:cNvSpPr>
            <a:spLocks noChangeArrowheads="1"/>
          </p:cNvSpPr>
          <p:nvPr/>
        </p:nvSpPr>
        <p:spPr bwMode="auto">
          <a:xfrm>
            <a:off x="1116013" y="476250"/>
            <a:ext cx="6699250" cy="615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p>
            <a:r>
              <a:rPr lang="en-US" sz="3000" b="1">
                <a:solidFill>
                  <a:schemeClr val="tx2"/>
                </a:solidFill>
                <a:cs typeface="Arial" charset="0"/>
              </a:rPr>
              <a:t>CONCLUSION</a:t>
            </a:r>
          </a:p>
        </p:txBody>
      </p:sp>
      <p:sp>
        <p:nvSpPr>
          <p:cNvPr id="103430" name="Rectangle 6"/>
          <p:cNvSpPr>
            <a:spLocks noChangeArrowheads="1"/>
          </p:cNvSpPr>
          <p:nvPr/>
        </p:nvSpPr>
        <p:spPr bwMode="auto">
          <a:xfrm>
            <a:off x="611188" y="2041525"/>
            <a:ext cx="8229600" cy="3908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gn="l">
              <a:spcBef>
                <a:spcPct val="20000"/>
              </a:spcBef>
              <a:buClr>
                <a:schemeClr val="tx2"/>
              </a:buClr>
              <a:buSzPct val="70000"/>
              <a:buFont typeface="Wingdings" pitchFamily="2" charset="2"/>
              <a:buChar char="l"/>
            </a:pPr>
            <a:r>
              <a:rPr lang="en-US" b="1">
                <a:cs typeface="Arial" charset="0"/>
              </a:rPr>
              <a:t>For researchers, past research on technology acceptance implicitly assumed that the success of system use is mainly dependent on technological aspect and does not consider the notion of uncertainty.</a:t>
            </a:r>
          </a:p>
          <a:p>
            <a:pPr marL="342900" indent="-342900" algn="l">
              <a:spcBef>
                <a:spcPct val="20000"/>
              </a:spcBef>
              <a:buClr>
                <a:schemeClr val="tx2"/>
              </a:buClr>
              <a:buSzPct val="70000"/>
              <a:buFont typeface="Wingdings" pitchFamily="2" charset="2"/>
              <a:buChar char="l"/>
            </a:pPr>
            <a:endParaRPr lang="en-US" b="1">
              <a:cs typeface="Arial" charset="0"/>
            </a:endParaRPr>
          </a:p>
          <a:p>
            <a:pPr marL="342900" indent="-342900" algn="l">
              <a:spcBef>
                <a:spcPct val="20000"/>
              </a:spcBef>
              <a:buClr>
                <a:schemeClr val="tx2"/>
              </a:buClr>
              <a:buSzPct val="70000"/>
              <a:buFont typeface="Wingdings" pitchFamily="2" charset="2"/>
              <a:buChar char="l"/>
            </a:pPr>
            <a:r>
              <a:rPr lang="en-US" b="1">
                <a:cs typeface="Arial" charset="0"/>
              </a:rPr>
              <a:t>However, the advent of the Internet has introduced uncertainty and risk in system acceptance and use because people often need to use the Internet to communicate, collaborate, and transact with individuals and organizations without physical face-to-face interaction. </a:t>
            </a:r>
          </a:p>
          <a:p>
            <a:pPr marL="342900" indent="-342900" algn="l">
              <a:spcBef>
                <a:spcPct val="20000"/>
              </a:spcBef>
              <a:buClr>
                <a:schemeClr val="tx2"/>
              </a:buClr>
              <a:buSzPct val="70000"/>
              <a:buFont typeface="Wingdings" pitchFamily="2" charset="2"/>
              <a:buChar char="l"/>
            </a:pPr>
            <a:endParaRPr lang="en-US" b="1">
              <a:cs typeface="Arial" charset="0"/>
            </a:endParaRPr>
          </a:p>
          <a:p>
            <a:pPr marL="342900" indent="-342900" algn="l">
              <a:spcBef>
                <a:spcPct val="20000"/>
              </a:spcBef>
              <a:buClr>
                <a:schemeClr val="tx2"/>
              </a:buClr>
              <a:buSzPct val="70000"/>
              <a:buFont typeface="Wingdings" pitchFamily="2" charset="2"/>
              <a:buChar char="l"/>
            </a:pPr>
            <a:r>
              <a:rPr lang="en-US" b="1">
                <a:cs typeface="Arial" charset="0"/>
              </a:rPr>
              <a:t>Thus, uncertainty is increasingly becoming the underlying determinant of the Internet-base system usage.</a:t>
            </a:r>
          </a:p>
        </p:txBody>
      </p:sp>
    </p:spTree>
    <p:extLst>
      <p:ext uri="{BB962C8B-B14F-4D97-AF65-F5344CB8AC3E}">
        <p14:creationId xmlns:p14="http://schemas.microsoft.com/office/powerpoint/2010/main" val="1704184304"/>
      </p:ext>
    </p:extLst>
  </p:cSld>
  <p:clrMapOvr>
    <a:masterClrMapping/>
  </p:clrMapOvr>
  <p:transition spd="med">
    <p:strips dir="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103426"/>
                                        </p:tgtEl>
                                        <p:attrNameLst>
                                          <p:attrName>style.visibility</p:attrName>
                                        </p:attrNameLst>
                                      </p:cBhvr>
                                      <p:to>
                                        <p:strVal val="visible"/>
                                      </p:to>
                                    </p:set>
                                    <p:anim calcmode="lin" valueType="num">
                                      <p:cBhvr>
                                        <p:cTn id="7" dur="1000" fill="hold"/>
                                        <p:tgtEl>
                                          <p:spTgt spid="103426"/>
                                        </p:tgtEl>
                                        <p:attrNameLst>
                                          <p:attrName>ppt_x</p:attrName>
                                        </p:attrNameLst>
                                      </p:cBhvr>
                                      <p:tavLst>
                                        <p:tav tm="0">
                                          <p:val>
                                            <p:strVal val="#ppt_x-.2"/>
                                          </p:val>
                                        </p:tav>
                                        <p:tav tm="100000">
                                          <p:val>
                                            <p:strVal val="#ppt_x"/>
                                          </p:val>
                                        </p:tav>
                                      </p:tavLst>
                                    </p:anim>
                                    <p:anim calcmode="lin" valueType="num">
                                      <p:cBhvr>
                                        <p:cTn id="8" dur="1000" fill="hold"/>
                                        <p:tgtEl>
                                          <p:spTgt spid="103426"/>
                                        </p:tgtEl>
                                        <p:attrNameLst>
                                          <p:attrName>ppt_y</p:attrName>
                                        </p:attrNameLst>
                                      </p:cBhvr>
                                      <p:tavLst>
                                        <p:tav tm="0">
                                          <p:val>
                                            <p:strVal val="#ppt_y"/>
                                          </p:val>
                                        </p:tav>
                                        <p:tav tm="100000">
                                          <p:val>
                                            <p:strVal val="#ppt_y"/>
                                          </p:val>
                                        </p:tav>
                                      </p:tavLst>
                                    </p:anim>
                                    <p:animEffect transition="in" filter="wipe(right)" prLst="gradientSize: 0.1">
                                      <p:cBhvr>
                                        <p:cTn id="9" dur="1000"/>
                                        <p:tgtEl>
                                          <p:spTgt spid="103426"/>
                                        </p:tgtEl>
                                      </p:cBhvr>
                                    </p:animEffect>
                                  </p:childTnLst>
                                </p:cTn>
                              </p:par>
                              <p:par>
                                <p:cTn id="10" presetID="34" presetClass="entr" presetSubtype="0" fill="hold" grpId="0" nodeType="withEffect" nodePh="1">
                                  <p:stCondLst>
                                    <p:cond delay="0"/>
                                  </p:stCondLst>
                                  <p:endCondLst>
                                    <p:cond evt="begin" delay="0">
                                      <p:tn val="10"/>
                                    </p:cond>
                                  </p:endCondLst>
                                  <p:childTnLst>
                                    <p:set>
                                      <p:cBhvr>
                                        <p:cTn id="11" dur="1" fill="hold">
                                          <p:stCondLst>
                                            <p:cond delay="0"/>
                                          </p:stCondLst>
                                        </p:cTn>
                                        <p:tgtEl>
                                          <p:spTgt spid="103427">
                                            <p:txEl>
                                              <p:pRg st="0" end="0"/>
                                            </p:txEl>
                                          </p:spTgt>
                                        </p:tgtEl>
                                        <p:attrNameLst>
                                          <p:attrName>style.visibility</p:attrName>
                                        </p:attrNameLst>
                                      </p:cBhvr>
                                      <p:to>
                                        <p:strVal val="visible"/>
                                      </p:to>
                                    </p:set>
                                    <p:anim from="(-#ppt_w/2)" to="(#ppt_x)" calcmode="lin" valueType="num">
                                      <p:cBhvr>
                                        <p:cTn id="12" dur="600" fill="hold">
                                          <p:stCondLst>
                                            <p:cond delay="0"/>
                                          </p:stCondLst>
                                        </p:cTn>
                                        <p:tgtEl>
                                          <p:spTgt spid="103427">
                                            <p:txEl>
                                              <p:pRg st="0" end="0"/>
                                            </p:txEl>
                                          </p:spTgt>
                                        </p:tgtEl>
                                        <p:attrNameLst>
                                          <p:attrName>ppt_x</p:attrName>
                                        </p:attrNameLst>
                                      </p:cBhvr>
                                    </p:anim>
                                    <p:anim from="0" to="-1.0" calcmode="lin" valueType="num">
                                      <p:cBhvr>
                                        <p:cTn id="13" dur="200" decel="50000" autoRev="1" fill="hold">
                                          <p:stCondLst>
                                            <p:cond delay="600"/>
                                          </p:stCondLst>
                                        </p:cTn>
                                        <p:tgtEl>
                                          <p:spTgt spid="103427">
                                            <p:txEl>
                                              <p:pRg st="0" end="0"/>
                                            </p:txEl>
                                          </p:spTgt>
                                        </p:tgtEl>
                                        <p:attrNameLst>
                                          <p:attrName>xshear</p:attrName>
                                        </p:attrNameLst>
                                      </p:cBhvr>
                                    </p:anim>
                                    <p:animScale>
                                      <p:cBhvr>
                                        <p:cTn id="14" dur="200" decel="100000" autoRev="1" fill="hold">
                                          <p:stCondLst>
                                            <p:cond delay="600"/>
                                          </p:stCondLst>
                                        </p:cTn>
                                        <p:tgtEl>
                                          <p:spTgt spid="103427">
                                            <p:txEl>
                                              <p:pRg st="0" end="0"/>
                                            </p:txEl>
                                          </p:spTgt>
                                        </p:tgtEl>
                                      </p:cBhvr>
                                      <p:from x="100000" y="100000"/>
                                      <p:to x="80000" y="100000"/>
                                    </p:animScale>
                                    <p:anim by="(#ppt_h/3+#ppt_w*0.1)" calcmode="lin" valueType="num">
                                      <p:cBhvr additive="sum">
                                        <p:cTn id="15" dur="200" decel="100000" autoRev="1" fill="hold">
                                          <p:stCondLst>
                                            <p:cond delay="600"/>
                                          </p:stCondLst>
                                        </p:cTn>
                                        <p:tgtEl>
                                          <p:spTgt spid="103427">
                                            <p:txEl>
                                              <p:pRg st="0" end="0"/>
                                            </p:txEl>
                                          </p:spTgt>
                                        </p:tgtEl>
                                        <p:attrNameLst>
                                          <p:attrName>ppt_x</p:attrName>
                                        </p:attrNameLst>
                                      </p:cBhvr>
                                    </p:anim>
                                  </p:childTnLst>
                                </p:cTn>
                              </p:par>
                              <p:par>
                                <p:cTn id="16" presetID="45" presetClass="entr" presetSubtype="0" fill="hold" grpId="0" nodeType="withEffect">
                                  <p:stCondLst>
                                    <p:cond delay="0"/>
                                  </p:stCondLst>
                                  <p:iterate type="lt">
                                    <p:tmPct val="10000"/>
                                  </p:iterate>
                                  <p:childTnLst>
                                    <p:set>
                                      <p:cBhvr>
                                        <p:cTn id="17" dur="1" fill="hold">
                                          <p:stCondLst>
                                            <p:cond delay="0"/>
                                          </p:stCondLst>
                                        </p:cTn>
                                        <p:tgtEl>
                                          <p:spTgt spid="103429"/>
                                        </p:tgtEl>
                                        <p:attrNameLst>
                                          <p:attrName>style.visibility</p:attrName>
                                        </p:attrNameLst>
                                      </p:cBhvr>
                                      <p:to>
                                        <p:strVal val="visible"/>
                                      </p:to>
                                    </p:set>
                                    <p:animEffect transition="in" filter="fade">
                                      <p:cBhvr>
                                        <p:cTn id="18" dur="500"/>
                                        <p:tgtEl>
                                          <p:spTgt spid="103429"/>
                                        </p:tgtEl>
                                      </p:cBhvr>
                                    </p:animEffect>
                                    <p:anim calcmode="lin" valueType="num">
                                      <p:cBhvr>
                                        <p:cTn id="19" dur="500" fill="hold"/>
                                        <p:tgtEl>
                                          <p:spTgt spid="103429"/>
                                        </p:tgtEl>
                                        <p:attrNameLst>
                                          <p:attrName>ppt_w</p:attrName>
                                        </p:attrNameLst>
                                      </p:cBhvr>
                                      <p:tavLst>
                                        <p:tav tm="0" fmla="#ppt_w*sin(2.5*pi*$)">
                                          <p:val>
                                            <p:fltVal val="0"/>
                                          </p:val>
                                        </p:tav>
                                        <p:tav tm="100000">
                                          <p:val>
                                            <p:fltVal val="1"/>
                                          </p:val>
                                        </p:tav>
                                      </p:tavLst>
                                    </p:anim>
                                    <p:anim calcmode="lin" valueType="num">
                                      <p:cBhvr>
                                        <p:cTn id="20" dur="500" fill="hold"/>
                                        <p:tgtEl>
                                          <p:spTgt spid="103429"/>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3426" grpId="0"/>
      <p:bldP spid="103427" grpId="0" build="p"/>
      <p:bldP spid="103429"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3" name="Rectangle 3"/>
          <p:cNvSpPr>
            <a:spLocks noGrp="1" noChangeArrowheads="1"/>
          </p:cNvSpPr>
          <p:nvPr>
            <p:ph type="body" idx="1"/>
          </p:nvPr>
        </p:nvSpPr>
        <p:spPr>
          <a:xfrm>
            <a:off x="468313" y="2276475"/>
            <a:ext cx="8229600" cy="2971800"/>
          </a:xfrm>
        </p:spPr>
        <p:txBody>
          <a:bodyPr/>
          <a:lstStyle/>
          <a:p>
            <a:r>
              <a:rPr lang="en-US" sz="1800" b="1"/>
              <a:t>Traditionally, TAM mainly focuses on the aspect of system features and thus, is insufficient in capturing the roles of individuals, organizational members, and social system in the Internet-based system usage.</a:t>
            </a:r>
          </a:p>
          <a:p>
            <a:endParaRPr lang="en-US" sz="1800" b="1"/>
          </a:p>
          <a:p>
            <a:r>
              <a:rPr lang="en-US" sz="1800" b="1">
                <a:solidFill>
                  <a:srgbClr val="000000"/>
                </a:solidFill>
              </a:rPr>
              <a:t>In order to reduce cost / benefit ratio, we must examine the gap between system design and system acceptance. So the study of the technology acceptance models becomes more and more important and critical.</a:t>
            </a:r>
            <a:r>
              <a:rPr lang="en-US" sz="1800" b="1"/>
              <a:t> </a:t>
            </a:r>
          </a:p>
          <a:p>
            <a:endParaRPr lang="en-US"/>
          </a:p>
        </p:txBody>
      </p:sp>
      <p:sp>
        <p:nvSpPr>
          <p:cNvPr id="128004" name="Rectangle 4"/>
          <p:cNvSpPr>
            <a:spLocks noChangeArrowheads="1"/>
          </p:cNvSpPr>
          <p:nvPr>
            <p:ph type="title"/>
          </p:nvPr>
        </p:nvSpPr>
        <p:spPr>
          <a:xfrm>
            <a:off x="684213" y="404813"/>
            <a:ext cx="7543800" cy="890587"/>
          </a:xfrm>
          <a:noFill/>
          <a:ln/>
        </p:spPr>
        <p:txBody>
          <a:bodyPr/>
          <a:lstStyle/>
          <a:p>
            <a:r>
              <a:rPr lang="en-US"/>
              <a:t>CONCLUSION</a:t>
            </a:r>
          </a:p>
        </p:txBody>
      </p:sp>
    </p:spTree>
    <p:extLst>
      <p:ext uri="{BB962C8B-B14F-4D97-AF65-F5344CB8AC3E}">
        <p14:creationId xmlns:p14="http://schemas.microsoft.com/office/powerpoint/2010/main" val="255784974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5" presetClass="entr" presetSubtype="0" fill="hold" grpId="0" nodeType="withEffect">
                                  <p:stCondLst>
                                    <p:cond delay="0"/>
                                  </p:stCondLst>
                                  <p:iterate type="lt">
                                    <p:tmPct val="10000"/>
                                  </p:iterate>
                                  <p:childTnLst>
                                    <p:set>
                                      <p:cBhvr>
                                        <p:cTn id="6" dur="1" fill="hold">
                                          <p:stCondLst>
                                            <p:cond delay="0"/>
                                          </p:stCondLst>
                                        </p:cTn>
                                        <p:tgtEl>
                                          <p:spTgt spid="128004"/>
                                        </p:tgtEl>
                                        <p:attrNameLst>
                                          <p:attrName>style.visibility</p:attrName>
                                        </p:attrNameLst>
                                      </p:cBhvr>
                                      <p:to>
                                        <p:strVal val="visible"/>
                                      </p:to>
                                    </p:set>
                                    <p:animEffect transition="in" filter="fade">
                                      <p:cBhvr>
                                        <p:cTn id="7" dur="500"/>
                                        <p:tgtEl>
                                          <p:spTgt spid="128004"/>
                                        </p:tgtEl>
                                      </p:cBhvr>
                                    </p:animEffect>
                                    <p:anim calcmode="lin" valueType="num">
                                      <p:cBhvr>
                                        <p:cTn id="8" dur="500" fill="hold"/>
                                        <p:tgtEl>
                                          <p:spTgt spid="128004"/>
                                        </p:tgtEl>
                                        <p:attrNameLst>
                                          <p:attrName>ppt_w</p:attrName>
                                        </p:attrNameLst>
                                      </p:cBhvr>
                                      <p:tavLst>
                                        <p:tav tm="0" fmla="#ppt_w*sin(2.5*pi*$)">
                                          <p:val>
                                            <p:fltVal val="0"/>
                                          </p:val>
                                        </p:tav>
                                        <p:tav tm="100000">
                                          <p:val>
                                            <p:fltVal val="1"/>
                                          </p:val>
                                        </p:tav>
                                      </p:tavLst>
                                    </p:anim>
                                    <p:anim calcmode="lin" valueType="num">
                                      <p:cBhvr>
                                        <p:cTn id="9" dur="500" fill="hold"/>
                                        <p:tgtEl>
                                          <p:spTgt spid="128004"/>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8004"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ctrTitle"/>
          </p:nvPr>
        </p:nvSpPr>
        <p:spPr>
          <a:xfrm>
            <a:off x="685800" y="2160588"/>
            <a:ext cx="7772400" cy="1773237"/>
          </a:xfrm>
        </p:spPr>
        <p:txBody>
          <a:bodyPr/>
          <a:lstStyle/>
          <a:p>
            <a:r>
              <a:rPr lang="en-US" sz="5400">
                <a:latin typeface="Century" pitchFamily="18" charset="0"/>
              </a:rPr>
              <a:t>THANK YOU</a:t>
            </a:r>
          </a:p>
        </p:txBody>
      </p:sp>
      <p:sp>
        <p:nvSpPr>
          <p:cNvPr id="17411" name="Rectangle 3"/>
          <p:cNvSpPr>
            <a:spLocks noGrp="1" noChangeArrowheads="1"/>
          </p:cNvSpPr>
          <p:nvPr>
            <p:ph type="subTitle" idx="1"/>
          </p:nvPr>
        </p:nvSpPr>
        <p:spPr>
          <a:xfrm>
            <a:off x="1371600" y="3886200"/>
            <a:ext cx="6400800" cy="685800"/>
          </a:xfrm>
        </p:spPr>
        <p:txBody>
          <a:bodyPr/>
          <a:lstStyle/>
          <a:p>
            <a:r>
              <a:rPr lang="en-US">
                <a:latin typeface="Century" pitchFamily="18" charset="0"/>
              </a:rPr>
              <a:t>THE END</a:t>
            </a:r>
          </a:p>
        </p:txBody>
      </p:sp>
      <p:pic>
        <p:nvPicPr>
          <p:cNvPr id="17419" name="Picture 11" descr="bowing"/>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7885113" y="5589588"/>
            <a:ext cx="758825" cy="992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47380482"/>
      </p:ext>
    </p:extLst>
  </p:cSld>
  <p:clrMapOvr>
    <a:masterClrMapping/>
  </p:clrMapOvr>
  <p:transition spd="med">
    <p:randomBa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17" name="Text Box 21"/>
          <p:cNvSpPr txBox="1">
            <a:spLocks noChangeArrowheads="1"/>
          </p:cNvSpPr>
          <p:nvPr/>
        </p:nvSpPr>
        <p:spPr bwMode="auto">
          <a:xfrm>
            <a:off x="2051050" y="1125538"/>
            <a:ext cx="52578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en-US"/>
          </a:p>
        </p:txBody>
      </p:sp>
      <p:sp>
        <p:nvSpPr>
          <p:cNvPr id="4118" name="Rectangle 22"/>
          <p:cNvSpPr>
            <a:spLocks noChangeArrowheads="1"/>
          </p:cNvSpPr>
          <p:nvPr/>
        </p:nvSpPr>
        <p:spPr bwMode="auto">
          <a:xfrm>
            <a:off x="250825" y="863600"/>
            <a:ext cx="7993063" cy="54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3000" b="1">
                <a:solidFill>
                  <a:schemeClr val="tx2"/>
                </a:solidFill>
              </a:rPr>
              <a:t>TECHNOLOGY ACCEPTANCE MODEL</a:t>
            </a:r>
          </a:p>
        </p:txBody>
      </p:sp>
      <p:sp>
        <p:nvSpPr>
          <p:cNvPr id="4120" name="Text Box 24"/>
          <p:cNvSpPr txBox="1">
            <a:spLocks noChangeArrowheads="1"/>
          </p:cNvSpPr>
          <p:nvPr/>
        </p:nvSpPr>
        <p:spPr bwMode="auto">
          <a:xfrm>
            <a:off x="5436096" y="5949280"/>
            <a:ext cx="3312367" cy="6848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sz="1100" b="1" dirty="0" err="1" smtClean="0"/>
              <a:t>Sumber</a:t>
            </a:r>
            <a:r>
              <a:rPr lang="en-US" sz="1100" b="1" dirty="0" smtClean="0"/>
              <a:t> </a:t>
            </a:r>
            <a:endParaRPr lang="en-US" sz="1100" b="1" dirty="0"/>
          </a:p>
          <a:p>
            <a:r>
              <a:rPr lang="en-US" sz="1100" b="1" dirty="0"/>
              <a:t>MOHAMAD NAIM BIN OSMAN</a:t>
            </a:r>
          </a:p>
          <a:p>
            <a:pPr>
              <a:spcBef>
                <a:spcPct val="50000"/>
              </a:spcBef>
            </a:pPr>
            <a:endParaRPr lang="en-US" sz="1100" dirty="0"/>
          </a:p>
        </p:txBody>
      </p:sp>
    </p:spTree>
    <p:extLst>
      <p:ext uri="{BB962C8B-B14F-4D97-AF65-F5344CB8AC3E}">
        <p14:creationId xmlns:p14="http://schemas.microsoft.com/office/powerpoint/2010/main" val="3737339190"/>
      </p:ext>
    </p:extLst>
  </p:cSld>
  <p:clrMapOvr>
    <a:masterClrMapping/>
  </p:clrMapOvr>
  <p:transition>
    <p:blinds dir="ver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sz="quarter"/>
          </p:nvPr>
        </p:nvSpPr>
        <p:spPr>
          <a:xfrm>
            <a:off x="2051050" y="765175"/>
            <a:ext cx="3817938" cy="723900"/>
          </a:xfrm>
        </p:spPr>
        <p:txBody>
          <a:bodyPr/>
          <a:lstStyle/>
          <a:p>
            <a:r>
              <a:rPr lang="en-US" sz="3000"/>
              <a:t>INTRODUCTION</a:t>
            </a:r>
          </a:p>
        </p:txBody>
      </p:sp>
      <p:sp>
        <p:nvSpPr>
          <p:cNvPr id="7202" name="Rectangle 34"/>
          <p:cNvSpPr>
            <a:spLocks noChangeArrowheads="1"/>
          </p:cNvSpPr>
          <p:nvPr/>
        </p:nvSpPr>
        <p:spPr bwMode="auto">
          <a:xfrm>
            <a:off x="468313" y="3933825"/>
            <a:ext cx="2808287" cy="2303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nSpc>
                <a:spcPct val="80000"/>
              </a:lnSpc>
              <a:spcBef>
                <a:spcPct val="20000"/>
              </a:spcBef>
              <a:buClr>
                <a:srgbClr val="FFFF00"/>
              </a:buClr>
              <a:buSzPct val="70000"/>
              <a:buFont typeface="Wingdings" pitchFamily="2" charset="2"/>
              <a:buChar char="v"/>
            </a:pPr>
            <a:endParaRPr lang="en-US" altLang="zh-CN" sz="2600" b="1">
              <a:solidFill>
                <a:srgbClr val="FFFF00"/>
              </a:solidFill>
              <a:latin typeface="Century" pitchFamily="18" charset="0"/>
              <a:ea typeface="宋体" pitchFamily="2" charset="-122"/>
              <a:cs typeface="Arial" charset="0"/>
            </a:endParaRPr>
          </a:p>
        </p:txBody>
      </p:sp>
      <p:sp>
        <p:nvSpPr>
          <p:cNvPr id="7204" name="Text Box 36"/>
          <p:cNvSpPr txBox="1">
            <a:spLocks noChangeArrowheads="1"/>
          </p:cNvSpPr>
          <p:nvPr/>
        </p:nvSpPr>
        <p:spPr bwMode="auto">
          <a:xfrm>
            <a:off x="539750" y="1995488"/>
            <a:ext cx="8208963" cy="3665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buFontTx/>
              <a:buChar char="•"/>
            </a:pPr>
            <a:r>
              <a:rPr lang="en-US" b="1">
                <a:latin typeface="Comic Sans MS" pitchFamily="66" charset="0"/>
              </a:rPr>
              <a:t>  </a:t>
            </a:r>
            <a:r>
              <a:rPr lang="en-US" b="1"/>
              <a:t>Technology Acceptance Model </a:t>
            </a:r>
            <a:r>
              <a:rPr lang="en-US" b="1">
                <a:hlinkClick r:id="rId2" action="ppaction://hlinkfile"/>
              </a:rPr>
              <a:t>(TAM) </a:t>
            </a:r>
            <a:r>
              <a:rPr lang="en-US" b="1"/>
              <a:t>is a theoretical foundation to explain and predict the individual’s acceptance of information technology.</a:t>
            </a:r>
          </a:p>
          <a:p>
            <a:pPr algn="l">
              <a:spcBef>
                <a:spcPct val="50000"/>
              </a:spcBef>
              <a:buFontTx/>
              <a:buChar char="•"/>
            </a:pPr>
            <a:r>
              <a:rPr lang="en-US" b="1"/>
              <a:t> TAM is based on Theory of Reasoned Action (TRA), which suggests that social behavior is motivated by the attitude and intention to perform.</a:t>
            </a:r>
          </a:p>
          <a:p>
            <a:pPr algn="l">
              <a:spcBef>
                <a:spcPct val="50000"/>
              </a:spcBef>
              <a:buFontTx/>
              <a:buChar char="•"/>
            </a:pPr>
            <a:r>
              <a:rPr lang="en-US" b="1"/>
              <a:t> According to TRA, individuals often behave as they intent to do within available context and time.</a:t>
            </a:r>
          </a:p>
          <a:p>
            <a:pPr algn="l">
              <a:spcBef>
                <a:spcPct val="50000"/>
              </a:spcBef>
              <a:buFontTx/>
              <a:buChar char="•"/>
            </a:pPr>
            <a:r>
              <a:rPr lang="en-US" b="1"/>
              <a:t> TAM was adopts TRA’s causal links to explain how external variables influence the inner beliefs, attitude, behavioral intention of users, and the actual usage if technology.</a:t>
            </a:r>
          </a:p>
          <a:p>
            <a:pPr algn="l">
              <a:spcBef>
                <a:spcPct val="50000"/>
              </a:spcBef>
              <a:buFontTx/>
              <a:buChar char="•"/>
            </a:pPr>
            <a:endParaRPr lang="en-US" b="1"/>
          </a:p>
        </p:txBody>
      </p:sp>
    </p:spTree>
    <p:extLst>
      <p:ext uri="{BB962C8B-B14F-4D97-AF65-F5344CB8AC3E}">
        <p14:creationId xmlns:p14="http://schemas.microsoft.com/office/powerpoint/2010/main" val="2954789748"/>
      </p:ext>
    </p:extLst>
  </p:cSld>
  <p:clrMapOvr>
    <a:masterClrMapping/>
  </p:clrMapOvr>
  <p:transition spd="med">
    <p:strips dir="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7170"/>
                                        </p:tgtEl>
                                        <p:attrNameLst>
                                          <p:attrName>style.visibility</p:attrName>
                                        </p:attrNameLst>
                                      </p:cBhvr>
                                      <p:to>
                                        <p:strVal val="visible"/>
                                      </p:to>
                                    </p:set>
                                    <p:anim calcmode="lin" valueType="num">
                                      <p:cBhvr>
                                        <p:cTn id="7" dur="1000" fill="hold"/>
                                        <p:tgtEl>
                                          <p:spTgt spid="7170"/>
                                        </p:tgtEl>
                                        <p:attrNameLst>
                                          <p:attrName>ppt_x</p:attrName>
                                        </p:attrNameLst>
                                      </p:cBhvr>
                                      <p:tavLst>
                                        <p:tav tm="0">
                                          <p:val>
                                            <p:strVal val="#ppt_x-.2"/>
                                          </p:val>
                                        </p:tav>
                                        <p:tav tm="100000">
                                          <p:val>
                                            <p:strVal val="#ppt_x"/>
                                          </p:val>
                                        </p:tav>
                                      </p:tavLst>
                                    </p:anim>
                                    <p:anim calcmode="lin" valueType="num">
                                      <p:cBhvr>
                                        <p:cTn id="8" dur="1000" fill="hold"/>
                                        <p:tgtEl>
                                          <p:spTgt spid="7170"/>
                                        </p:tgtEl>
                                        <p:attrNameLst>
                                          <p:attrName>ppt_y</p:attrName>
                                        </p:attrNameLst>
                                      </p:cBhvr>
                                      <p:tavLst>
                                        <p:tav tm="0">
                                          <p:val>
                                            <p:strVal val="#ppt_y"/>
                                          </p:val>
                                        </p:tav>
                                        <p:tav tm="100000">
                                          <p:val>
                                            <p:strVal val="#ppt_y"/>
                                          </p:val>
                                        </p:tav>
                                      </p:tavLst>
                                    </p:anim>
                                    <p:animEffect transition="in" filter="wipe(right)" prLst="gradientSize: 0.1">
                                      <p:cBhvr>
                                        <p:cTn id="9" dur="1000"/>
                                        <p:tgtEl>
                                          <p:spTgt spid="7170"/>
                                        </p:tgtEl>
                                      </p:cBhvr>
                                    </p:animEffect>
                                  </p:childTnLst>
                                </p:cTn>
                              </p:par>
                              <p:par>
                                <p:cTn id="10" presetID="34" presetClass="entr" presetSubtype="0" fill="hold" grpId="0" nodeType="withEffect" nodePh="1">
                                  <p:stCondLst>
                                    <p:cond delay="0"/>
                                  </p:stCondLst>
                                  <p:endCondLst>
                                    <p:cond evt="begin" delay="0">
                                      <p:tn val="10"/>
                                    </p:cond>
                                  </p:endCondLst>
                                  <p:childTnLst>
                                    <p:set>
                                      <p:cBhvr>
                                        <p:cTn id="11" dur="1" fill="hold">
                                          <p:stCondLst>
                                            <p:cond delay="0"/>
                                          </p:stCondLst>
                                        </p:cTn>
                                        <p:tgtEl>
                                          <p:spTgt spid="7202">
                                            <p:txEl>
                                              <p:pRg st="0" end="0"/>
                                            </p:txEl>
                                          </p:spTgt>
                                        </p:tgtEl>
                                        <p:attrNameLst>
                                          <p:attrName>style.visibility</p:attrName>
                                        </p:attrNameLst>
                                      </p:cBhvr>
                                      <p:to>
                                        <p:strVal val="visible"/>
                                      </p:to>
                                    </p:set>
                                    <p:anim from="(-#ppt_w/2)" to="(#ppt_x)" calcmode="lin" valueType="num">
                                      <p:cBhvr>
                                        <p:cTn id="12" dur="600" fill="hold">
                                          <p:stCondLst>
                                            <p:cond delay="0"/>
                                          </p:stCondLst>
                                        </p:cTn>
                                        <p:tgtEl>
                                          <p:spTgt spid="7202">
                                            <p:txEl>
                                              <p:pRg st="0" end="0"/>
                                            </p:txEl>
                                          </p:spTgt>
                                        </p:tgtEl>
                                        <p:attrNameLst>
                                          <p:attrName>ppt_x</p:attrName>
                                        </p:attrNameLst>
                                      </p:cBhvr>
                                    </p:anim>
                                    <p:anim from="0" to="-1.0" calcmode="lin" valueType="num">
                                      <p:cBhvr>
                                        <p:cTn id="13" dur="200" decel="50000" autoRev="1" fill="hold">
                                          <p:stCondLst>
                                            <p:cond delay="600"/>
                                          </p:stCondLst>
                                        </p:cTn>
                                        <p:tgtEl>
                                          <p:spTgt spid="7202">
                                            <p:txEl>
                                              <p:pRg st="0" end="0"/>
                                            </p:txEl>
                                          </p:spTgt>
                                        </p:tgtEl>
                                        <p:attrNameLst>
                                          <p:attrName>xshear</p:attrName>
                                        </p:attrNameLst>
                                      </p:cBhvr>
                                    </p:anim>
                                    <p:animScale>
                                      <p:cBhvr>
                                        <p:cTn id="14" dur="200" decel="100000" autoRev="1" fill="hold">
                                          <p:stCondLst>
                                            <p:cond delay="600"/>
                                          </p:stCondLst>
                                        </p:cTn>
                                        <p:tgtEl>
                                          <p:spTgt spid="7202">
                                            <p:txEl>
                                              <p:pRg st="0" end="0"/>
                                            </p:txEl>
                                          </p:spTgt>
                                        </p:tgtEl>
                                      </p:cBhvr>
                                      <p:from x="100000" y="100000"/>
                                      <p:to x="80000" y="100000"/>
                                    </p:animScale>
                                    <p:anim by="(#ppt_h/3+#ppt_w*0.1)" calcmode="lin" valueType="num">
                                      <p:cBhvr additive="sum">
                                        <p:cTn id="15" dur="200" decel="100000" autoRev="1" fill="hold">
                                          <p:stCondLst>
                                            <p:cond delay="600"/>
                                          </p:stCondLst>
                                        </p:cTn>
                                        <p:tgtEl>
                                          <p:spTgt spid="7202">
                                            <p:txEl>
                                              <p:pRg st="0" end="0"/>
                                            </p:txEl>
                                          </p:spTgt>
                                        </p:tgtEl>
                                        <p:attrNameLst>
                                          <p:attrName>ppt_x</p:attrName>
                                        </p:attrNameLst>
                                      </p:cBhvr>
                                    </p:anim>
                                  </p:childTnLst>
                                </p:cTn>
                              </p:par>
                              <p:par>
                                <p:cTn id="16" presetID="29" presetClass="entr" presetSubtype="0" fill="hold" grpId="0" nodeType="withEffect">
                                  <p:stCondLst>
                                    <p:cond delay="0"/>
                                  </p:stCondLst>
                                  <p:childTnLst>
                                    <p:set>
                                      <p:cBhvr>
                                        <p:cTn id="17" dur="1" fill="hold">
                                          <p:stCondLst>
                                            <p:cond delay="0"/>
                                          </p:stCondLst>
                                        </p:cTn>
                                        <p:tgtEl>
                                          <p:spTgt spid="7204"/>
                                        </p:tgtEl>
                                        <p:attrNameLst>
                                          <p:attrName>style.visibility</p:attrName>
                                        </p:attrNameLst>
                                      </p:cBhvr>
                                      <p:to>
                                        <p:strVal val="visible"/>
                                      </p:to>
                                    </p:set>
                                    <p:anim calcmode="lin" valueType="num">
                                      <p:cBhvr>
                                        <p:cTn id="18" dur="1000" fill="hold"/>
                                        <p:tgtEl>
                                          <p:spTgt spid="7204"/>
                                        </p:tgtEl>
                                        <p:attrNameLst>
                                          <p:attrName>ppt_x</p:attrName>
                                        </p:attrNameLst>
                                      </p:cBhvr>
                                      <p:tavLst>
                                        <p:tav tm="0">
                                          <p:val>
                                            <p:strVal val="#ppt_x-.2"/>
                                          </p:val>
                                        </p:tav>
                                        <p:tav tm="100000">
                                          <p:val>
                                            <p:strVal val="#ppt_x"/>
                                          </p:val>
                                        </p:tav>
                                      </p:tavLst>
                                    </p:anim>
                                    <p:anim calcmode="lin" valueType="num">
                                      <p:cBhvr>
                                        <p:cTn id="19" dur="1000" fill="hold"/>
                                        <p:tgtEl>
                                          <p:spTgt spid="7204"/>
                                        </p:tgtEl>
                                        <p:attrNameLst>
                                          <p:attrName>ppt_y</p:attrName>
                                        </p:attrNameLst>
                                      </p:cBhvr>
                                      <p:tavLst>
                                        <p:tav tm="0">
                                          <p:val>
                                            <p:strVal val="#ppt_y"/>
                                          </p:val>
                                        </p:tav>
                                        <p:tav tm="100000">
                                          <p:val>
                                            <p:strVal val="#ppt_y"/>
                                          </p:val>
                                        </p:tav>
                                      </p:tavLst>
                                    </p:anim>
                                    <p:animEffect transition="in" filter="wipe(right)" prLst="gradientSize: 0.1">
                                      <p:cBhvr>
                                        <p:cTn id="20" dur="1000"/>
                                        <p:tgtEl>
                                          <p:spTgt spid="720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0" grpId="0"/>
      <p:bldP spid="7202" grpId="0" build="p"/>
      <p:bldP spid="720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p:cNvSpPr>
            <a:spLocks noGrp="1" noChangeArrowheads="1"/>
          </p:cNvSpPr>
          <p:nvPr>
            <p:ph type="title" sz="quarter"/>
          </p:nvPr>
        </p:nvSpPr>
        <p:spPr>
          <a:xfrm>
            <a:off x="2987675" y="617538"/>
            <a:ext cx="3817938" cy="723900"/>
          </a:xfrm>
        </p:spPr>
        <p:txBody>
          <a:bodyPr/>
          <a:lstStyle/>
          <a:p>
            <a:r>
              <a:rPr lang="en-US" sz="3000"/>
              <a:t>INTRODUCTION</a:t>
            </a:r>
          </a:p>
        </p:txBody>
      </p:sp>
      <p:sp>
        <p:nvSpPr>
          <p:cNvPr id="101379" name="Rectangle 3"/>
          <p:cNvSpPr>
            <a:spLocks noChangeArrowheads="1"/>
          </p:cNvSpPr>
          <p:nvPr/>
        </p:nvSpPr>
        <p:spPr bwMode="auto">
          <a:xfrm>
            <a:off x="468313" y="3933825"/>
            <a:ext cx="2808287" cy="2303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nSpc>
                <a:spcPct val="80000"/>
              </a:lnSpc>
              <a:spcBef>
                <a:spcPct val="20000"/>
              </a:spcBef>
              <a:buClr>
                <a:srgbClr val="FFFF00"/>
              </a:buClr>
              <a:buSzPct val="70000"/>
              <a:buFont typeface="Wingdings" pitchFamily="2" charset="2"/>
              <a:buChar char="v"/>
            </a:pPr>
            <a:endParaRPr lang="en-US" altLang="zh-CN" sz="2600" b="1">
              <a:solidFill>
                <a:srgbClr val="FFFF00"/>
              </a:solidFill>
              <a:latin typeface="Century" pitchFamily="18" charset="0"/>
              <a:ea typeface="宋体" pitchFamily="2" charset="-122"/>
              <a:cs typeface="Arial" charset="0"/>
            </a:endParaRPr>
          </a:p>
        </p:txBody>
      </p:sp>
      <p:sp>
        <p:nvSpPr>
          <p:cNvPr id="101380" name="Text Box 4"/>
          <p:cNvSpPr txBox="1">
            <a:spLocks noChangeArrowheads="1"/>
          </p:cNvSpPr>
          <p:nvPr/>
        </p:nvSpPr>
        <p:spPr bwMode="auto">
          <a:xfrm>
            <a:off x="646113" y="2663825"/>
            <a:ext cx="7958137" cy="256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buFontTx/>
              <a:buChar char="•"/>
            </a:pPr>
            <a:r>
              <a:rPr lang="en-US" b="1"/>
              <a:t> TAM not only uses the personal consideration and cognition toward some certain behaviors, but also adopts another two perceptions : </a:t>
            </a:r>
            <a:r>
              <a:rPr lang="en-US" b="1">
                <a:hlinkClick r:id="rId2" action="ppaction://hlinksldjump"/>
              </a:rPr>
              <a:t>Perceived usefulness and perceived ease of use.</a:t>
            </a:r>
            <a:endParaRPr lang="en-US" b="1"/>
          </a:p>
          <a:p>
            <a:pPr algn="l">
              <a:spcBef>
                <a:spcPct val="50000"/>
              </a:spcBef>
              <a:buFontTx/>
              <a:buChar char="•"/>
            </a:pPr>
            <a:r>
              <a:rPr lang="en-US" b="1"/>
              <a:t> Both perceived usefulness and perceived ease of use would be influenced by external variables.</a:t>
            </a:r>
          </a:p>
          <a:p>
            <a:pPr algn="l">
              <a:spcBef>
                <a:spcPct val="50000"/>
              </a:spcBef>
              <a:buFontTx/>
              <a:buChar char="•"/>
            </a:pPr>
            <a:r>
              <a:rPr lang="en-US" b="1"/>
              <a:t> the external variables are the connection between the inner belief, attitude, intention, and personal differences, state, and controllable behavior.</a:t>
            </a:r>
          </a:p>
        </p:txBody>
      </p:sp>
    </p:spTree>
    <p:extLst>
      <p:ext uri="{BB962C8B-B14F-4D97-AF65-F5344CB8AC3E}">
        <p14:creationId xmlns:p14="http://schemas.microsoft.com/office/powerpoint/2010/main" val="1662413291"/>
      </p:ext>
    </p:extLst>
  </p:cSld>
  <p:clrMapOvr>
    <a:masterClrMapping/>
  </p:clrMapOvr>
  <p:transition spd="med">
    <p:strips dir="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101378"/>
                                        </p:tgtEl>
                                        <p:attrNameLst>
                                          <p:attrName>style.visibility</p:attrName>
                                        </p:attrNameLst>
                                      </p:cBhvr>
                                      <p:to>
                                        <p:strVal val="visible"/>
                                      </p:to>
                                    </p:set>
                                    <p:anim calcmode="lin" valueType="num">
                                      <p:cBhvr>
                                        <p:cTn id="7" dur="1000" fill="hold"/>
                                        <p:tgtEl>
                                          <p:spTgt spid="101378"/>
                                        </p:tgtEl>
                                        <p:attrNameLst>
                                          <p:attrName>ppt_x</p:attrName>
                                        </p:attrNameLst>
                                      </p:cBhvr>
                                      <p:tavLst>
                                        <p:tav tm="0">
                                          <p:val>
                                            <p:strVal val="#ppt_x-.2"/>
                                          </p:val>
                                        </p:tav>
                                        <p:tav tm="100000">
                                          <p:val>
                                            <p:strVal val="#ppt_x"/>
                                          </p:val>
                                        </p:tav>
                                      </p:tavLst>
                                    </p:anim>
                                    <p:anim calcmode="lin" valueType="num">
                                      <p:cBhvr>
                                        <p:cTn id="8" dur="1000" fill="hold"/>
                                        <p:tgtEl>
                                          <p:spTgt spid="101378"/>
                                        </p:tgtEl>
                                        <p:attrNameLst>
                                          <p:attrName>ppt_y</p:attrName>
                                        </p:attrNameLst>
                                      </p:cBhvr>
                                      <p:tavLst>
                                        <p:tav tm="0">
                                          <p:val>
                                            <p:strVal val="#ppt_y"/>
                                          </p:val>
                                        </p:tav>
                                        <p:tav tm="100000">
                                          <p:val>
                                            <p:strVal val="#ppt_y"/>
                                          </p:val>
                                        </p:tav>
                                      </p:tavLst>
                                    </p:anim>
                                    <p:animEffect transition="in" filter="wipe(right)" prLst="gradientSize: 0.1">
                                      <p:cBhvr>
                                        <p:cTn id="9" dur="1000"/>
                                        <p:tgtEl>
                                          <p:spTgt spid="101378"/>
                                        </p:tgtEl>
                                      </p:cBhvr>
                                    </p:animEffect>
                                  </p:childTnLst>
                                </p:cTn>
                              </p:par>
                              <p:par>
                                <p:cTn id="10" presetID="34" presetClass="entr" presetSubtype="0" fill="hold" grpId="0" nodeType="withEffect" nodePh="1">
                                  <p:stCondLst>
                                    <p:cond delay="0"/>
                                  </p:stCondLst>
                                  <p:endCondLst>
                                    <p:cond evt="begin" delay="0">
                                      <p:tn val="10"/>
                                    </p:cond>
                                  </p:endCondLst>
                                  <p:childTnLst>
                                    <p:set>
                                      <p:cBhvr>
                                        <p:cTn id="11" dur="1" fill="hold">
                                          <p:stCondLst>
                                            <p:cond delay="0"/>
                                          </p:stCondLst>
                                        </p:cTn>
                                        <p:tgtEl>
                                          <p:spTgt spid="101379">
                                            <p:txEl>
                                              <p:pRg st="0" end="0"/>
                                            </p:txEl>
                                          </p:spTgt>
                                        </p:tgtEl>
                                        <p:attrNameLst>
                                          <p:attrName>style.visibility</p:attrName>
                                        </p:attrNameLst>
                                      </p:cBhvr>
                                      <p:to>
                                        <p:strVal val="visible"/>
                                      </p:to>
                                    </p:set>
                                    <p:anim from="(-#ppt_w/2)" to="(#ppt_x)" calcmode="lin" valueType="num">
                                      <p:cBhvr>
                                        <p:cTn id="12" dur="600" fill="hold">
                                          <p:stCondLst>
                                            <p:cond delay="0"/>
                                          </p:stCondLst>
                                        </p:cTn>
                                        <p:tgtEl>
                                          <p:spTgt spid="101379">
                                            <p:txEl>
                                              <p:pRg st="0" end="0"/>
                                            </p:txEl>
                                          </p:spTgt>
                                        </p:tgtEl>
                                        <p:attrNameLst>
                                          <p:attrName>ppt_x</p:attrName>
                                        </p:attrNameLst>
                                      </p:cBhvr>
                                    </p:anim>
                                    <p:anim from="0" to="-1.0" calcmode="lin" valueType="num">
                                      <p:cBhvr>
                                        <p:cTn id="13" dur="200" decel="50000" autoRev="1" fill="hold">
                                          <p:stCondLst>
                                            <p:cond delay="600"/>
                                          </p:stCondLst>
                                        </p:cTn>
                                        <p:tgtEl>
                                          <p:spTgt spid="101379">
                                            <p:txEl>
                                              <p:pRg st="0" end="0"/>
                                            </p:txEl>
                                          </p:spTgt>
                                        </p:tgtEl>
                                        <p:attrNameLst>
                                          <p:attrName>xshear</p:attrName>
                                        </p:attrNameLst>
                                      </p:cBhvr>
                                    </p:anim>
                                    <p:animScale>
                                      <p:cBhvr>
                                        <p:cTn id="14" dur="200" decel="100000" autoRev="1" fill="hold">
                                          <p:stCondLst>
                                            <p:cond delay="600"/>
                                          </p:stCondLst>
                                        </p:cTn>
                                        <p:tgtEl>
                                          <p:spTgt spid="101379">
                                            <p:txEl>
                                              <p:pRg st="0" end="0"/>
                                            </p:txEl>
                                          </p:spTgt>
                                        </p:tgtEl>
                                      </p:cBhvr>
                                      <p:from x="100000" y="100000"/>
                                      <p:to x="80000" y="100000"/>
                                    </p:animScale>
                                    <p:anim by="(#ppt_h/3+#ppt_w*0.1)" calcmode="lin" valueType="num">
                                      <p:cBhvr additive="sum">
                                        <p:cTn id="15" dur="200" decel="100000" autoRev="1" fill="hold">
                                          <p:stCondLst>
                                            <p:cond delay="600"/>
                                          </p:stCondLst>
                                        </p:cTn>
                                        <p:tgtEl>
                                          <p:spTgt spid="101379">
                                            <p:txEl>
                                              <p:pRg st="0" end="0"/>
                                            </p:txEl>
                                          </p:spTgt>
                                        </p:tgtEl>
                                        <p:attrNameLst>
                                          <p:attrName>ppt_x</p:attrName>
                                        </p:attrNameLst>
                                      </p:cBhvr>
                                    </p:anim>
                                  </p:childTnLst>
                                </p:cTn>
                              </p:par>
                              <p:par>
                                <p:cTn id="16" presetID="29" presetClass="entr" presetSubtype="0" fill="hold" grpId="0" nodeType="withEffect">
                                  <p:stCondLst>
                                    <p:cond delay="0"/>
                                  </p:stCondLst>
                                  <p:childTnLst>
                                    <p:set>
                                      <p:cBhvr>
                                        <p:cTn id="17" dur="1" fill="hold">
                                          <p:stCondLst>
                                            <p:cond delay="0"/>
                                          </p:stCondLst>
                                        </p:cTn>
                                        <p:tgtEl>
                                          <p:spTgt spid="101380"/>
                                        </p:tgtEl>
                                        <p:attrNameLst>
                                          <p:attrName>style.visibility</p:attrName>
                                        </p:attrNameLst>
                                      </p:cBhvr>
                                      <p:to>
                                        <p:strVal val="visible"/>
                                      </p:to>
                                    </p:set>
                                    <p:anim calcmode="lin" valueType="num">
                                      <p:cBhvr>
                                        <p:cTn id="18" dur="1000" fill="hold"/>
                                        <p:tgtEl>
                                          <p:spTgt spid="101380"/>
                                        </p:tgtEl>
                                        <p:attrNameLst>
                                          <p:attrName>ppt_x</p:attrName>
                                        </p:attrNameLst>
                                      </p:cBhvr>
                                      <p:tavLst>
                                        <p:tav tm="0">
                                          <p:val>
                                            <p:strVal val="#ppt_x-.2"/>
                                          </p:val>
                                        </p:tav>
                                        <p:tav tm="100000">
                                          <p:val>
                                            <p:strVal val="#ppt_x"/>
                                          </p:val>
                                        </p:tav>
                                      </p:tavLst>
                                    </p:anim>
                                    <p:anim calcmode="lin" valueType="num">
                                      <p:cBhvr>
                                        <p:cTn id="19" dur="1000" fill="hold"/>
                                        <p:tgtEl>
                                          <p:spTgt spid="101380"/>
                                        </p:tgtEl>
                                        <p:attrNameLst>
                                          <p:attrName>ppt_y</p:attrName>
                                        </p:attrNameLst>
                                      </p:cBhvr>
                                      <p:tavLst>
                                        <p:tav tm="0">
                                          <p:val>
                                            <p:strVal val="#ppt_y"/>
                                          </p:val>
                                        </p:tav>
                                        <p:tav tm="100000">
                                          <p:val>
                                            <p:strVal val="#ppt_y"/>
                                          </p:val>
                                        </p:tav>
                                      </p:tavLst>
                                    </p:anim>
                                    <p:animEffect transition="in" filter="wipe(right)" prLst="gradientSize: 0.1">
                                      <p:cBhvr>
                                        <p:cTn id="20" dur="1000"/>
                                        <p:tgtEl>
                                          <p:spTgt spid="10138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1378" grpId="0"/>
      <p:bldP spid="101379" grpId="0" build="p"/>
      <p:bldP spid="101380"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Grp="1" noChangeArrowheads="1"/>
          </p:cNvSpPr>
          <p:nvPr>
            <p:ph type="title"/>
          </p:nvPr>
        </p:nvSpPr>
        <p:spPr>
          <a:xfrm>
            <a:off x="1619250" y="692150"/>
            <a:ext cx="5770563" cy="725488"/>
          </a:xfrm>
        </p:spPr>
        <p:txBody>
          <a:bodyPr/>
          <a:lstStyle/>
          <a:p>
            <a:r>
              <a:rPr lang="en-US" sz="3000"/>
              <a:t>INTRODUCTION</a:t>
            </a:r>
          </a:p>
        </p:txBody>
      </p:sp>
      <p:sp>
        <p:nvSpPr>
          <p:cNvPr id="123907" name="Rectangle 3"/>
          <p:cNvSpPr>
            <a:spLocks noGrp="1" noChangeArrowheads="1"/>
          </p:cNvSpPr>
          <p:nvPr>
            <p:ph type="body" idx="1"/>
          </p:nvPr>
        </p:nvSpPr>
        <p:spPr>
          <a:xfrm>
            <a:off x="611188" y="2301875"/>
            <a:ext cx="7632700" cy="3143250"/>
          </a:xfrm>
        </p:spPr>
        <p:txBody>
          <a:bodyPr/>
          <a:lstStyle/>
          <a:p>
            <a:pPr>
              <a:spcBef>
                <a:spcPct val="50000"/>
              </a:spcBef>
              <a:buClrTx/>
              <a:buSzTx/>
              <a:buFontTx/>
              <a:buChar char="•"/>
            </a:pPr>
            <a:r>
              <a:rPr lang="en-US" sz="1800" b="1"/>
              <a:t> TAM is widely used by researchers to provide explanations of usage behavior of adopting information technology.</a:t>
            </a:r>
          </a:p>
          <a:p>
            <a:pPr>
              <a:spcBef>
                <a:spcPct val="50000"/>
              </a:spcBef>
              <a:buClrTx/>
              <a:buSzTx/>
              <a:buFontTx/>
              <a:buChar char="•"/>
            </a:pPr>
            <a:r>
              <a:rPr lang="en-US" sz="1800" b="1"/>
              <a:t> TAM are implemented and tested in online banking, online shopping, e-government, immigration, e-commerce.</a:t>
            </a:r>
          </a:p>
          <a:p>
            <a:pPr>
              <a:spcBef>
                <a:spcPct val="50000"/>
              </a:spcBef>
              <a:buClrTx/>
              <a:buSzTx/>
              <a:buFontTx/>
              <a:buChar char="•"/>
            </a:pPr>
            <a:r>
              <a:rPr lang="en-US" sz="1800" b="1"/>
              <a:t> For TAM, user’s beliefs determine the attitudes toward using the system. Behavioral intention, in turn, is determined by these attitudes toward using the system.  Finally, behavioral intention leads to actual purchase behavior.</a:t>
            </a:r>
          </a:p>
          <a:p>
            <a:endParaRPr lang="en-US"/>
          </a:p>
        </p:txBody>
      </p:sp>
    </p:spTree>
    <p:extLst>
      <p:ext uri="{BB962C8B-B14F-4D97-AF65-F5344CB8AC3E}">
        <p14:creationId xmlns:p14="http://schemas.microsoft.com/office/powerpoint/2010/main" val="95659683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24" name="Rectangle 32"/>
          <p:cNvSpPr>
            <a:spLocks noGrp="1" noChangeArrowheads="1"/>
          </p:cNvSpPr>
          <p:nvPr>
            <p:ph/>
          </p:nvPr>
        </p:nvSpPr>
        <p:spPr/>
        <p:txBody>
          <a:bodyPr/>
          <a:lstStyle/>
          <a:p>
            <a:endParaRPr lang="en-US"/>
          </a:p>
        </p:txBody>
      </p:sp>
      <p:sp>
        <p:nvSpPr>
          <p:cNvPr id="8194" name="Rectangle 2"/>
          <p:cNvSpPr>
            <a:spLocks noGrp="1" noChangeArrowheads="1"/>
          </p:cNvSpPr>
          <p:nvPr>
            <p:ph type="title" idx="4294967295"/>
          </p:nvPr>
        </p:nvSpPr>
        <p:spPr>
          <a:xfrm>
            <a:off x="1116013" y="1012825"/>
            <a:ext cx="6699250" cy="615950"/>
          </a:xfrm>
        </p:spPr>
        <p:txBody>
          <a:bodyPr/>
          <a:lstStyle/>
          <a:p>
            <a:pPr algn="ctr"/>
            <a:r>
              <a:rPr lang="en-US" sz="3000"/>
              <a:t>TECHNOLOGY ACCEPTANCE MODEL (TAM)</a:t>
            </a:r>
          </a:p>
        </p:txBody>
      </p:sp>
      <p:sp>
        <p:nvSpPr>
          <p:cNvPr id="8218" name="Oval 26"/>
          <p:cNvSpPr>
            <a:spLocks noChangeArrowheads="1"/>
          </p:cNvSpPr>
          <p:nvPr/>
        </p:nvSpPr>
        <p:spPr bwMode="auto">
          <a:xfrm>
            <a:off x="4932363" y="4941888"/>
            <a:ext cx="2952750" cy="1152525"/>
          </a:xfrm>
          <a:prstGeom prst="ellipse">
            <a:avLst/>
          </a:prstGeom>
          <a:solidFill>
            <a:schemeClr val="accent2">
              <a:alpha val="50999"/>
            </a:schemeClr>
          </a:solidFill>
          <a:ln w="9525">
            <a:round/>
            <a:headEnd/>
            <a:tailEnd/>
          </a:ln>
          <a:effectLst/>
          <a:scene3d>
            <a:camera prst="legacyPerspectiveTopRight"/>
            <a:lightRig rig="legacyFlat3" dir="b"/>
          </a:scene3d>
          <a:sp3d extrusionH="887400" prstMaterial="legacyMatte">
            <a:bevelT w="13500" h="13500" prst="angle"/>
            <a:bevelB w="13500" h="13500" prst="angle"/>
            <a:extrusionClr>
              <a:schemeClr val="accent2"/>
            </a:extrusion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p>
            <a:endParaRPr lang="en-US"/>
          </a:p>
        </p:txBody>
      </p:sp>
      <p:sp>
        <p:nvSpPr>
          <p:cNvPr id="8219" name="Text Box 27"/>
          <p:cNvSpPr txBox="1">
            <a:spLocks noChangeArrowheads="1"/>
          </p:cNvSpPr>
          <p:nvPr/>
        </p:nvSpPr>
        <p:spPr bwMode="auto">
          <a:xfrm>
            <a:off x="5508625" y="5229225"/>
            <a:ext cx="2160588"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b="1"/>
              <a:t>Davis et.al (1989)</a:t>
            </a:r>
          </a:p>
        </p:txBody>
      </p:sp>
      <p:pic>
        <p:nvPicPr>
          <p:cNvPr id="8222" name="Picture 30" descr="tx_rlmpofficelib_1873b4000c"/>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00113" y="2276475"/>
            <a:ext cx="7129462" cy="2122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7488602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5" presetClass="entr" presetSubtype="0" fill="hold" grpId="0" nodeType="withEffect">
                                  <p:stCondLst>
                                    <p:cond delay="0"/>
                                  </p:stCondLst>
                                  <p:iterate type="lt">
                                    <p:tmPct val="10000"/>
                                  </p:iterate>
                                  <p:childTnLst>
                                    <p:set>
                                      <p:cBhvr>
                                        <p:cTn id="6" dur="1" fill="hold">
                                          <p:stCondLst>
                                            <p:cond delay="0"/>
                                          </p:stCondLst>
                                        </p:cTn>
                                        <p:tgtEl>
                                          <p:spTgt spid="8194"/>
                                        </p:tgtEl>
                                        <p:attrNameLst>
                                          <p:attrName>style.visibility</p:attrName>
                                        </p:attrNameLst>
                                      </p:cBhvr>
                                      <p:to>
                                        <p:strVal val="visible"/>
                                      </p:to>
                                    </p:set>
                                    <p:animEffect transition="in" filter="fade">
                                      <p:cBhvr>
                                        <p:cTn id="7" dur="500"/>
                                        <p:tgtEl>
                                          <p:spTgt spid="8194"/>
                                        </p:tgtEl>
                                      </p:cBhvr>
                                    </p:animEffect>
                                    <p:anim calcmode="lin" valueType="num">
                                      <p:cBhvr>
                                        <p:cTn id="8" dur="500" fill="hold"/>
                                        <p:tgtEl>
                                          <p:spTgt spid="8194"/>
                                        </p:tgtEl>
                                        <p:attrNameLst>
                                          <p:attrName>ppt_w</p:attrName>
                                        </p:attrNameLst>
                                      </p:cBhvr>
                                      <p:tavLst>
                                        <p:tav tm="0" fmla="#ppt_w*sin(2.5*pi*$)">
                                          <p:val>
                                            <p:fltVal val="0"/>
                                          </p:val>
                                        </p:tav>
                                        <p:tav tm="100000">
                                          <p:val>
                                            <p:fltVal val="1"/>
                                          </p:val>
                                        </p:tav>
                                      </p:tavLst>
                                    </p:anim>
                                    <p:anim calcmode="lin" valueType="num">
                                      <p:cBhvr>
                                        <p:cTn id="9" dur="500" fill="hold"/>
                                        <p:tgtEl>
                                          <p:spTgt spid="8194"/>
                                        </p:tgtEl>
                                        <p:attrNameLst>
                                          <p:attrName>ppt_h</p:attrName>
                                        </p:attrNameLst>
                                      </p:cBhvr>
                                      <p:tavLst>
                                        <p:tav tm="0">
                                          <p:val>
                                            <p:strVal val="#ppt_h"/>
                                          </p:val>
                                        </p:tav>
                                        <p:tav tm="100000">
                                          <p:val>
                                            <p:strVal val="#ppt_h"/>
                                          </p:val>
                                        </p:tav>
                                      </p:tavLst>
                                    </p:anim>
                                  </p:childTnLst>
                                </p:cTn>
                              </p:par>
                              <p:par>
                                <p:cTn id="10" presetID="29" presetClass="entr" presetSubtype="0" fill="hold" grpId="0" nodeType="withEffect">
                                  <p:stCondLst>
                                    <p:cond delay="0"/>
                                  </p:stCondLst>
                                  <p:childTnLst>
                                    <p:set>
                                      <p:cBhvr>
                                        <p:cTn id="11" dur="1" fill="hold">
                                          <p:stCondLst>
                                            <p:cond delay="0"/>
                                          </p:stCondLst>
                                        </p:cTn>
                                        <p:tgtEl>
                                          <p:spTgt spid="8218"/>
                                        </p:tgtEl>
                                        <p:attrNameLst>
                                          <p:attrName>style.visibility</p:attrName>
                                        </p:attrNameLst>
                                      </p:cBhvr>
                                      <p:to>
                                        <p:strVal val="visible"/>
                                      </p:to>
                                    </p:set>
                                    <p:anim calcmode="lin" valueType="num">
                                      <p:cBhvr>
                                        <p:cTn id="12" dur="1000" fill="hold"/>
                                        <p:tgtEl>
                                          <p:spTgt spid="8218"/>
                                        </p:tgtEl>
                                        <p:attrNameLst>
                                          <p:attrName>ppt_x</p:attrName>
                                        </p:attrNameLst>
                                      </p:cBhvr>
                                      <p:tavLst>
                                        <p:tav tm="0">
                                          <p:val>
                                            <p:strVal val="#ppt_x-.2"/>
                                          </p:val>
                                        </p:tav>
                                        <p:tav tm="100000">
                                          <p:val>
                                            <p:strVal val="#ppt_x"/>
                                          </p:val>
                                        </p:tav>
                                      </p:tavLst>
                                    </p:anim>
                                    <p:anim calcmode="lin" valueType="num">
                                      <p:cBhvr>
                                        <p:cTn id="13" dur="1000" fill="hold"/>
                                        <p:tgtEl>
                                          <p:spTgt spid="8218"/>
                                        </p:tgtEl>
                                        <p:attrNameLst>
                                          <p:attrName>ppt_y</p:attrName>
                                        </p:attrNameLst>
                                      </p:cBhvr>
                                      <p:tavLst>
                                        <p:tav tm="0">
                                          <p:val>
                                            <p:strVal val="#ppt_y"/>
                                          </p:val>
                                        </p:tav>
                                        <p:tav tm="100000">
                                          <p:val>
                                            <p:strVal val="#ppt_y"/>
                                          </p:val>
                                        </p:tav>
                                      </p:tavLst>
                                    </p:anim>
                                    <p:animEffect transition="in" filter="wipe(right)" prLst="gradientSize: 0.1">
                                      <p:cBhvr>
                                        <p:cTn id="14" dur="1000"/>
                                        <p:tgtEl>
                                          <p:spTgt spid="8218"/>
                                        </p:tgtEl>
                                      </p:cBhvr>
                                    </p:animEffect>
                                  </p:childTnLst>
                                </p:cTn>
                              </p:par>
                              <p:par>
                                <p:cTn id="15" presetID="29" presetClass="entr" presetSubtype="0" fill="hold" grpId="0" nodeType="withEffect">
                                  <p:stCondLst>
                                    <p:cond delay="0"/>
                                  </p:stCondLst>
                                  <p:childTnLst>
                                    <p:set>
                                      <p:cBhvr>
                                        <p:cTn id="16" dur="1" fill="hold">
                                          <p:stCondLst>
                                            <p:cond delay="0"/>
                                          </p:stCondLst>
                                        </p:cTn>
                                        <p:tgtEl>
                                          <p:spTgt spid="8219"/>
                                        </p:tgtEl>
                                        <p:attrNameLst>
                                          <p:attrName>style.visibility</p:attrName>
                                        </p:attrNameLst>
                                      </p:cBhvr>
                                      <p:to>
                                        <p:strVal val="visible"/>
                                      </p:to>
                                    </p:set>
                                    <p:anim calcmode="lin" valueType="num">
                                      <p:cBhvr>
                                        <p:cTn id="17" dur="3000" fill="hold"/>
                                        <p:tgtEl>
                                          <p:spTgt spid="8219"/>
                                        </p:tgtEl>
                                        <p:attrNameLst>
                                          <p:attrName>ppt_x</p:attrName>
                                        </p:attrNameLst>
                                      </p:cBhvr>
                                      <p:tavLst>
                                        <p:tav tm="0">
                                          <p:val>
                                            <p:strVal val="#ppt_x-.2"/>
                                          </p:val>
                                        </p:tav>
                                        <p:tav tm="100000">
                                          <p:val>
                                            <p:strVal val="#ppt_x"/>
                                          </p:val>
                                        </p:tav>
                                      </p:tavLst>
                                    </p:anim>
                                    <p:anim calcmode="lin" valueType="num">
                                      <p:cBhvr>
                                        <p:cTn id="18" dur="3000" fill="hold"/>
                                        <p:tgtEl>
                                          <p:spTgt spid="8219"/>
                                        </p:tgtEl>
                                        <p:attrNameLst>
                                          <p:attrName>ppt_y</p:attrName>
                                        </p:attrNameLst>
                                      </p:cBhvr>
                                      <p:tavLst>
                                        <p:tav tm="0">
                                          <p:val>
                                            <p:strVal val="#ppt_y"/>
                                          </p:val>
                                        </p:tav>
                                        <p:tav tm="100000">
                                          <p:val>
                                            <p:strVal val="#ppt_y"/>
                                          </p:val>
                                        </p:tav>
                                      </p:tavLst>
                                    </p:anim>
                                    <p:animEffect transition="in" filter="wipe(right)" prLst="gradientSize: 0.1">
                                      <p:cBhvr>
                                        <p:cTn id="19" dur="3000"/>
                                        <p:tgtEl>
                                          <p:spTgt spid="82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4" grpId="0"/>
      <p:bldP spid="8218" grpId="0" animBg="1"/>
      <p:bldP spid="8219"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ChangeArrowheads="1"/>
          </p:cNvSpPr>
          <p:nvPr>
            <p:ph type="title" sz="quarter"/>
          </p:nvPr>
        </p:nvSpPr>
        <p:spPr>
          <a:xfrm>
            <a:off x="828675" y="1120775"/>
            <a:ext cx="7054850" cy="508000"/>
          </a:xfrm>
        </p:spPr>
        <p:txBody>
          <a:bodyPr/>
          <a:lstStyle/>
          <a:p>
            <a:r>
              <a:rPr lang="en-US" sz="3000"/>
              <a:t>PERCEIVED USEFULNESS AND PERCEIVED EASE OF USE</a:t>
            </a:r>
          </a:p>
        </p:txBody>
      </p:sp>
      <p:sp>
        <p:nvSpPr>
          <p:cNvPr id="98307" name="Rectangle 3"/>
          <p:cNvSpPr>
            <a:spLocks noChangeArrowheads="1"/>
          </p:cNvSpPr>
          <p:nvPr/>
        </p:nvSpPr>
        <p:spPr bwMode="auto">
          <a:xfrm>
            <a:off x="468313" y="3933825"/>
            <a:ext cx="2808287" cy="2303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nSpc>
                <a:spcPct val="80000"/>
              </a:lnSpc>
              <a:spcBef>
                <a:spcPct val="20000"/>
              </a:spcBef>
              <a:buClr>
                <a:srgbClr val="FFFF00"/>
              </a:buClr>
              <a:buSzPct val="70000"/>
              <a:buFont typeface="Wingdings" pitchFamily="2" charset="2"/>
              <a:buChar char="v"/>
            </a:pPr>
            <a:endParaRPr lang="en-US" altLang="zh-CN" sz="2600" b="1">
              <a:solidFill>
                <a:srgbClr val="FFFF00"/>
              </a:solidFill>
              <a:latin typeface="Century" pitchFamily="18" charset="0"/>
              <a:ea typeface="宋体" pitchFamily="2" charset="-122"/>
              <a:cs typeface="Arial" charset="0"/>
            </a:endParaRPr>
          </a:p>
        </p:txBody>
      </p:sp>
      <p:sp>
        <p:nvSpPr>
          <p:cNvPr id="98308" name="Text Box 4"/>
          <p:cNvSpPr txBox="1">
            <a:spLocks noChangeArrowheads="1"/>
          </p:cNvSpPr>
          <p:nvPr/>
        </p:nvSpPr>
        <p:spPr bwMode="auto">
          <a:xfrm>
            <a:off x="539750" y="2800350"/>
            <a:ext cx="7920038" cy="2703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buFontTx/>
              <a:buChar char="•"/>
            </a:pPr>
            <a:r>
              <a:rPr lang="en-US" b="1"/>
              <a:t> Perceived Usefulness (PU) refers to the degree to which a person believes that using a particular system would enhance his/her job performance.   </a:t>
            </a:r>
          </a:p>
          <a:p>
            <a:pPr algn="l">
              <a:spcBef>
                <a:spcPct val="50000"/>
              </a:spcBef>
              <a:buFontTx/>
              <a:buChar char="•"/>
            </a:pPr>
            <a:r>
              <a:rPr lang="en-US" b="1"/>
              <a:t> Perceived usefulness in TAM model reflects task-related productivity, performance, and effectiveness.</a:t>
            </a:r>
          </a:p>
          <a:p>
            <a:pPr algn="l">
              <a:spcBef>
                <a:spcPct val="50000"/>
              </a:spcBef>
              <a:buFontTx/>
              <a:buChar char="•"/>
            </a:pPr>
            <a:r>
              <a:rPr lang="en-US" b="1"/>
              <a:t> Perceived ease of use (PEOU) refers to the degree to which a person believes that using a particular system would be free of effort.</a:t>
            </a:r>
          </a:p>
          <a:p>
            <a:pPr algn="l">
              <a:spcBef>
                <a:spcPct val="50000"/>
              </a:spcBef>
              <a:buFontTx/>
              <a:buChar char="•"/>
            </a:pPr>
            <a:endParaRPr lang="en-US" b="1"/>
          </a:p>
        </p:txBody>
      </p:sp>
    </p:spTree>
    <p:extLst>
      <p:ext uri="{BB962C8B-B14F-4D97-AF65-F5344CB8AC3E}">
        <p14:creationId xmlns:p14="http://schemas.microsoft.com/office/powerpoint/2010/main" val="3871797557"/>
      </p:ext>
    </p:extLst>
  </p:cSld>
  <p:clrMapOvr>
    <a:masterClrMapping/>
  </p:clrMapOvr>
  <p:transition spd="med">
    <p:strips dir="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98306"/>
                                        </p:tgtEl>
                                        <p:attrNameLst>
                                          <p:attrName>style.visibility</p:attrName>
                                        </p:attrNameLst>
                                      </p:cBhvr>
                                      <p:to>
                                        <p:strVal val="visible"/>
                                      </p:to>
                                    </p:set>
                                    <p:anim calcmode="lin" valueType="num">
                                      <p:cBhvr>
                                        <p:cTn id="7" dur="1000" fill="hold"/>
                                        <p:tgtEl>
                                          <p:spTgt spid="98306"/>
                                        </p:tgtEl>
                                        <p:attrNameLst>
                                          <p:attrName>ppt_x</p:attrName>
                                        </p:attrNameLst>
                                      </p:cBhvr>
                                      <p:tavLst>
                                        <p:tav tm="0">
                                          <p:val>
                                            <p:strVal val="#ppt_x-.2"/>
                                          </p:val>
                                        </p:tav>
                                        <p:tav tm="100000">
                                          <p:val>
                                            <p:strVal val="#ppt_x"/>
                                          </p:val>
                                        </p:tav>
                                      </p:tavLst>
                                    </p:anim>
                                    <p:anim calcmode="lin" valueType="num">
                                      <p:cBhvr>
                                        <p:cTn id="8" dur="1000" fill="hold"/>
                                        <p:tgtEl>
                                          <p:spTgt spid="98306"/>
                                        </p:tgtEl>
                                        <p:attrNameLst>
                                          <p:attrName>ppt_y</p:attrName>
                                        </p:attrNameLst>
                                      </p:cBhvr>
                                      <p:tavLst>
                                        <p:tav tm="0">
                                          <p:val>
                                            <p:strVal val="#ppt_y"/>
                                          </p:val>
                                        </p:tav>
                                        <p:tav tm="100000">
                                          <p:val>
                                            <p:strVal val="#ppt_y"/>
                                          </p:val>
                                        </p:tav>
                                      </p:tavLst>
                                    </p:anim>
                                    <p:animEffect transition="in" filter="wipe(right)" prLst="gradientSize: 0.1">
                                      <p:cBhvr>
                                        <p:cTn id="9" dur="1000"/>
                                        <p:tgtEl>
                                          <p:spTgt spid="98306"/>
                                        </p:tgtEl>
                                      </p:cBhvr>
                                    </p:animEffect>
                                  </p:childTnLst>
                                </p:cTn>
                              </p:par>
                              <p:par>
                                <p:cTn id="10" presetID="34" presetClass="entr" presetSubtype="0" fill="hold" grpId="0" nodeType="withEffect" nodePh="1">
                                  <p:stCondLst>
                                    <p:cond delay="0"/>
                                  </p:stCondLst>
                                  <p:endCondLst>
                                    <p:cond evt="begin" delay="0">
                                      <p:tn val="10"/>
                                    </p:cond>
                                  </p:endCondLst>
                                  <p:childTnLst>
                                    <p:set>
                                      <p:cBhvr>
                                        <p:cTn id="11" dur="1" fill="hold">
                                          <p:stCondLst>
                                            <p:cond delay="0"/>
                                          </p:stCondLst>
                                        </p:cTn>
                                        <p:tgtEl>
                                          <p:spTgt spid="98307">
                                            <p:txEl>
                                              <p:pRg st="0" end="0"/>
                                            </p:txEl>
                                          </p:spTgt>
                                        </p:tgtEl>
                                        <p:attrNameLst>
                                          <p:attrName>style.visibility</p:attrName>
                                        </p:attrNameLst>
                                      </p:cBhvr>
                                      <p:to>
                                        <p:strVal val="visible"/>
                                      </p:to>
                                    </p:set>
                                    <p:anim from="(-#ppt_w/2)" to="(#ppt_x)" calcmode="lin" valueType="num">
                                      <p:cBhvr>
                                        <p:cTn id="12" dur="600" fill="hold">
                                          <p:stCondLst>
                                            <p:cond delay="0"/>
                                          </p:stCondLst>
                                        </p:cTn>
                                        <p:tgtEl>
                                          <p:spTgt spid="98307">
                                            <p:txEl>
                                              <p:pRg st="0" end="0"/>
                                            </p:txEl>
                                          </p:spTgt>
                                        </p:tgtEl>
                                        <p:attrNameLst>
                                          <p:attrName>ppt_x</p:attrName>
                                        </p:attrNameLst>
                                      </p:cBhvr>
                                    </p:anim>
                                    <p:anim from="0" to="-1.0" calcmode="lin" valueType="num">
                                      <p:cBhvr>
                                        <p:cTn id="13" dur="200" decel="50000" autoRev="1" fill="hold">
                                          <p:stCondLst>
                                            <p:cond delay="600"/>
                                          </p:stCondLst>
                                        </p:cTn>
                                        <p:tgtEl>
                                          <p:spTgt spid="98307">
                                            <p:txEl>
                                              <p:pRg st="0" end="0"/>
                                            </p:txEl>
                                          </p:spTgt>
                                        </p:tgtEl>
                                        <p:attrNameLst>
                                          <p:attrName>xshear</p:attrName>
                                        </p:attrNameLst>
                                      </p:cBhvr>
                                    </p:anim>
                                    <p:animScale>
                                      <p:cBhvr>
                                        <p:cTn id="14" dur="200" decel="100000" autoRev="1" fill="hold">
                                          <p:stCondLst>
                                            <p:cond delay="600"/>
                                          </p:stCondLst>
                                        </p:cTn>
                                        <p:tgtEl>
                                          <p:spTgt spid="98307">
                                            <p:txEl>
                                              <p:pRg st="0" end="0"/>
                                            </p:txEl>
                                          </p:spTgt>
                                        </p:tgtEl>
                                      </p:cBhvr>
                                      <p:from x="100000" y="100000"/>
                                      <p:to x="80000" y="100000"/>
                                    </p:animScale>
                                    <p:anim by="(#ppt_h/3+#ppt_w*0.1)" calcmode="lin" valueType="num">
                                      <p:cBhvr additive="sum">
                                        <p:cTn id="15" dur="200" decel="100000" autoRev="1" fill="hold">
                                          <p:stCondLst>
                                            <p:cond delay="600"/>
                                          </p:stCondLst>
                                        </p:cTn>
                                        <p:tgtEl>
                                          <p:spTgt spid="98307">
                                            <p:txEl>
                                              <p:pRg st="0" end="0"/>
                                            </p:txEl>
                                          </p:spTgt>
                                        </p:tgtEl>
                                        <p:attrNameLst>
                                          <p:attrName>ppt_x</p:attrName>
                                        </p:attrNameLst>
                                      </p:cBhvr>
                                    </p:anim>
                                  </p:childTnLst>
                                </p:cTn>
                              </p:par>
                              <p:par>
                                <p:cTn id="16" presetID="29" presetClass="entr" presetSubtype="0" fill="hold" grpId="0" nodeType="withEffect">
                                  <p:stCondLst>
                                    <p:cond delay="0"/>
                                  </p:stCondLst>
                                  <p:childTnLst>
                                    <p:set>
                                      <p:cBhvr>
                                        <p:cTn id="17" dur="1" fill="hold">
                                          <p:stCondLst>
                                            <p:cond delay="0"/>
                                          </p:stCondLst>
                                        </p:cTn>
                                        <p:tgtEl>
                                          <p:spTgt spid="98308"/>
                                        </p:tgtEl>
                                        <p:attrNameLst>
                                          <p:attrName>style.visibility</p:attrName>
                                        </p:attrNameLst>
                                      </p:cBhvr>
                                      <p:to>
                                        <p:strVal val="visible"/>
                                      </p:to>
                                    </p:set>
                                    <p:anim calcmode="lin" valueType="num">
                                      <p:cBhvr>
                                        <p:cTn id="18" dur="1000" fill="hold"/>
                                        <p:tgtEl>
                                          <p:spTgt spid="98308"/>
                                        </p:tgtEl>
                                        <p:attrNameLst>
                                          <p:attrName>ppt_x</p:attrName>
                                        </p:attrNameLst>
                                      </p:cBhvr>
                                      <p:tavLst>
                                        <p:tav tm="0">
                                          <p:val>
                                            <p:strVal val="#ppt_x-.2"/>
                                          </p:val>
                                        </p:tav>
                                        <p:tav tm="100000">
                                          <p:val>
                                            <p:strVal val="#ppt_x"/>
                                          </p:val>
                                        </p:tav>
                                      </p:tavLst>
                                    </p:anim>
                                    <p:anim calcmode="lin" valueType="num">
                                      <p:cBhvr>
                                        <p:cTn id="19" dur="1000" fill="hold"/>
                                        <p:tgtEl>
                                          <p:spTgt spid="98308"/>
                                        </p:tgtEl>
                                        <p:attrNameLst>
                                          <p:attrName>ppt_y</p:attrName>
                                        </p:attrNameLst>
                                      </p:cBhvr>
                                      <p:tavLst>
                                        <p:tav tm="0">
                                          <p:val>
                                            <p:strVal val="#ppt_y"/>
                                          </p:val>
                                        </p:tav>
                                        <p:tav tm="100000">
                                          <p:val>
                                            <p:strVal val="#ppt_y"/>
                                          </p:val>
                                        </p:tav>
                                      </p:tavLst>
                                    </p:anim>
                                    <p:animEffect transition="in" filter="wipe(right)" prLst="gradientSize: 0.1">
                                      <p:cBhvr>
                                        <p:cTn id="20" dur="1000"/>
                                        <p:tgtEl>
                                          <p:spTgt spid="9830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8306" grpId="0"/>
      <p:bldP spid="98307" grpId="0" build="p"/>
      <p:bldP spid="98308"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a:spLocks noGrp="1" noChangeArrowheads="1"/>
          </p:cNvSpPr>
          <p:nvPr>
            <p:ph type="title"/>
          </p:nvPr>
        </p:nvSpPr>
        <p:spPr>
          <a:xfrm>
            <a:off x="755650" y="260350"/>
            <a:ext cx="7543800" cy="1295400"/>
          </a:xfrm>
        </p:spPr>
        <p:txBody>
          <a:bodyPr/>
          <a:lstStyle/>
          <a:p>
            <a:r>
              <a:rPr lang="en-US" sz="3000"/>
              <a:t>PERCEIVED USEFULNESS AND PERCEIVED EASE OF USE</a:t>
            </a:r>
          </a:p>
        </p:txBody>
      </p:sp>
      <p:sp>
        <p:nvSpPr>
          <p:cNvPr id="124931" name="Rectangle 3"/>
          <p:cNvSpPr>
            <a:spLocks noGrp="1" noChangeArrowheads="1"/>
          </p:cNvSpPr>
          <p:nvPr>
            <p:ph type="body" idx="1"/>
          </p:nvPr>
        </p:nvSpPr>
        <p:spPr>
          <a:xfrm>
            <a:off x="457200" y="2401888"/>
            <a:ext cx="8229600" cy="3259137"/>
          </a:xfrm>
        </p:spPr>
        <p:txBody>
          <a:bodyPr/>
          <a:lstStyle/>
          <a:p>
            <a:pPr>
              <a:spcBef>
                <a:spcPct val="50000"/>
              </a:spcBef>
              <a:buClrTx/>
              <a:buSzTx/>
              <a:buFontTx/>
              <a:buChar char="•"/>
            </a:pPr>
            <a:r>
              <a:rPr lang="en-US" sz="1800" b="1"/>
              <a:t>The concepts of perceived usefulness and perceived ease of use are individual subjective judgments about the usefulness and ease toward specific system.</a:t>
            </a:r>
          </a:p>
          <a:p>
            <a:pPr>
              <a:spcBef>
                <a:spcPct val="50000"/>
              </a:spcBef>
              <a:buClrTx/>
              <a:buSzTx/>
              <a:buFontTx/>
              <a:buChar char="•"/>
            </a:pPr>
            <a:r>
              <a:rPr lang="en-US" sz="1800" b="1"/>
              <a:t> Perceived usefulness and perceived ease of use are distinct but related constructs.</a:t>
            </a:r>
          </a:p>
          <a:p>
            <a:pPr>
              <a:spcBef>
                <a:spcPct val="50000"/>
              </a:spcBef>
              <a:buClrTx/>
              <a:buSzTx/>
              <a:buFontTx/>
              <a:buChar char="•"/>
            </a:pPr>
            <a:r>
              <a:rPr lang="en-US" sz="1800" b="1"/>
              <a:t> In TAM, perceived usefulness is a major belief factor, and perceived ease of use is a secondary belief factor in determining behavioral intentions toward using information technology.</a:t>
            </a:r>
          </a:p>
          <a:p>
            <a:endParaRPr lang="en-US" sz="1800"/>
          </a:p>
        </p:txBody>
      </p:sp>
    </p:spTree>
    <p:extLst>
      <p:ext uri="{BB962C8B-B14F-4D97-AF65-F5344CB8AC3E}">
        <p14:creationId xmlns:p14="http://schemas.microsoft.com/office/powerpoint/2010/main" val="122490135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ChangeArrowheads="1"/>
          </p:cNvSpPr>
          <p:nvPr>
            <p:ph type="title" sz="quarter"/>
          </p:nvPr>
        </p:nvSpPr>
        <p:spPr>
          <a:xfrm>
            <a:off x="1331913" y="760413"/>
            <a:ext cx="5473700" cy="723900"/>
          </a:xfrm>
        </p:spPr>
        <p:txBody>
          <a:bodyPr/>
          <a:lstStyle/>
          <a:p>
            <a:r>
              <a:rPr lang="en-US" sz="3000"/>
              <a:t>BEHAVIORAL INTENTION AND ACTUAL USAGE</a:t>
            </a:r>
          </a:p>
        </p:txBody>
      </p:sp>
      <p:sp>
        <p:nvSpPr>
          <p:cNvPr id="99331" name="Rectangle 3"/>
          <p:cNvSpPr>
            <a:spLocks noChangeArrowheads="1"/>
          </p:cNvSpPr>
          <p:nvPr/>
        </p:nvSpPr>
        <p:spPr bwMode="auto">
          <a:xfrm>
            <a:off x="468313" y="3933825"/>
            <a:ext cx="2808287" cy="2303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nSpc>
                <a:spcPct val="80000"/>
              </a:lnSpc>
              <a:spcBef>
                <a:spcPct val="20000"/>
              </a:spcBef>
              <a:buClr>
                <a:srgbClr val="FFFF00"/>
              </a:buClr>
              <a:buSzPct val="70000"/>
              <a:buFont typeface="Wingdings" pitchFamily="2" charset="2"/>
              <a:buChar char="v"/>
            </a:pPr>
            <a:endParaRPr lang="en-US" altLang="zh-CN" sz="2600" b="1">
              <a:solidFill>
                <a:srgbClr val="FFFF00"/>
              </a:solidFill>
              <a:latin typeface="Century" pitchFamily="18" charset="0"/>
              <a:ea typeface="宋体" pitchFamily="2" charset="-122"/>
              <a:cs typeface="Arial" charset="0"/>
            </a:endParaRPr>
          </a:p>
        </p:txBody>
      </p:sp>
      <p:sp>
        <p:nvSpPr>
          <p:cNvPr id="99332" name="Text Box 4"/>
          <p:cNvSpPr txBox="1">
            <a:spLocks noChangeArrowheads="1"/>
          </p:cNvSpPr>
          <p:nvPr/>
        </p:nvSpPr>
        <p:spPr bwMode="auto">
          <a:xfrm>
            <a:off x="539750" y="2457450"/>
            <a:ext cx="8208963" cy="2987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buFontTx/>
              <a:buChar char="•"/>
            </a:pPr>
            <a:r>
              <a:rPr lang="en-US" sz="2000" b="1"/>
              <a:t> Behavioral Intention reflects the extent to which a person purposes to purchase particular products or services.</a:t>
            </a:r>
          </a:p>
          <a:p>
            <a:pPr algn="l">
              <a:spcBef>
                <a:spcPct val="50000"/>
              </a:spcBef>
              <a:buFontTx/>
              <a:buChar char="•"/>
            </a:pPr>
            <a:r>
              <a:rPr lang="en-US" sz="2000" b="1"/>
              <a:t> Individuals with greater behavioral intentions and acceptances are more inclined to increase the actual behavior in World Wide Web.</a:t>
            </a:r>
          </a:p>
          <a:p>
            <a:pPr algn="l">
              <a:spcBef>
                <a:spcPct val="50000"/>
              </a:spcBef>
              <a:buFontTx/>
              <a:buChar char="•"/>
            </a:pPr>
            <a:r>
              <a:rPr lang="en-US" sz="2000" b="1"/>
              <a:t> Actual usage behavior refers to the frequency, time, and money which an individual devotes to online shopping.</a:t>
            </a:r>
            <a:r>
              <a:rPr lang="en-US" sz="2000" b="1">
                <a:solidFill>
                  <a:srgbClr val="FFFF00"/>
                </a:solidFill>
                <a:latin typeface="Comic Sans MS" pitchFamily="66" charset="0"/>
              </a:rPr>
              <a:t> </a:t>
            </a:r>
          </a:p>
          <a:p>
            <a:pPr algn="l">
              <a:spcBef>
                <a:spcPct val="50000"/>
              </a:spcBef>
            </a:pPr>
            <a:endParaRPr lang="en-US" sz="2000" b="1">
              <a:solidFill>
                <a:srgbClr val="FFFF00"/>
              </a:solidFill>
              <a:latin typeface="Comic Sans MS" pitchFamily="66" charset="0"/>
            </a:endParaRPr>
          </a:p>
        </p:txBody>
      </p:sp>
    </p:spTree>
    <p:extLst>
      <p:ext uri="{BB962C8B-B14F-4D97-AF65-F5344CB8AC3E}">
        <p14:creationId xmlns:p14="http://schemas.microsoft.com/office/powerpoint/2010/main" val="2591677001"/>
      </p:ext>
    </p:extLst>
  </p:cSld>
  <p:clrMapOvr>
    <a:masterClrMapping/>
  </p:clrMapOvr>
  <p:transition spd="med">
    <p:strips dir="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99330"/>
                                        </p:tgtEl>
                                        <p:attrNameLst>
                                          <p:attrName>style.visibility</p:attrName>
                                        </p:attrNameLst>
                                      </p:cBhvr>
                                      <p:to>
                                        <p:strVal val="visible"/>
                                      </p:to>
                                    </p:set>
                                    <p:anim calcmode="lin" valueType="num">
                                      <p:cBhvr>
                                        <p:cTn id="7" dur="1000" fill="hold"/>
                                        <p:tgtEl>
                                          <p:spTgt spid="99330"/>
                                        </p:tgtEl>
                                        <p:attrNameLst>
                                          <p:attrName>ppt_x</p:attrName>
                                        </p:attrNameLst>
                                      </p:cBhvr>
                                      <p:tavLst>
                                        <p:tav tm="0">
                                          <p:val>
                                            <p:strVal val="#ppt_x-.2"/>
                                          </p:val>
                                        </p:tav>
                                        <p:tav tm="100000">
                                          <p:val>
                                            <p:strVal val="#ppt_x"/>
                                          </p:val>
                                        </p:tav>
                                      </p:tavLst>
                                    </p:anim>
                                    <p:anim calcmode="lin" valueType="num">
                                      <p:cBhvr>
                                        <p:cTn id="8" dur="1000" fill="hold"/>
                                        <p:tgtEl>
                                          <p:spTgt spid="99330"/>
                                        </p:tgtEl>
                                        <p:attrNameLst>
                                          <p:attrName>ppt_y</p:attrName>
                                        </p:attrNameLst>
                                      </p:cBhvr>
                                      <p:tavLst>
                                        <p:tav tm="0">
                                          <p:val>
                                            <p:strVal val="#ppt_y"/>
                                          </p:val>
                                        </p:tav>
                                        <p:tav tm="100000">
                                          <p:val>
                                            <p:strVal val="#ppt_y"/>
                                          </p:val>
                                        </p:tav>
                                      </p:tavLst>
                                    </p:anim>
                                    <p:animEffect transition="in" filter="wipe(right)" prLst="gradientSize: 0.1">
                                      <p:cBhvr>
                                        <p:cTn id="9" dur="1000"/>
                                        <p:tgtEl>
                                          <p:spTgt spid="99330"/>
                                        </p:tgtEl>
                                      </p:cBhvr>
                                    </p:animEffect>
                                  </p:childTnLst>
                                </p:cTn>
                              </p:par>
                              <p:par>
                                <p:cTn id="10" presetID="34" presetClass="entr" presetSubtype="0" fill="hold" grpId="0" nodeType="withEffect" nodePh="1">
                                  <p:stCondLst>
                                    <p:cond delay="0"/>
                                  </p:stCondLst>
                                  <p:endCondLst>
                                    <p:cond evt="begin" delay="0">
                                      <p:tn val="10"/>
                                    </p:cond>
                                  </p:endCondLst>
                                  <p:childTnLst>
                                    <p:set>
                                      <p:cBhvr>
                                        <p:cTn id="11" dur="1" fill="hold">
                                          <p:stCondLst>
                                            <p:cond delay="0"/>
                                          </p:stCondLst>
                                        </p:cTn>
                                        <p:tgtEl>
                                          <p:spTgt spid="99331">
                                            <p:txEl>
                                              <p:pRg st="0" end="0"/>
                                            </p:txEl>
                                          </p:spTgt>
                                        </p:tgtEl>
                                        <p:attrNameLst>
                                          <p:attrName>style.visibility</p:attrName>
                                        </p:attrNameLst>
                                      </p:cBhvr>
                                      <p:to>
                                        <p:strVal val="visible"/>
                                      </p:to>
                                    </p:set>
                                    <p:anim from="(-#ppt_w/2)" to="(#ppt_x)" calcmode="lin" valueType="num">
                                      <p:cBhvr>
                                        <p:cTn id="12" dur="600" fill="hold">
                                          <p:stCondLst>
                                            <p:cond delay="0"/>
                                          </p:stCondLst>
                                        </p:cTn>
                                        <p:tgtEl>
                                          <p:spTgt spid="99331">
                                            <p:txEl>
                                              <p:pRg st="0" end="0"/>
                                            </p:txEl>
                                          </p:spTgt>
                                        </p:tgtEl>
                                        <p:attrNameLst>
                                          <p:attrName>ppt_x</p:attrName>
                                        </p:attrNameLst>
                                      </p:cBhvr>
                                    </p:anim>
                                    <p:anim from="0" to="-1.0" calcmode="lin" valueType="num">
                                      <p:cBhvr>
                                        <p:cTn id="13" dur="200" decel="50000" autoRev="1" fill="hold">
                                          <p:stCondLst>
                                            <p:cond delay="600"/>
                                          </p:stCondLst>
                                        </p:cTn>
                                        <p:tgtEl>
                                          <p:spTgt spid="99331">
                                            <p:txEl>
                                              <p:pRg st="0" end="0"/>
                                            </p:txEl>
                                          </p:spTgt>
                                        </p:tgtEl>
                                        <p:attrNameLst>
                                          <p:attrName>xshear</p:attrName>
                                        </p:attrNameLst>
                                      </p:cBhvr>
                                    </p:anim>
                                    <p:animScale>
                                      <p:cBhvr>
                                        <p:cTn id="14" dur="200" decel="100000" autoRev="1" fill="hold">
                                          <p:stCondLst>
                                            <p:cond delay="600"/>
                                          </p:stCondLst>
                                        </p:cTn>
                                        <p:tgtEl>
                                          <p:spTgt spid="99331">
                                            <p:txEl>
                                              <p:pRg st="0" end="0"/>
                                            </p:txEl>
                                          </p:spTgt>
                                        </p:tgtEl>
                                      </p:cBhvr>
                                      <p:from x="100000" y="100000"/>
                                      <p:to x="80000" y="100000"/>
                                    </p:animScale>
                                    <p:anim by="(#ppt_h/3+#ppt_w*0.1)" calcmode="lin" valueType="num">
                                      <p:cBhvr additive="sum">
                                        <p:cTn id="15" dur="200" decel="100000" autoRev="1" fill="hold">
                                          <p:stCondLst>
                                            <p:cond delay="600"/>
                                          </p:stCondLst>
                                        </p:cTn>
                                        <p:tgtEl>
                                          <p:spTgt spid="99331">
                                            <p:txEl>
                                              <p:pRg st="0" end="0"/>
                                            </p:txEl>
                                          </p:spTgt>
                                        </p:tgtEl>
                                        <p:attrNameLst>
                                          <p:attrName>ppt_x</p:attrName>
                                        </p:attrNameLst>
                                      </p:cBhvr>
                                    </p:anim>
                                  </p:childTnLst>
                                </p:cTn>
                              </p:par>
                              <p:par>
                                <p:cTn id="16" presetID="29" presetClass="entr" presetSubtype="0" fill="hold" grpId="0" nodeType="withEffect">
                                  <p:stCondLst>
                                    <p:cond delay="0"/>
                                  </p:stCondLst>
                                  <p:childTnLst>
                                    <p:set>
                                      <p:cBhvr>
                                        <p:cTn id="17" dur="1" fill="hold">
                                          <p:stCondLst>
                                            <p:cond delay="0"/>
                                          </p:stCondLst>
                                        </p:cTn>
                                        <p:tgtEl>
                                          <p:spTgt spid="99332"/>
                                        </p:tgtEl>
                                        <p:attrNameLst>
                                          <p:attrName>style.visibility</p:attrName>
                                        </p:attrNameLst>
                                      </p:cBhvr>
                                      <p:to>
                                        <p:strVal val="visible"/>
                                      </p:to>
                                    </p:set>
                                    <p:anim calcmode="lin" valueType="num">
                                      <p:cBhvr>
                                        <p:cTn id="18" dur="1000" fill="hold"/>
                                        <p:tgtEl>
                                          <p:spTgt spid="99332"/>
                                        </p:tgtEl>
                                        <p:attrNameLst>
                                          <p:attrName>ppt_x</p:attrName>
                                        </p:attrNameLst>
                                      </p:cBhvr>
                                      <p:tavLst>
                                        <p:tav tm="0">
                                          <p:val>
                                            <p:strVal val="#ppt_x-.2"/>
                                          </p:val>
                                        </p:tav>
                                        <p:tav tm="100000">
                                          <p:val>
                                            <p:strVal val="#ppt_x"/>
                                          </p:val>
                                        </p:tav>
                                      </p:tavLst>
                                    </p:anim>
                                    <p:anim calcmode="lin" valueType="num">
                                      <p:cBhvr>
                                        <p:cTn id="19" dur="1000" fill="hold"/>
                                        <p:tgtEl>
                                          <p:spTgt spid="99332"/>
                                        </p:tgtEl>
                                        <p:attrNameLst>
                                          <p:attrName>ppt_y</p:attrName>
                                        </p:attrNameLst>
                                      </p:cBhvr>
                                      <p:tavLst>
                                        <p:tav tm="0">
                                          <p:val>
                                            <p:strVal val="#ppt_y"/>
                                          </p:val>
                                        </p:tav>
                                        <p:tav tm="100000">
                                          <p:val>
                                            <p:strVal val="#ppt_y"/>
                                          </p:val>
                                        </p:tav>
                                      </p:tavLst>
                                    </p:anim>
                                    <p:animEffect transition="in" filter="wipe(right)" prLst="gradientSize: 0.1">
                                      <p:cBhvr>
                                        <p:cTn id="20" dur="1000"/>
                                        <p:tgtEl>
                                          <p:spTgt spid="993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9330" grpId="0"/>
      <p:bldP spid="99331" grpId="0" build="p"/>
      <p:bldP spid="99332"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IRM Pertemuan-1" id="{3979C861-7D89-4CC1-9C6B-39A9A90CB11D}" vid="{8D56DF52-7B1B-405B-A0F0-F9B69CA6AFC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IRM Pertemuan-1</Template>
  <TotalTime>862</TotalTime>
  <Words>738</Words>
  <Application>Microsoft Office PowerPoint</Application>
  <PresentationFormat>On-screen Show (4:3)</PresentationFormat>
  <Paragraphs>62</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PowerPoint Presentation</vt:lpstr>
      <vt:lpstr>PowerPoint Presentation</vt:lpstr>
      <vt:lpstr>INTRODUCTION</vt:lpstr>
      <vt:lpstr>INTRODUCTION</vt:lpstr>
      <vt:lpstr>INTRODUCTION</vt:lpstr>
      <vt:lpstr>TECHNOLOGY ACCEPTANCE MODEL (TAM)</vt:lpstr>
      <vt:lpstr>PERCEIVED USEFULNESS AND PERCEIVED EASE OF USE</vt:lpstr>
      <vt:lpstr>PERCEIVED USEFULNESS AND PERCEIVED EASE OF USE</vt:lpstr>
      <vt:lpstr>BEHAVIORAL INTENTION AND ACTUAL USAGE</vt:lpstr>
      <vt:lpstr>TECHNOLOGY ACCEPTANCE MODEL (TAM)</vt:lpstr>
      <vt:lpstr>TAM IMPLEMENTATION</vt:lpstr>
      <vt:lpstr>CONCLUSION</vt:lpstr>
      <vt:lpstr>CONCLUSION</vt:lpstr>
      <vt:lpstr>THANK YOU</vt:lpstr>
    </vt:vector>
  </TitlesOfParts>
  <Company>signDesign Communications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SP</dc:creator>
  <cp:lastModifiedBy>Riya Widayanti</cp:lastModifiedBy>
  <cp:revision>23</cp:revision>
  <dcterms:created xsi:type="dcterms:W3CDTF">2018-03-06T15:17:13Z</dcterms:created>
  <dcterms:modified xsi:type="dcterms:W3CDTF">2018-04-16T06:05:04Z</dcterms:modified>
</cp:coreProperties>
</file>