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16" r:id="rId2"/>
    <p:sldId id="413" r:id="rId3"/>
    <p:sldId id="414" r:id="rId4"/>
    <p:sldId id="415" r:id="rId5"/>
    <p:sldId id="416" r:id="rId6"/>
    <p:sldId id="417" r:id="rId7"/>
    <p:sldId id="418" r:id="rId8"/>
    <p:sldId id="419" r:id="rId9"/>
    <p:sldId id="420" r:id="rId10"/>
    <p:sldId id="421" r:id="rId11"/>
    <p:sldId id="422" r:id="rId12"/>
    <p:sldId id="423" r:id="rId13"/>
    <p:sldId id="424" r:id="rId14"/>
    <p:sldId id="425"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3190" autoAdjust="0"/>
  </p:normalViewPr>
  <p:slideViewPr>
    <p:cSldViewPr showGuides="1">
      <p:cViewPr>
        <p:scale>
          <a:sx n="125" d="100"/>
          <a:sy n="125" d="100"/>
        </p:scale>
        <p:origin x="-1224"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D59B435C-D7FE-4B83-B812-86E3BC02045E}" type="datetimeFigureOut">
              <a:rPr lang="id-ID"/>
              <a:pPr>
                <a:defRPr/>
              </a:pPr>
              <a:t>24/05/2018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CCB8EF36-0D8A-4966-B6DA-0877B1F84567}" type="slidenum">
              <a:rPr lang="id-ID" altLang="id-ID"/>
              <a:pPr/>
              <a:t>‹#›</a:t>
            </a:fld>
            <a:endParaRPr lang="id-ID" altLang="id-ID"/>
          </a:p>
        </p:txBody>
      </p:sp>
    </p:spTree>
    <p:extLst>
      <p:ext uri="{BB962C8B-B14F-4D97-AF65-F5344CB8AC3E}">
        <p14:creationId xmlns:p14="http://schemas.microsoft.com/office/powerpoint/2010/main" val="7659288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20C152F-8EF5-492E-9B59-7406A55D5201}" type="datetime1">
              <a:rPr lang="en-US"/>
              <a:pPr>
                <a:defRPr/>
              </a:pPr>
              <a:t>5/24/2018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87CF51D-22A8-422B-97CB-0051A1BC8A22}" type="slidenum">
              <a:rPr lang="en-US" altLang="id-ID"/>
              <a:pPr/>
              <a:t>‹#›</a:t>
            </a:fld>
            <a:endParaRPr lang="en-US" altLang="id-ID"/>
          </a:p>
        </p:txBody>
      </p:sp>
    </p:spTree>
    <p:extLst>
      <p:ext uri="{BB962C8B-B14F-4D97-AF65-F5344CB8AC3E}">
        <p14:creationId xmlns:p14="http://schemas.microsoft.com/office/powerpoint/2010/main" val="2295302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84862B8-FD4B-4AF8-935C-610DD725526D}" type="datetime1">
              <a:rPr lang="en-US"/>
              <a:pPr>
                <a:defRPr/>
              </a:pPr>
              <a:t>5/24/2018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AD7FA40-EE1D-4A35-AE20-5FD5C6EE9711}" type="slidenum">
              <a:rPr lang="en-US" altLang="id-ID"/>
              <a:pPr/>
              <a:t>‹#›</a:t>
            </a:fld>
            <a:endParaRPr lang="en-US" altLang="id-ID"/>
          </a:p>
        </p:txBody>
      </p:sp>
    </p:spTree>
    <p:extLst>
      <p:ext uri="{BB962C8B-B14F-4D97-AF65-F5344CB8AC3E}">
        <p14:creationId xmlns:p14="http://schemas.microsoft.com/office/powerpoint/2010/main" val="225056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8B0C328-E480-4740-8417-9534F5B6CA9E}" type="datetime1">
              <a:rPr lang="en-US"/>
              <a:pPr>
                <a:defRPr/>
              </a:pPr>
              <a:t>5/24/2018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B80E03E-C50D-49FC-B32E-C4410534FA47}" type="slidenum">
              <a:rPr lang="en-US" altLang="id-ID"/>
              <a:pPr/>
              <a:t>‹#›</a:t>
            </a:fld>
            <a:endParaRPr lang="en-US" altLang="id-ID"/>
          </a:p>
        </p:txBody>
      </p:sp>
    </p:spTree>
    <p:extLst>
      <p:ext uri="{BB962C8B-B14F-4D97-AF65-F5344CB8AC3E}">
        <p14:creationId xmlns:p14="http://schemas.microsoft.com/office/powerpoint/2010/main" val="1400946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719263"/>
            <a:ext cx="4038600" cy="2128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000500"/>
            <a:ext cx="4038600" cy="2130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8" name="Slide Number Placeholder 7"/>
          <p:cNvSpPr>
            <a:spLocks noGrp="1"/>
          </p:cNvSpPr>
          <p:nvPr>
            <p:ph type="sldNum" sz="quarter" idx="12"/>
          </p:nvPr>
        </p:nvSpPr>
        <p:spPr>
          <a:xfrm>
            <a:off x="6553200" y="6248400"/>
            <a:ext cx="2133600" cy="457200"/>
          </a:xfrm>
        </p:spPr>
        <p:txBody>
          <a:bodyPr/>
          <a:lstStyle>
            <a:lvl1pPr>
              <a:defRPr/>
            </a:lvl1pPr>
          </a:lstStyle>
          <a:p>
            <a:fld id="{DEA259C0-9D24-4972-9F39-3C8098438DE2}" type="slidenum">
              <a:rPr lang="en-US" altLang="en-US"/>
              <a:pPr/>
              <a:t>‹#›</a:t>
            </a:fld>
            <a:endParaRPr lang="en-US" altLang="en-US"/>
          </a:p>
        </p:txBody>
      </p:sp>
    </p:spTree>
    <p:extLst>
      <p:ext uri="{BB962C8B-B14F-4D97-AF65-F5344CB8AC3E}">
        <p14:creationId xmlns:p14="http://schemas.microsoft.com/office/powerpoint/2010/main" val="31376431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122238"/>
            <a:ext cx="7543800" cy="12954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719263"/>
            <a:ext cx="4038600" cy="2128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719263"/>
            <a:ext cx="4038600" cy="2128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4000500"/>
            <a:ext cx="4038600" cy="2130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000500"/>
            <a:ext cx="4038600" cy="2130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8" name="Footer Placeholder 7"/>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9" name="Slide Number Placeholder 8"/>
          <p:cNvSpPr>
            <a:spLocks noGrp="1"/>
          </p:cNvSpPr>
          <p:nvPr>
            <p:ph type="sldNum" sz="quarter" idx="12"/>
          </p:nvPr>
        </p:nvSpPr>
        <p:spPr>
          <a:xfrm>
            <a:off x="6553200" y="6248400"/>
            <a:ext cx="2133600" cy="457200"/>
          </a:xfrm>
        </p:spPr>
        <p:txBody>
          <a:bodyPr/>
          <a:lstStyle>
            <a:lvl1pPr>
              <a:defRPr/>
            </a:lvl1pPr>
          </a:lstStyle>
          <a:p>
            <a:fld id="{37B25473-D6D1-40DB-928E-7D3E505242E3}" type="slidenum">
              <a:rPr lang="en-US" altLang="en-US"/>
              <a:pPr/>
              <a:t>‹#›</a:t>
            </a:fld>
            <a:endParaRPr lang="en-US" altLang="en-US"/>
          </a:p>
        </p:txBody>
      </p:sp>
    </p:spTree>
    <p:extLst>
      <p:ext uri="{BB962C8B-B14F-4D97-AF65-F5344CB8AC3E}">
        <p14:creationId xmlns:p14="http://schemas.microsoft.com/office/powerpoint/2010/main" val="28196037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22238"/>
            <a:ext cx="8229600" cy="6008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5" name="Slide Number Placeholder 4"/>
          <p:cNvSpPr>
            <a:spLocks noGrp="1"/>
          </p:cNvSpPr>
          <p:nvPr>
            <p:ph type="sldNum" sz="quarter" idx="12"/>
          </p:nvPr>
        </p:nvSpPr>
        <p:spPr>
          <a:xfrm>
            <a:off x="6553200" y="6248400"/>
            <a:ext cx="2133600" cy="457200"/>
          </a:xfrm>
        </p:spPr>
        <p:txBody>
          <a:bodyPr/>
          <a:lstStyle>
            <a:lvl1pPr>
              <a:defRPr/>
            </a:lvl1pPr>
          </a:lstStyle>
          <a:p>
            <a:fld id="{2E1991DB-2308-4625-B796-2CB00D5A4358}" type="slidenum">
              <a:rPr lang="en-US" altLang="en-US"/>
              <a:pPr/>
              <a:t>‹#›</a:t>
            </a:fld>
            <a:endParaRPr lang="en-US" altLang="en-US"/>
          </a:p>
        </p:txBody>
      </p:sp>
    </p:spTree>
    <p:extLst>
      <p:ext uri="{BB962C8B-B14F-4D97-AF65-F5344CB8AC3E}">
        <p14:creationId xmlns:p14="http://schemas.microsoft.com/office/powerpoint/2010/main" val="534165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B54BB75-838E-40CF-80C4-DF967C28790C}" type="datetime1">
              <a:rPr lang="en-US"/>
              <a:pPr>
                <a:defRPr/>
              </a:pPr>
              <a:t>5/24/2018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B95FAC-6E9F-4E4B-BE23-F0511060E8D0}" type="slidenum">
              <a:rPr lang="en-US" altLang="id-ID"/>
              <a:pPr/>
              <a:t>‹#›</a:t>
            </a:fld>
            <a:endParaRPr lang="en-US" altLang="id-ID"/>
          </a:p>
        </p:txBody>
      </p:sp>
    </p:spTree>
    <p:extLst>
      <p:ext uri="{BB962C8B-B14F-4D97-AF65-F5344CB8AC3E}">
        <p14:creationId xmlns:p14="http://schemas.microsoft.com/office/powerpoint/2010/main" val="881451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3866B43-0DF8-4D5E-A44E-905B04211FFF}" type="datetime1">
              <a:rPr lang="en-US"/>
              <a:pPr>
                <a:defRPr/>
              </a:pPr>
              <a:t>5/24/2018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2B2D6D4-7773-48B8-B731-0CA2D03AB141}" type="slidenum">
              <a:rPr lang="en-US" altLang="id-ID"/>
              <a:pPr/>
              <a:t>‹#›</a:t>
            </a:fld>
            <a:endParaRPr lang="en-US" altLang="id-ID"/>
          </a:p>
        </p:txBody>
      </p:sp>
    </p:spTree>
    <p:extLst>
      <p:ext uri="{BB962C8B-B14F-4D97-AF65-F5344CB8AC3E}">
        <p14:creationId xmlns:p14="http://schemas.microsoft.com/office/powerpoint/2010/main" val="2321904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1193419-B245-4CA7-A4A0-B884D3911682}" type="datetime1">
              <a:rPr lang="en-US"/>
              <a:pPr>
                <a:defRPr/>
              </a:pPr>
              <a:t>5/24/2018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32DFDBE-9B1C-4650-AE3F-1CC276CE7841}" type="slidenum">
              <a:rPr lang="en-US" altLang="id-ID"/>
              <a:pPr/>
              <a:t>‹#›</a:t>
            </a:fld>
            <a:endParaRPr lang="en-US" altLang="id-ID"/>
          </a:p>
        </p:txBody>
      </p:sp>
    </p:spTree>
    <p:extLst>
      <p:ext uri="{BB962C8B-B14F-4D97-AF65-F5344CB8AC3E}">
        <p14:creationId xmlns:p14="http://schemas.microsoft.com/office/powerpoint/2010/main" val="1273018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0584B91-8271-41AA-AB13-65CAC8776442}" type="datetime1">
              <a:rPr lang="en-US"/>
              <a:pPr>
                <a:defRPr/>
              </a:pPr>
              <a:t>5/24/2018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117B812F-7A01-4DFA-8392-36BE6E2269A1}" type="slidenum">
              <a:rPr lang="en-US" altLang="id-ID"/>
              <a:pPr/>
              <a:t>‹#›</a:t>
            </a:fld>
            <a:endParaRPr lang="en-US" altLang="id-ID"/>
          </a:p>
        </p:txBody>
      </p:sp>
    </p:spTree>
    <p:extLst>
      <p:ext uri="{BB962C8B-B14F-4D97-AF65-F5344CB8AC3E}">
        <p14:creationId xmlns:p14="http://schemas.microsoft.com/office/powerpoint/2010/main" val="3902980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6928F9C-EF15-444B-B6EE-331298B315BE}" type="datetime1">
              <a:rPr lang="en-US"/>
              <a:pPr>
                <a:defRPr/>
              </a:pPr>
              <a:t>5/24/2018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3BB1C710-A6FB-447A-AF9F-23515CC856F9}" type="slidenum">
              <a:rPr lang="en-US" altLang="id-ID"/>
              <a:pPr/>
              <a:t>‹#›</a:t>
            </a:fld>
            <a:endParaRPr lang="en-US" altLang="id-ID"/>
          </a:p>
        </p:txBody>
      </p:sp>
    </p:spTree>
    <p:extLst>
      <p:ext uri="{BB962C8B-B14F-4D97-AF65-F5344CB8AC3E}">
        <p14:creationId xmlns:p14="http://schemas.microsoft.com/office/powerpoint/2010/main" val="2907110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D920B67-6521-44BD-BAFF-FAC568C0869B}" type="datetime1">
              <a:rPr lang="en-US"/>
              <a:pPr>
                <a:defRPr/>
              </a:pPr>
              <a:t>5/24/2018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4355CCFC-AE47-44D2-8AE1-BAD2554ADC77}" type="slidenum">
              <a:rPr lang="en-US" altLang="id-ID"/>
              <a:pPr/>
              <a:t>‹#›</a:t>
            </a:fld>
            <a:endParaRPr lang="en-US" altLang="id-ID"/>
          </a:p>
        </p:txBody>
      </p:sp>
    </p:spTree>
    <p:extLst>
      <p:ext uri="{BB962C8B-B14F-4D97-AF65-F5344CB8AC3E}">
        <p14:creationId xmlns:p14="http://schemas.microsoft.com/office/powerpoint/2010/main" val="40305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A279D1B-50A1-4373-B79B-E60FCA08A509}" type="datetime1">
              <a:rPr lang="en-US"/>
              <a:pPr>
                <a:defRPr/>
              </a:pPr>
              <a:t>5/24/2018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4277657-0134-45FE-993C-A72D38614FC9}" type="slidenum">
              <a:rPr lang="en-US" altLang="id-ID"/>
              <a:pPr/>
              <a:t>‹#›</a:t>
            </a:fld>
            <a:endParaRPr lang="en-US" altLang="id-ID"/>
          </a:p>
        </p:txBody>
      </p:sp>
    </p:spTree>
    <p:extLst>
      <p:ext uri="{BB962C8B-B14F-4D97-AF65-F5344CB8AC3E}">
        <p14:creationId xmlns:p14="http://schemas.microsoft.com/office/powerpoint/2010/main" val="3176677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8CAA0F4-3EAF-416B-85F7-910CA0B3C1CD}" type="datetime1">
              <a:rPr lang="en-US"/>
              <a:pPr>
                <a:defRPr/>
              </a:pPr>
              <a:t>5/24/2018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8B63591-C4E2-43E1-B751-0A25FF6B8B3D}" type="slidenum">
              <a:rPr lang="en-US" altLang="id-ID"/>
              <a:pPr/>
              <a:t>‹#›</a:t>
            </a:fld>
            <a:endParaRPr lang="en-US" altLang="id-ID"/>
          </a:p>
        </p:txBody>
      </p:sp>
    </p:spTree>
    <p:extLst>
      <p:ext uri="{BB962C8B-B14F-4D97-AF65-F5344CB8AC3E}">
        <p14:creationId xmlns:p14="http://schemas.microsoft.com/office/powerpoint/2010/main" val="3827652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id-ID"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id-ID" smtClean="0"/>
              <a:t>Click to edit Master text styles</a:t>
            </a:r>
          </a:p>
          <a:p>
            <a:pPr lvl="1"/>
            <a:r>
              <a:rPr lang="en-US" altLang="id-ID" smtClean="0"/>
              <a:t>Second level</a:t>
            </a:r>
          </a:p>
          <a:p>
            <a:pPr lvl="2"/>
            <a:r>
              <a:rPr lang="en-US" altLang="id-ID" smtClean="0"/>
              <a:t>Third level</a:t>
            </a:r>
          </a:p>
          <a:p>
            <a:pPr lvl="3"/>
            <a:r>
              <a:rPr lang="en-US" altLang="id-ID" smtClean="0"/>
              <a:t>Fourth level</a:t>
            </a:r>
          </a:p>
          <a:p>
            <a:pPr lvl="4"/>
            <a:r>
              <a:rPr lang="en-US" altLang="id-ID"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63A5419-5A40-4C8F-BE10-782C9906D8DD}" type="datetime1">
              <a:rPr lang="en-US"/>
              <a:pPr>
                <a:defRPr/>
              </a:pPr>
              <a:t>5/24/2018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400">
                <a:latin typeface="Calibri" panose="020F0502020204030204" pitchFamily="34" charset="0"/>
              </a:defRPr>
            </a:lvl1pPr>
          </a:lstStyle>
          <a:p>
            <a:fld id="{451D5605-1CAE-43BB-8D98-5F0E3EFC6E28}" type="slidenum">
              <a:rPr lang="en-US" altLang="id-ID"/>
              <a:pPr/>
              <a:t>‹#›</a:t>
            </a:fld>
            <a:endParaRPr lang="en-US" alt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 id="2147483663" r:id="rId14"/>
  </p:sldLayoutIdLst>
  <p:hf sldNum="0"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1"/>
          <p:cNvSpPr txBox="1">
            <a:spLocks noChangeArrowheads="1"/>
          </p:cNvSpPr>
          <p:nvPr/>
        </p:nvSpPr>
        <p:spPr bwMode="auto">
          <a:xfrm>
            <a:off x="3200400" y="3725863"/>
            <a:ext cx="5638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id-ID" b="1" dirty="0" smtClean="0">
                <a:solidFill>
                  <a:schemeClr val="bg1"/>
                </a:solidFill>
              </a:rPr>
              <a:t>Technology Acceptance Model</a:t>
            </a:r>
            <a:endParaRPr lang="en-US" altLang="id-ID" b="1" dirty="0">
              <a:solidFill>
                <a:schemeClr val="bg1"/>
              </a:solidFill>
            </a:endParaRPr>
          </a:p>
          <a:p>
            <a:pPr algn="ctr" eaLnBrk="1" hangingPunct="1"/>
            <a:r>
              <a:rPr lang="id-ID" altLang="id-ID" b="1" dirty="0" smtClean="0">
                <a:solidFill>
                  <a:schemeClr val="bg1"/>
                </a:solidFill>
              </a:rPr>
              <a:t>Sistem Informasi - FASILKOM</a:t>
            </a:r>
            <a:endParaRPr lang="en-US" altLang="id-ID"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457200" y="477838"/>
            <a:ext cx="7543800" cy="1295400"/>
          </a:xfrm>
        </p:spPr>
        <p:txBody>
          <a:bodyPr/>
          <a:lstStyle/>
          <a:p>
            <a:r>
              <a:rPr lang="en-US" sz="3400"/>
              <a:t>TECHNOLOGY ACCEPTANCE MODEL (TAM)</a:t>
            </a:r>
          </a:p>
        </p:txBody>
      </p:sp>
      <p:sp>
        <p:nvSpPr>
          <p:cNvPr id="129027" name="Rectangle 3"/>
          <p:cNvSpPr>
            <a:spLocks noGrp="1" noChangeArrowheads="1"/>
          </p:cNvSpPr>
          <p:nvPr>
            <p:ph type="body" idx="1"/>
          </p:nvPr>
        </p:nvSpPr>
        <p:spPr>
          <a:xfrm>
            <a:off x="457200" y="2041525"/>
            <a:ext cx="8229600" cy="4411663"/>
          </a:xfrm>
        </p:spPr>
        <p:txBody>
          <a:bodyPr/>
          <a:lstStyle/>
          <a:p>
            <a:pPr algn="ctr">
              <a:lnSpc>
                <a:spcPct val="90000"/>
              </a:lnSpc>
              <a:buFont typeface="Wingdings" pitchFamily="2" charset="2"/>
              <a:buNone/>
            </a:pPr>
            <a:r>
              <a:rPr lang="en-US" sz="2400" b="1"/>
              <a:t>External Variable-</a:t>
            </a:r>
            <a:r>
              <a:rPr lang="en-US" sz="2400"/>
              <a:t> effective technology and ease of use and easy to use for daily work and daily life</a:t>
            </a:r>
          </a:p>
          <a:p>
            <a:pPr algn="ctr">
              <a:lnSpc>
                <a:spcPct val="90000"/>
              </a:lnSpc>
              <a:buFont typeface="Wingdings" pitchFamily="2" charset="2"/>
              <a:buNone/>
            </a:pPr>
            <a:r>
              <a:rPr lang="en-US"/>
              <a:t> </a:t>
            </a:r>
          </a:p>
          <a:p>
            <a:pPr algn="ctr">
              <a:lnSpc>
                <a:spcPct val="90000"/>
              </a:lnSpc>
              <a:buFont typeface="Wingdings" pitchFamily="2" charset="2"/>
              <a:buNone/>
            </a:pPr>
            <a:r>
              <a:rPr lang="en-US" sz="2400" b="1">
                <a:solidFill>
                  <a:srgbClr val="000000"/>
                </a:solidFill>
              </a:rPr>
              <a:t>Attitude toward using-</a:t>
            </a:r>
            <a:r>
              <a:rPr lang="en-US" sz="2400">
                <a:solidFill>
                  <a:srgbClr val="000000"/>
                </a:solidFill>
              </a:rPr>
              <a:t>human attitudes towards the use of either technology effectively in their daily lives</a:t>
            </a:r>
          </a:p>
          <a:p>
            <a:pPr algn="ctr">
              <a:lnSpc>
                <a:spcPct val="90000"/>
              </a:lnSpc>
              <a:buFont typeface="Wingdings" pitchFamily="2" charset="2"/>
              <a:buNone/>
            </a:pPr>
            <a:endParaRPr lang="en-US" sz="2400">
              <a:solidFill>
                <a:srgbClr val="000000"/>
              </a:solidFill>
            </a:endParaRPr>
          </a:p>
          <a:p>
            <a:pPr algn="ctr">
              <a:lnSpc>
                <a:spcPct val="90000"/>
              </a:lnSpc>
              <a:buFont typeface="Wingdings" pitchFamily="2" charset="2"/>
              <a:buNone/>
            </a:pPr>
            <a:r>
              <a:rPr lang="en-US" sz="2400" b="1">
                <a:solidFill>
                  <a:srgbClr val="000000"/>
                </a:solidFill>
              </a:rPr>
              <a:t>Actual System Use-</a:t>
            </a:r>
            <a:r>
              <a:rPr lang="en-US" sz="2400">
                <a:solidFill>
                  <a:srgbClr val="000000"/>
                </a:solidFill>
              </a:rPr>
              <a:t>perceived usefulness and usage intentions in terms of social influence and cognitive instrumental processes</a:t>
            </a:r>
            <a:r>
              <a:rPr lang="en-US" sz="2400">
                <a:solidFill>
                  <a:srgbClr val="1111CC"/>
                </a:solidFill>
              </a:rPr>
              <a:t> </a:t>
            </a:r>
          </a:p>
          <a:p>
            <a:pPr algn="ctr" fontAlgn="t">
              <a:lnSpc>
                <a:spcPct val="90000"/>
              </a:lnSpc>
              <a:buFont typeface="Wingdings" pitchFamily="2" charset="2"/>
              <a:buNone/>
            </a:pPr>
            <a:r>
              <a:rPr lang="en-US">
                <a:solidFill>
                  <a:srgbClr val="1111CC"/>
                </a:solidFill>
              </a:rPr>
              <a:t/>
            </a:r>
            <a:br>
              <a:rPr lang="en-US">
                <a:solidFill>
                  <a:srgbClr val="1111CC"/>
                </a:solidFill>
              </a:rPr>
            </a:br>
            <a:endParaRPr lang="en-US">
              <a:solidFill>
                <a:srgbClr val="1111CC"/>
              </a:solidFill>
            </a:endParaRPr>
          </a:p>
        </p:txBody>
      </p:sp>
    </p:spTree>
    <p:extLst>
      <p:ext uri="{BB962C8B-B14F-4D97-AF65-F5344CB8AC3E}">
        <p14:creationId xmlns:p14="http://schemas.microsoft.com/office/powerpoint/2010/main" val="2342235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sz="quarter"/>
          </p:nvPr>
        </p:nvSpPr>
        <p:spPr>
          <a:xfrm>
            <a:off x="1692275" y="476250"/>
            <a:ext cx="5256213" cy="725488"/>
          </a:xfrm>
        </p:spPr>
        <p:txBody>
          <a:bodyPr/>
          <a:lstStyle/>
          <a:p>
            <a:r>
              <a:rPr lang="en-US" sz="3000">
                <a:solidFill>
                  <a:schemeClr val="bg1"/>
                </a:solidFill>
                <a:latin typeface="Century" pitchFamily="18" charset="0"/>
              </a:rPr>
              <a:t>TAM IMPLEMENTATION</a:t>
            </a:r>
          </a:p>
        </p:txBody>
      </p:sp>
      <p:sp>
        <p:nvSpPr>
          <p:cNvPr id="102405" name="Oval 5"/>
          <p:cNvSpPr>
            <a:spLocks noChangeArrowheads="1"/>
          </p:cNvSpPr>
          <p:nvPr/>
        </p:nvSpPr>
        <p:spPr bwMode="auto">
          <a:xfrm>
            <a:off x="2987675" y="2492375"/>
            <a:ext cx="2952750" cy="1152525"/>
          </a:xfrm>
          <a:prstGeom prst="ellipse">
            <a:avLst/>
          </a:prstGeom>
          <a:solidFill>
            <a:schemeClr val="accent2">
              <a:alpha val="50999"/>
            </a:schemeClr>
          </a:solidFill>
          <a:ln w="9525">
            <a:round/>
            <a:headEnd/>
            <a:tailEnd/>
          </a:ln>
          <a:effectLst/>
          <a:scene3d>
            <a:camera prst="legacyPerspectiveTopRight"/>
            <a:lightRig rig="legacyFlat3" dir="b"/>
          </a:scene3d>
          <a:sp3d extrusionH="887400" prstMaterial="legacyMatte">
            <a:bevelT w="13500" h="13500" prst="angle"/>
            <a:bevelB w="13500" h="13500" prst="angle"/>
            <a:extrusionClr>
              <a:schemeClr val="accent2"/>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102406" name="Text Box 6"/>
          <p:cNvSpPr txBox="1">
            <a:spLocks noChangeArrowheads="1"/>
          </p:cNvSpPr>
          <p:nvPr/>
        </p:nvSpPr>
        <p:spPr bwMode="auto">
          <a:xfrm>
            <a:off x="3419475" y="2774950"/>
            <a:ext cx="21605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a:t>TAM</a:t>
            </a:r>
          </a:p>
        </p:txBody>
      </p:sp>
      <p:sp>
        <p:nvSpPr>
          <p:cNvPr id="102407" name="Text Box 7"/>
          <p:cNvSpPr txBox="1">
            <a:spLocks noChangeArrowheads="1"/>
          </p:cNvSpPr>
          <p:nvPr/>
        </p:nvSpPr>
        <p:spPr bwMode="auto">
          <a:xfrm>
            <a:off x="250825" y="836613"/>
            <a:ext cx="15843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endParaRPr lang="en-US"/>
          </a:p>
        </p:txBody>
      </p:sp>
      <p:sp>
        <p:nvSpPr>
          <p:cNvPr id="102410" name="Text Box 10"/>
          <p:cNvSpPr txBox="1">
            <a:spLocks noChangeArrowheads="1"/>
          </p:cNvSpPr>
          <p:nvPr/>
        </p:nvSpPr>
        <p:spPr bwMode="auto">
          <a:xfrm>
            <a:off x="323850" y="2276475"/>
            <a:ext cx="2232025" cy="434975"/>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b="1">
                <a:effectLst>
                  <a:outerShdw blurRad="38100" dist="38100" dir="2700000" algn="tl">
                    <a:srgbClr val="C0C0C0"/>
                  </a:outerShdw>
                </a:effectLst>
              </a:rPr>
              <a:t>E-Government</a:t>
            </a:r>
          </a:p>
        </p:txBody>
      </p:sp>
      <p:sp>
        <p:nvSpPr>
          <p:cNvPr id="102411" name="Text Box 11"/>
          <p:cNvSpPr txBox="1">
            <a:spLocks noChangeArrowheads="1"/>
          </p:cNvSpPr>
          <p:nvPr/>
        </p:nvSpPr>
        <p:spPr bwMode="auto">
          <a:xfrm>
            <a:off x="250825" y="3789363"/>
            <a:ext cx="1873250" cy="434975"/>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b="1">
                <a:effectLst>
                  <a:outerShdw blurRad="38100" dist="38100" dir="2700000" algn="tl">
                    <a:srgbClr val="C0C0C0"/>
                  </a:outerShdw>
                </a:effectLst>
              </a:rPr>
              <a:t>E-Learning</a:t>
            </a:r>
          </a:p>
        </p:txBody>
      </p:sp>
      <p:sp>
        <p:nvSpPr>
          <p:cNvPr id="102412" name="Text Box 12"/>
          <p:cNvSpPr txBox="1">
            <a:spLocks noChangeArrowheads="1"/>
          </p:cNvSpPr>
          <p:nvPr/>
        </p:nvSpPr>
        <p:spPr bwMode="auto">
          <a:xfrm>
            <a:off x="5076825" y="4868863"/>
            <a:ext cx="2089150" cy="739775"/>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b="1">
                <a:effectLst>
                  <a:outerShdw blurRad="38100" dist="38100" dir="2700000" algn="tl">
                    <a:srgbClr val="C0C0C0"/>
                  </a:outerShdw>
                </a:effectLst>
              </a:rPr>
              <a:t>Internet Banking</a:t>
            </a:r>
          </a:p>
        </p:txBody>
      </p:sp>
      <p:sp>
        <p:nvSpPr>
          <p:cNvPr id="102413" name="Text Box 13"/>
          <p:cNvSpPr txBox="1">
            <a:spLocks noChangeArrowheads="1"/>
          </p:cNvSpPr>
          <p:nvPr/>
        </p:nvSpPr>
        <p:spPr bwMode="auto">
          <a:xfrm>
            <a:off x="3348038" y="1700213"/>
            <a:ext cx="24479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a:effectLst>
                  <a:outerShdw blurRad="38100" dist="38100" dir="2700000" algn="tl">
                    <a:srgbClr val="C0C0C0"/>
                  </a:outerShdw>
                </a:effectLst>
              </a:rPr>
              <a:t>Davis, Bagozzi, &amp; Warshaw (1989)</a:t>
            </a:r>
          </a:p>
        </p:txBody>
      </p:sp>
      <p:sp>
        <p:nvSpPr>
          <p:cNvPr id="102414" name="Line 14"/>
          <p:cNvSpPr>
            <a:spLocks noChangeShapeType="1"/>
          </p:cNvSpPr>
          <p:nvPr/>
        </p:nvSpPr>
        <p:spPr bwMode="auto">
          <a:xfrm flipH="1" flipV="1">
            <a:off x="2555875" y="2492375"/>
            <a:ext cx="576263" cy="360363"/>
          </a:xfrm>
          <a:prstGeom prst="line">
            <a:avLst/>
          </a:prstGeom>
          <a:noFill/>
          <a:ln w="9525">
            <a:solidFill>
              <a:srgbClr val="CC33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15" name="Line 15"/>
          <p:cNvSpPr>
            <a:spLocks noChangeShapeType="1"/>
          </p:cNvSpPr>
          <p:nvPr/>
        </p:nvSpPr>
        <p:spPr bwMode="auto">
          <a:xfrm flipH="1">
            <a:off x="3276600" y="3573463"/>
            <a:ext cx="935038" cy="1368425"/>
          </a:xfrm>
          <a:prstGeom prst="line">
            <a:avLst/>
          </a:prstGeom>
          <a:noFill/>
          <a:ln w="9525">
            <a:solidFill>
              <a:srgbClr val="CC33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16" name="Line 16"/>
          <p:cNvSpPr>
            <a:spLocks noChangeShapeType="1"/>
          </p:cNvSpPr>
          <p:nvPr/>
        </p:nvSpPr>
        <p:spPr bwMode="auto">
          <a:xfrm flipV="1">
            <a:off x="5940425" y="2276475"/>
            <a:ext cx="719138" cy="360363"/>
          </a:xfrm>
          <a:prstGeom prst="line">
            <a:avLst/>
          </a:prstGeom>
          <a:noFill/>
          <a:ln w="9525">
            <a:solidFill>
              <a:srgbClr val="CC33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17" name="Text Box 17"/>
          <p:cNvSpPr txBox="1">
            <a:spLocks noChangeArrowheads="1"/>
          </p:cNvSpPr>
          <p:nvPr/>
        </p:nvSpPr>
        <p:spPr bwMode="auto">
          <a:xfrm>
            <a:off x="1979613" y="719138"/>
            <a:ext cx="51847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000" b="1">
                <a:solidFill>
                  <a:schemeClr val="tx2"/>
                </a:solidFill>
                <a:effectLst>
                  <a:outerShdw blurRad="38100" dist="38100" dir="2700000" algn="tl">
                    <a:srgbClr val="C0C0C0"/>
                  </a:outerShdw>
                </a:effectLst>
              </a:rPr>
              <a:t>IMPLEMENTATION</a:t>
            </a:r>
          </a:p>
        </p:txBody>
      </p:sp>
      <p:sp>
        <p:nvSpPr>
          <p:cNvPr id="102419" name="Text Box 19"/>
          <p:cNvSpPr txBox="1">
            <a:spLocks noChangeArrowheads="1"/>
          </p:cNvSpPr>
          <p:nvPr/>
        </p:nvSpPr>
        <p:spPr bwMode="auto">
          <a:xfrm>
            <a:off x="6588125" y="3789363"/>
            <a:ext cx="2016125" cy="739775"/>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b="1">
                <a:effectLst>
                  <a:outerShdw blurRad="38100" dist="38100" dir="2700000" algn="tl">
                    <a:srgbClr val="C0C0C0"/>
                  </a:outerShdw>
                </a:effectLst>
              </a:rPr>
              <a:t>Online Shopping</a:t>
            </a:r>
          </a:p>
        </p:txBody>
      </p:sp>
      <p:sp>
        <p:nvSpPr>
          <p:cNvPr id="102420" name="Text Box 20"/>
          <p:cNvSpPr txBox="1">
            <a:spLocks noChangeArrowheads="1"/>
          </p:cNvSpPr>
          <p:nvPr/>
        </p:nvSpPr>
        <p:spPr bwMode="auto">
          <a:xfrm>
            <a:off x="6659563" y="2060575"/>
            <a:ext cx="2089150" cy="434975"/>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b="1">
                <a:effectLst>
                  <a:outerShdw blurRad="38100" dist="38100" dir="2700000" algn="tl">
                    <a:srgbClr val="C0C0C0"/>
                  </a:outerShdw>
                </a:effectLst>
              </a:rPr>
              <a:t>E-Ticketing</a:t>
            </a:r>
          </a:p>
        </p:txBody>
      </p:sp>
      <p:sp>
        <p:nvSpPr>
          <p:cNvPr id="102421" name="Line 21"/>
          <p:cNvSpPr>
            <a:spLocks noChangeShapeType="1"/>
          </p:cNvSpPr>
          <p:nvPr/>
        </p:nvSpPr>
        <p:spPr bwMode="auto">
          <a:xfrm>
            <a:off x="5795963" y="3284538"/>
            <a:ext cx="720725" cy="865187"/>
          </a:xfrm>
          <a:prstGeom prst="line">
            <a:avLst/>
          </a:prstGeom>
          <a:noFill/>
          <a:ln w="9525">
            <a:solidFill>
              <a:srgbClr val="CC33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22" name="Line 22"/>
          <p:cNvSpPr>
            <a:spLocks noChangeShapeType="1"/>
          </p:cNvSpPr>
          <p:nvPr/>
        </p:nvSpPr>
        <p:spPr bwMode="auto">
          <a:xfrm flipH="1">
            <a:off x="2124075" y="3284538"/>
            <a:ext cx="1008063" cy="720725"/>
          </a:xfrm>
          <a:prstGeom prst="line">
            <a:avLst/>
          </a:prstGeom>
          <a:noFill/>
          <a:ln w="9525">
            <a:solidFill>
              <a:srgbClr val="CC33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23" name="Text Box 23"/>
          <p:cNvSpPr txBox="1">
            <a:spLocks noChangeArrowheads="1"/>
          </p:cNvSpPr>
          <p:nvPr/>
        </p:nvSpPr>
        <p:spPr bwMode="auto">
          <a:xfrm>
            <a:off x="2195513" y="4941888"/>
            <a:ext cx="2089150" cy="739775"/>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b="1">
                <a:effectLst>
                  <a:outerShdw blurRad="38100" dist="38100" dir="2700000" algn="tl">
                    <a:srgbClr val="C0C0C0"/>
                  </a:outerShdw>
                </a:effectLst>
              </a:rPr>
              <a:t>Internet Stock Trading</a:t>
            </a:r>
          </a:p>
        </p:txBody>
      </p:sp>
      <p:sp>
        <p:nvSpPr>
          <p:cNvPr id="102424" name="Line 24"/>
          <p:cNvSpPr>
            <a:spLocks noChangeShapeType="1"/>
          </p:cNvSpPr>
          <p:nvPr/>
        </p:nvSpPr>
        <p:spPr bwMode="auto">
          <a:xfrm>
            <a:off x="5003800" y="3644900"/>
            <a:ext cx="1152525" cy="1223963"/>
          </a:xfrm>
          <a:prstGeom prst="line">
            <a:avLst/>
          </a:prstGeom>
          <a:noFill/>
          <a:ln w="9525">
            <a:solidFill>
              <a:srgbClr val="CC33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927127028"/>
      </p:ext>
    </p:extLst>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402"/>
                                        </p:tgtEl>
                                        <p:attrNameLst>
                                          <p:attrName>style.visibility</p:attrName>
                                        </p:attrNameLst>
                                      </p:cBhvr>
                                      <p:to>
                                        <p:strVal val="visible"/>
                                      </p:to>
                                    </p:set>
                                    <p:anim calcmode="lin" valueType="num">
                                      <p:cBhvr>
                                        <p:cTn id="7" dur="1000" fill="hold"/>
                                        <p:tgtEl>
                                          <p:spTgt spid="102402"/>
                                        </p:tgtEl>
                                        <p:attrNameLst>
                                          <p:attrName>ppt_x</p:attrName>
                                        </p:attrNameLst>
                                      </p:cBhvr>
                                      <p:tavLst>
                                        <p:tav tm="0">
                                          <p:val>
                                            <p:strVal val="#ppt_x-.2"/>
                                          </p:val>
                                        </p:tav>
                                        <p:tav tm="100000">
                                          <p:val>
                                            <p:strVal val="#ppt_x"/>
                                          </p:val>
                                        </p:tav>
                                      </p:tavLst>
                                    </p:anim>
                                    <p:anim calcmode="lin" valueType="num">
                                      <p:cBhvr>
                                        <p:cTn id="8" dur="1000" fill="hold"/>
                                        <p:tgtEl>
                                          <p:spTgt spid="10240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402"/>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02405"/>
                                        </p:tgtEl>
                                        <p:attrNameLst>
                                          <p:attrName>style.visibility</p:attrName>
                                        </p:attrNameLst>
                                      </p:cBhvr>
                                      <p:to>
                                        <p:strVal val="visible"/>
                                      </p:to>
                                    </p:set>
                                    <p:anim calcmode="lin" valueType="num">
                                      <p:cBhvr>
                                        <p:cTn id="12" dur="1000" fill="hold"/>
                                        <p:tgtEl>
                                          <p:spTgt spid="102405"/>
                                        </p:tgtEl>
                                        <p:attrNameLst>
                                          <p:attrName>ppt_x</p:attrName>
                                        </p:attrNameLst>
                                      </p:cBhvr>
                                      <p:tavLst>
                                        <p:tav tm="0">
                                          <p:val>
                                            <p:strVal val="#ppt_x-.2"/>
                                          </p:val>
                                        </p:tav>
                                        <p:tav tm="100000">
                                          <p:val>
                                            <p:strVal val="#ppt_x"/>
                                          </p:val>
                                        </p:tav>
                                      </p:tavLst>
                                    </p:anim>
                                    <p:anim calcmode="lin" valueType="num">
                                      <p:cBhvr>
                                        <p:cTn id="13" dur="1000" fill="hold"/>
                                        <p:tgtEl>
                                          <p:spTgt spid="102405"/>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2405"/>
                                        </p:tgtEl>
                                      </p:cBhvr>
                                    </p:animEffect>
                                  </p:childTnLst>
                                </p:cTn>
                              </p:par>
                              <p:par>
                                <p:cTn id="15" presetID="29" presetClass="entr" presetSubtype="0" fill="hold" grpId="0" nodeType="withEffect">
                                  <p:stCondLst>
                                    <p:cond delay="0"/>
                                  </p:stCondLst>
                                  <p:childTnLst>
                                    <p:set>
                                      <p:cBhvr>
                                        <p:cTn id="16" dur="1" fill="hold">
                                          <p:stCondLst>
                                            <p:cond delay="0"/>
                                          </p:stCondLst>
                                        </p:cTn>
                                        <p:tgtEl>
                                          <p:spTgt spid="102406"/>
                                        </p:tgtEl>
                                        <p:attrNameLst>
                                          <p:attrName>style.visibility</p:attrName>
                                        </p:attrNameLst>
                                      </p:cBhvr>
                                      <p:to>
                                        <p:strVal val="visible"/>
                                      </p:to>
                                    </p:set>
                                    <p:anim calcmode="lin" valueType="num">
                                      <p:cBhvr>
                                        <p:cTn id="17" dur="3000" fill="hold"/>
                                        <p:tgtEl>
                                          <p:spTgt spid="102406"/>
                                        </p:tgtEl>
                                        <p:attrNameLst>
                                          <p:attrName>ppt_x</p:attrName>
                                        </p:attrNameLst>
                                      </p:cBhvr>
                                      <p:tavLst>
                                        <p:tav tm="0">
                                          <p:val>
                                            <p:strVal val="#ppt_x-.2"/>
                                          </p:val>
                                        </p:tav>
                                        <p:tav tm="100000">
                                          <p:val>
                                            <p:strVal val="#ppt_x"/>
                                          </p:val>
                                        </p:tav>
                                      </p:tavLst>
                                    </p:anim>
                                    <p:anim calcmode="lin" valueType="num">
                                      <p:cBhvr>
                                        <p:cTn id="18" dur="3000" fill="hold"/>
                                        <p:tgtEl>
                                          <p:spTgt spid="102406"/>
                                        </p:tgtEl>
                                        <p:attrNameLst>
                                          <p:attrName>ppt_y</p:attrName>
                                        </p:attrNameLst>
                                      </p:cBhvr>
                                      <p:tavLst>
                                        <p:tav tm="0">
                                          <p:val>
                                            <p:strVal val="#ppt_y"/>
                                          </p:val>
                                        </p:tav>
                                        <p:tav tm="100000">
                                          <p:val>
                                            <p:strVal val="#ppt_y"/>
                                          </p:val>
                                        </p:tav>
                                      </p:tavLst>
                                    </p:anim>
                                    <p:animEffect transition="in" filter="wipe(right)" prLst="gradientSize: 0.1">
                                      <p:cBhvr>
                                        <p:cTn id="19" dur="3000"/>
                                        <p:tgtEl>
                                          <p:spTgt spid="1024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p:bldP spid="102405" grpId="0" animBg="1"/>
      <p:bldP spid="10240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sz="quarter"/>
          </p:nvPr>
        </p:nvSpPr>
        <p:spPr>
          <a:xfrm>
            <a:off x="1692275" y="476250"/>
            <a:ext cx="5256213" cy="725488"/>
          </a:xfrm>
        </p:spPr>
        <p:txBody>
          <a:bodyPr/>
          <a:lstStyle/>
          <a:p>
            <a:r>
              <a:rPr lang="en-US" sz="3000">
                <a:solidFill>
                  <a:schemeClr val="bg1"/>
                </a:solidFill>
                <a:latin typeface="Century" pitchFamily="18" charset="0"/>
              </a:rPr>
              <a:t>CONCLUSION</a:t>
            </a:r>
          </a:p>
        </p:txBody>
      </p:sp>
      <p:sp>
        <p:nvSpPr>
          <p:cNvPr id="103427" name="Rectangle 3"/>
          <p:cNvSpPr>
            <a:spLocks noChangeArrowheads="1"/>
          </p:cNvSpPr>
          <p:nvPr/>
        </p:nvSpPr>
        <p:spPr bwMode="auto">
          <a:xfrm>
            <a:off x="468313" y="3933825"/>
            <a:ext cx="2808287" cy="2303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Bef>
                <a:spcPct val="20000"/>
              </a:spcBef>
              <a:buClr>
                <a:srgbClr val="FFFF00"/>
              </a:buClr>
              <a:buSzPct val="70000"/>
              <a:buFont typeface="Wingdings" pitchFamily="2" charset="2"/>
              <a:buChar char="v"/>
            </a:pPr>
            <a:endParaRPr lang="en-US" altLang="zh-CN" sz="2600" b="1">
              <a:solidFill>
                <a:srgbClr val="FFFF00"/>
              </a:solidFill>
              <a:latin typeface="Century" pitchFamily="18" charset="0"/>
              <a:ea typeface="宋体" pitchFamily="2" charset="-122"/>
              <a:cs typeface="Arial" charset="0"/>
            </a:endParaRPr>
          </a:p>
        </p:txBody>
      </p:sp>
      <p:sp>
        <p:nvSpPr>
          <p:cNvPr id="103429" name="Rectangle 5"/>
          <p:cNvSpPr>
            <a:spLocks noChangeArrowheads="1"/>
          </p:cNvSpPr>
          <p:nvPr/>
        </p:nvSpPr>
        <p:spPr bwMode="auto">
          <a:xfrm>
            <a:off x="1116013" y="476250"/>
            <a:ext cx="6699250"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sz="3000" b="1">
                <a:solidFill>
                  <a:schemeClr val="tx2"/>
                </a:solidFill>
                <a:cs typeface="Arial" charset="0"/>
              </a:rPr>
              <a:t>CONCLUSION</a:t>
            </a:r>
          </a:p>
        </p:txBody>
      </p:sp>
      <p:sp>
        <p:nvSpPr>
          <p:cNvPr id="103430" name="Rectangle 6"/>
          <p:cNvSpPr>
            <a:spLocks noChangeArrowheads="1"/>
          </p:cNvSpPr>
          <p:nvPr/>
        </p:nvSpPr>
        <p:spPr bwMode="auto">
          <a:xfrm>
            <a:off x="611188" y="2041525"/>
            <a:ext cx="8229600" cy="390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a:spcBef>
                <a:spcPct val="20000"/>
              </a:spcBef>
              <a:buClr>
                <a:schemeClr val="tx2"/>
              </a:buClr>
              <a:buSzPct val="70000"/>
              <a:buFont typeface="Wingdings" pitchFamily="2" charset="2"/>
              <a:buChar char="l"/>
            </a:pPr>
            <a:r>
              <a:rPr lang="en-US" b="1">
                <a:cs typeface="Arial" charset="0"/>
              </a:rPr>
              <a:t>For researchers, past research on technology acceptance implicitly assumed that the success of system use is mainly dependent on technological aspect and does not consider the notion of uncertainty.</a:t>
            </a:r>
          </a:p>
          <a:p>
            <a:pPr marL="342900" indent="-342900" algn="l">
              <a:spcBef>
                <a:spcPct val="20000"/>
              </a:spcBef>
              <a:buClr>
                <a:schemeClr val="tx2"/>
              </a:buClr>
              <a:buSzPct val="70000"/>
              <a:buFont typeface="Wingdings" pitchFamily="2" charset="2"/>
              <a:buChar char="l"/>
            </a:pPr>
            <a:endParaRPr lang="en-US" b="1">
              <a:cs typeface="Arial" charset="0"/>
            </a:endParaRPr>
          </a:p>
          <a:p>
            <a:pPr marL="342900" indent="-342900" algn="l">
              <a:spcBef>
                <a:spcPct val="20000"/>
              </a:spcBef>
              <a:buClr>
                <a:schemeClr val="tx2"/>
              </a:buClr>
              <a:buSzPct val="70000"/>
              <a:buFont typeface="Wingdings" pitchFamily="2" charset="2"/>
              <a:buChar char="l"/>
            </a:pPr>
            <a:r>
              <a:rPr lang="en-US" b="1">
                <a:cs typeface="Arial" charset="0"/>
              </a:rPr>
              <a:t>However, the advent of the Internet has introduced uncertainty and risk in system acceptance and use because people often need to use the Internet to communicate, collaborate, and transact with individuals and organizations without physical face-to-face interaction. </a:t>
            </a:r>
          </a:p>
          <a:p>
            <a:pPr marL="342900" indent="-342900" algn="l">
              <a:spcBef>
                <a:spcPct val="20000"/>
              </a:spcBef>
              <a:buClr>
                <a:schemeClr val="tx2"/>
              </a:buClr>
              <a:buSzPct val="70000"/>
              <a:buFont typeface="Wingdings" pitchFamily="2" charset="2"/>
              <a:buChar char="l"/>
            </a:pPr>
            <a:endParaRPr lang="en-US" b="1">
              <a:cs typeface="Arial" charset="0"/>
            </a:endParaRPr>
          </a:p>
          <a:p>
            <a:pPr marL="342900" indent="-342900" algn="l">
              <a:spcBef>
                <a:spcPct val="20000"/>
              </a:spcBef>
              <a:buClr>
                <a:schemeClr val="tx2"/>
              </a:buClr>
              <a:buSzPct val="70000"/>
              <a:buFont typeface="Wingdings" pitchFamily="2" charset="2"/>
              <a:buChar char="l"/>
            </a:pPr>
            <a:r>
              <a:rPr lang="en-US" b="1">
                <a:cs typeface="Arial" charset="0"/>
              </a:rPr>
              <a:t>Thus, uncertainty is increasingly becoming the underlying determinant of the Internet-base system usage.</a:t>
            </a:r>
          </a:p>
        </p:txBody>
      </p:sp>
    </p:spTree>
    <p:extLst>
      <p:ext uri="{BB962C8B-B14F-4D97-AF65-F5344CB8AC3E}">
        <p14:creationId xmlns:p14="http://schemas.microsoft.com/office/powerpoint/2010/main" val="1704184304"/>
      </p:ext>
    </p:extLst>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3426"/>
                                        </p:tgtEl>
                                        <p:attrNameLst>
                                          <p:attrName>style.visibility</p:attrName>
                                        </p:attrNameLst>
                                      </p:cBhvr>
                                      <p:to>
                                        <p:strVal val="visible"/>
                                      </p:to>
                                    </p:set>
                                    <p:anim calcmode="lin" valueType="num">
                                      <p:cBhvr>
                                        <p:cTn id="7" dur="1000" fill="hold"/>
                                        <p:tgtEl>
                                          <p:spTgt spid="103426"/>
                                        </p:tgtEl>
                                        <p:attrNameLst>
                                          <p:attrName>ppt_x</p:attrName>
                                        </p:attrNameLst>
                                      </p:cBhvr>
                                      <p:tavLst>
                                        <p:tav tm="0">
                                          <p:val>
                                            <p:strVal val="#ppt_x-.2"/>
                                          </p:val>
                                        </p:tav>
                                        <p:tav tm="100000">
                                          <p:val>
                                            <p:strVal val="#ppt_x"/>
                                          </p:val>
                                        </p:tav>
                                      </p:tavLst>
                                    </p:anim>
                                    <p:anim calcmode="lin" valueType="num">
                                      <p:cBhvr>
                                        <p:cTn id="8" dur="1000" fill="hold"/>
                                        <p:tgtEl>
                                          <p:spTgt spid="1034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3426"/>
                                        </p:tgtEl>
                                      </p:cBhvr>
                                    </p:animEffect>
                                  </p:childTnLst>
                                </p:cTn>
                              </p:par>
                              <p:par>
                                <p:cTn id="10" presetID="34" presetClass="entr" presetSubtype="0" fill="hold" grpId="0" nodeType="withEffect" nodePh="1">
                                  <p:stCondLst>
                                    <p:cond delay="0"/>
                                  </p:stCondLst>
                                  <p:endCondLst>
                                    <p:cond evt="begin" delay="0">
                                      <p:tn val="10"/>
                                    </p:cond>
                                  </p:endCondLst>
                                  <p:childTnLst>
                                    <p:set>
                                      <p:cBhvr>
                                        <p:cTn id="11" dur="1" fill="hold">
                                          <p:stCondLst>
                                            <p:cond delay="0"/>
                                          </p:stCondLst>
                                        </p:cTn>
                                        <p:tgtEl>
                                          <p:spTgt spid="103427">
                                            <p:txEl>
                                              <p:pRg st="0" end="0"/>
                                            </p:txEl>
                                          </p:spTgt>
                                        </p:tgtEl>
                                        <p:attrNameLst>
                                          <p:attrName>style.visibility</p:attrName>
                                        </p:attrNameLst>
                                      </p:cBhvr>
                                      <p:to>
                                        <p:strVal val="visible"/>
                                      </p:to>
                                    </p:set>
                                    <p:anim from="(-#ppt_w/2)" to="(#ppt_x)" calcmode="lin" valueType="num">
                                      <p:cBhvr>
                                        <p:cTn id="12" dur="600" fill="hold">
                                          <p:stCondLst>
                                            <p:cond delay="0"/>
                                          </p:stCondLst>
                                        </p:cTn>
                                        <p:tgtEl>
                                          <p:spTgt spid="103427">
                                            <p:txEl>
                                              <p:pRg st="0" end="0"/>
                                            </p:txEl>
                                          </p:spTgt>
                                        </p:tgtEl>
                                        <p:attrNameLst>
                                          <p:attrName>ppt_x</p:attrName>
                                        </p:attrNameLst>
                                      </p:cBhvr>
                                    </p:anim>
                                    <p:anim from="0" to="-1.0" calcmode="lin" valueType="num">
                                      <p:cBhvr>
                                        <p:cTn id="13" dur="200" decel="50000" autoRev="1" fill="hold">
                                          <p:stCondLst>
                                            <p:cond delay="600"/>
                                          </p:stCondLst>
                                        </p:cTn>
                                        <p:tgtEl>
                                          <p:spTgt spid="103427">
                                            <p:txEl>
                                              <p:pRg st="0" end="0"/>
                                            </p:txEl>
                                          </p:spTgt>
                                        </p:tgtEl>
                                        <p:attrNameLst>
                                          <p:attrName>xshear</p:attrName>
                                        </p:attrNameLst>
                                      </p:cBhvr>
                                    </p:anim>
                                    <p:animScale>
                                      <p:cBhvr>
                                        <p:cTn id="14" dur="200" decel="100000" autoRev="1" fill="hold">
                                          <p:stCondLst>
                                            <p:cond delay="600"/>
                                          </p:stCondLst>
                                        </p:cTn>
                                        <p:tgtEl>
                                          <p:spTgt spid="103427">
                                            <p:txEl>
                                              <p:pRg st="0" end="0"/>
                                            </p:txEl>
                                          </p:spTgt>
                                        </p:tgtEl>
                                      </p:cBhvr>
                                      <p:from x="100000" y="100000"/>
                                      <p:to x="80000" y="100000"/>
                                    </p:animScale>
                                    <p:anim by="(#ppt_h/3+#ppt_w*0.1)" calcmode="lin" valueType="num">
                                      <p:cBhvr additive="sum">
                                        <p:cTn id="15" dur="200" decel="100000" autoRev="1" fill="hold">
                                          <p:stCondLst>
                                            <p:cond delay="600"/>
                                          </p:stCondLst>
                                        </p:cTn>
                                        <p:tgtEl>
                                          <p:spTgt spid="103427">
                                            <p:txEl>
                                              <p:pRg st="0" end="0"/>
                                            </p:txEl>
                                          </p:spTgt>
                                        </p:tgtEl>
                                        <p:attrNameLst>
                                          <p:attrName>ppt_x</p:attrName>
                                        </p:attrNameLst>
                                      </p:cBhvr>
                                    </p:anim>
                                  </p:childTnLst>
                                </p:cTn>
                              </p:par>
                              <p:par>
                                <p:cTn id="16" presetID="45" presetClass="entr" presetSubtype="0" fill="hold" grpId="0" nodeType="withEffect">
                                  <p:stCondLst>
                                    <p:cond delay="0"/>
                                  </p:stCondLst>
                                  <p:iterate type="lt">
                                    <p:tmPct val="10000"/>
                                  </p:iterate>
                                  <p:childTnLst>
                                    <p:set>
                                      <p:cBhvr>
                                        <p:cTn id="17" dur="1" fill="hold">
                                          <p:stCondLst>
                                            <p:cond delay="0"/>
                                          </p:stCondLst>
                                        </p:cTn>
                                        <p:tgtEl>
                                          <p:spTgt spid="103429"/>
                                        </p:tgtEl>
                                        <p:attrNameLst>
                                          <p:attrName>style.visibility</p:attrName>
                                        </p:attrNameLst>
                                      </p:cBhvr>
                                      <p:to>
                                        <p:strVal val="visible"/>
                                      </p:to>
                                    </p:set>
                                    <p:animEffect transition="in" filter="fade">
                                      <p:cBhvr>
                                        <p:cTn id="18" dur="500"/>
                                        <p:tgtEl>
                                          <p:spTgt spid="103429"/>
                                        </p:tgtEl>
                                      </p:cBhvr>
                                    </p:animEffect>
                                    <p:anim calcmode="lin" valueType="num">
                                      <p:cBhvr>
                                        <p:cTn id="19" dur="500" fill="hold"/>
                                        <p:tgtEl>
                                          <p:spTgt spid="103429"/>
                                        </p:tgtEl>
                                        <p:attrNameLst>
                                          <p:attrName>ppt_w</p:attrName>
                                        </p:attrNameLst>
                                      </p:cBhvr>
                                      <p:tavLst>
                                        <p:tav tm="0" fmla="#ppt_w*sin(2.5*pi*$)">
                                          <p:val>
                                            <p:fltVal val="0"/>
                                          </p:val>
                                        </p:tav>
                                        <p:tav tm="100000">
                                          <p:val>
                                            <p:fltVal val="1"/>
                                          </p:val>
                                        </p:tav>
                                      </p:tavLst>
                                    </p:anim>
                                    <p:anim calcmode="lin" valueType="num">
                                      <p:cBhvr>
                                        <p:cTn id="20" dur="500" fill="hold"/>
                                        <p:tgtEl>
                                          <p:spTgt spid="10342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6" grpId="0"/>
      <p:bldP spid="103427" grpId="0" build="p"/>
      <p:bldP spid="10342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3"/>
          <p:cNvSpPr>
            <a:spLocks noGrp="1" noChangeArrowheads="1"/>
          </p:cNvSpPr>
          <p:nvPr>
            <p:ph type="body" idx="1"/>
          </p:nvPr>
        </p:nvSpPr>
        <p:spPr>
          <a:xfrm>
            <a:off x="468313" y="2276475"/>
            <a:ext cx="8229600" cy="2971800"/>
          </a:xfrm>
        </p:spPr>
        <p:txBody>
          <a:bodyPr/>
          <a:lstStyle/>
          <a:p>
            <a:r>
              <a:rPr lang="en-US" sz="1800" b="1"/>
              <a:t>Traditionally, TAM mainly focuses on the aspect of system features and thus, is insufficient in capturing the roles of individuals, organizational members, and social system in the Internet-based system usage.</a:t>
            </a:r>
          </a:p>
          <a:p>
            <a:endParaRPr lang="en-US" sz="1800" b="1"/>
          </a:p>
          <a:p>
            <a:r>
              <a:rPr lang="en-US" sz="1800" b="1">
                <a:solidFill>
                  <a:srgbClr val="000000"/>
                </a:solidFill>
              </a:rPr>
              <a:t>In order to reduce cost / benefit ratio, we must examine the gap between system design and system acceptance. So the study of the technology acceptance models becomes more and more important and critical.</a:t>
            </a:r>
            <a:r>
              <a:rPr lang="en-US" sz="1800" b="1"/>
              <a:t> </a:t>
            </a:r>
          </a:p>
          <a:p>
            <a:endParaRPr lang="en-US"/>
          </a:p>
        </p:txBody>
      </p:sp>
      <p:sp>
        <p:nvSpPr>
          <p:cNvPr id="128004" name="Rectangle 4"/>
          <p:cNvSpPr>
            <a:spLocks noGrp="1" noChangeArrowheads="1"/>
          </p:cNvSpPr>
          <p:nvPr>
            <p:ph type="title"/>
          </p:nvPr>
        </p:nvSpPr>
        <p:spPr>
          <a:xfrm>
            <a:off x="684213" y="404813"/>
            <a:ext cx="7543800" cy="890587"/>
          </a:xfrm>
          <a:noFill/>
          <a:ln/>
        </p:spPr>
        <p:txBody>
          <a:bodyPr/>
          <a:lstStyle/>
          <a:p>
            <a:r>
              <a:rPr lang="en-US"/>
              <a:t>CONCLUSION</a:t>
            </a:r>
          </a:p>
        </p:txBody>
      </p:sp>
    </p:spTree>
    <p:extLst>
      <p:ext uri="{BB962C8B-B14F-4D97-AF65-F5344CB8AC3E}">
        <p14:creationId xmlns:p14="http://schemas.microsoft.com/office/powerpoint/2010/main" val="25578497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128004"/>
                                        </p:tgtEl>
                                        <p:attrNameLst>
                                          <p:attrName>style.visibility</p:attrName>
                                        </p:attrNameLst>
                                      </p:cBhvr>
                                      <p:to>
                                        <p:strVal val="visible"/>
                                      </p:to>
                                    </p:set>
                                    <p:animEffect transition="in" filter="fade">
                                      <p:cBhvr>
                                        <p:cTn id="7" dur="500"/>
                                        <p:tgtEl>
                                          <p:spTgt spid="128004"/>
                                        </p:tgtEl>
                                      </p:cBhvr>
                                    </p:animEffect>
                                    <p:anim calcmode="lin" valueType="num">
                                      <p:cBhvr>
                                        <p:cTn id="8" dur="500" fill="hold"/>
                                        <p:tgtEl>
                                          <p:spTgt spid="128004"/>
                                        </p:tgtEl>
                                        <p:attrNameLst>
                                          <p:attrName>ppt_w</p:attrName>
                                        </p:attrNameLst>
                                      </p:cBhvr>
                                      <p:tavLst>
                                        <p:tav tm="0" fmla="#ppt_w*sin(2.5*pi*$)">
                                          <p:val>
                                            <p:fltVal val="0"/>
                                          </p:val>
                                        </p:tav>
                                        <p:tav tm="100000">
                                          <p:val>
                                            <p:fltVal val="1"/>
                                          </p:val>
                                        </p:tav>
                                      </p:tavLst>
                                    </p:anim>
                                    <p:anim calcmode="lin" valueType="num">
                                      <p:cBhvr>
                                        <p:cTn id="9" dur="500" fill="hold"/>
                                        <p:tgtEl>
                                          <p:spTgt spid="12800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685800" y="2160588"/>
            <a:ext cx="7772400" cy="1773237"/>
          </a:xfrm>
        </p:spPr>
        <p:txBody>
          <a:bodyPr/>
          <a:lstStyle/>
          <a:p>
            <a:r>
              <a:rPr lang="en-US" sz="5400">
                <a:latin typeface="Century" pitchFamily="18" charset="0"/>
              </a:rPr>
              <a:t>THANK YOU</a:t>
            </a:r>
          </a:p>
        </p:txBody>
      </p:sp>
      <p:sp>
        <p:nvSpPr>
          <p:cNvPr id="17411" name="Rectangle 3"/>
          <p:cNvSpPr>
            <a:spLocks noGrp="1" noChangeArrowheads="1"/>
          </p:cNvSpPr>
          <p:nvPr>
            <p:ph type="subTitle" idx="1"/>
          </p:nvPr>
        </p:nvSpPr>
        <p:spPr>
          <a:xfrm>
            <a:off x="1371600" y="3886200"/>
            <a:ext cx="6400800" cy="685800"/>
          </a:xfrm>
        </p:spPr>
        <p:txBody>
          <a:bodyPr/>
          <a:lstStyle/>
          <a:p>
            <a:r>
              <a:rPr lang="en-US">
                <a:latin typeface="Century" pitchFamily="18" charset="0"/>
              </a:rPr>
              <a:t>THE END</a:t>
            </a:r>
          </a:p>
        </p:txBody>
      </p:sp>
      <p:pic>
        <p:nvPicPr>
          <p:cNvPr id="17419" name="Picture 11" descr="bowing"/>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885113" y="5589588"/>
            <a:ext cx="758825" cy="99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7380482"/>
      </p:ext>
    </p:extLst>
  </p:cSld>
  <p:clrMapOvr>
    <a:masterClrMapping/>
  </p:clrMapOvr>
  <p:transition spd="med">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7" name="Text Box 21"/>
          <p:cNvSpPr txBox="1">
            <a:spLocks noChangeArrowheads="1"/>
          </p:cNvSpPr>
          <p:nvPr/>
        </p:nvSpPr>
        <p:spPr bwMode="auto">
          <a:xfrm>
            <a:off x="2051050" y="1125538"/>
            <a:ext cx="5257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
        <p:nvSpPr>
          <p:cNvPr id="4118" name="Rectangle 22"/>
          <p:cNvSpPr>
            <a:spLocks noChangeArrowheads="1"/>
          </p:cNvSpPr>
          <p:nvPr/>
        </p:nvSpPr>
        <p:spPr bwMode="auto">
          <a:xfrm>
            <a:off x="250825" y="863600"/>
            <a:ext cx="7993063"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000" b="1" dirty="0">
                <a:solidFill>
                  <a:schemeClr val="tx2"/>
                </a:solidFill>
              </a:rPr>
              <a:t>TECHNOLOGY ACCEPTANCE MODEL</a:t>
            </a:r>
          </a:p>
        </p:txBody>
      </p:sp>
    </p:spTree>
    <p:extLst>
      <p:ext uri="{BB962C8B-B14F-4D97-AF65-F5344CB8AC3E}">
        <p14:creationId xmlns:p14="http://schemas.microsoft.com/office/powerpoint/2010/main" val="3737339190"/>
      </p:ext>
    </p:extLst>
  </p:cSld>
  <p:clrMapOvr>
    <a:masterClrMapping/>
  </p:clrMapOvr>
  <p:transition>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sz="quarter"/>
          </p:nvPr>
        </p:nvSpPr>
        <p:spPr>
          <a:xfrm>
            <a:off x="2051050" y="765175"/>
            <a:ext cx="6193358" cy="723900"/>
          </a:xfrm>
        </p:spPr>
        <p:txBody>
          <a:bodyPr/>
          <a:lstStyle/>
          <a:p>
            <a:r>
              <a:rPr lang="id-ID" sz="3000" dirty="0" smtClean="0"/>
              <a:t>Penerapan TAM di Sektor Pendidikan</a:t>
            </a:r>
            <a:endParaRPr lang="en-US" sz="3000" dirty="0"/>
          </a:p>
        </p:txBody>
      </p:sp>
      <p:sp>
        <p:nvSpPr>
          <p:cNvPr id="7202" name="Rectangle 34"/>
          <p:cNvSpPr>
            <a:spLocks noChangeArrowheads="1"/>
          </p:cNvSpPr>
          <p:nvPr/>
        </p:nvSpPr>
        <p:spPr bwMode="auto">
          <a:xfrm>
            <a:off x="468313" y="3933825"/>
            <a:ext cx="2808287" cy="2303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Bef>
                <a:spcPct val="20000"/>
              </a:spcBef>
              <a:buClr>
                <a:srgbClr val="FFFF00"/>
              </a:buClr>
              <a:buSzPct val="70000"/>
              <a:buFont typeface="Wingdings" pitchFamily="2" charset="2"/>
              <a:buChar char="v"/>
            </a:pPr>
            <a:endParaRPr lang="en-US" altLang="zh-CN" sz="2600" b="1">
              <a:solidFill>
                <a:srgbClr val="FFFF00"/>
              </a:solidFill>
              <a:latin typeface="Century" pitchFamily="18" charset="0"/>
              <a:ea typeface="宋体" pitchFamily="2" charset="-122"/>
              <a:cs typeface="Arial" charset="0"/>
            </a:endParaRPr>
          </a:p>
        </p:txBody>
      </p:sp>
      <p:sp>
        <p:nvSpPr>
          <p:cNvPr id="7204" name="Text Box 36"/>
          <p:cNvSpPr txBox="1">
            <a:spLocks noChangeArrowheads="1"/>
          </p:cNvSpPr>
          <p:nvPr/>
        </p:nvSpPr>
        <p:spPr bwMode="auto">
          <a:xfrm>
            <a:off x="539750" y="1995488"/>
            <a:ext cx="8208963"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85750" indent="-285750" algn="l">
              <a:spcBef>
                <a:spcPct val="50000"/>
              </a:spcBef>
              <a:buFont typeface="Wingdings" panose="05000000000000000000" pitchFamily="2" charset="2"/>
              <a:buChar char="§"/>
              <a:tabLst>
                <a:tab pos="449263" algn="l"/>
              </a:tabLst>
            </a:pPr>
            <a:r>
              <a:rPr lang="id-ID" b="1" dirty="0" smtClean="0">
                <a:latin typeface="Comic Sans MS" pitchFamily="66" charset="0"/>
              </a:rPr>
              <a:t>Dukungan teknologi bidang pendidikan sudah sangat mutlak</a:t>
            </a:r>
          </a:p>
          <a:p>
            <a:pPr marL="285750" indent="-285750" algn="l">
              <a:spcBef>
                <a:spcPct val="50000"/>
              </a:spcBef>
              <a:buFont typeface="Wingdings" panose="05000000000000000000" pitchFamily="2" charset="2"/>
              <a:buChar char="§"/>
              <a:tabLst>
                <a:tab pos="449263" algn="l"/>
              </a:tabLst>
            </a:pPr>
            <a:r>
              <a:rPr lang="id-ID" b="1" dirty="0" smtClean="0">
                <a:latin typeface="Comic Sans MS" pitchFamily="66" charset="0"/>
              </a:rPr>
              <a:t>Mulai tingkat sekolah dasar sampai dengan pendidikan tinggi</a:t>
            </a:r>
          </a:p>
          <a:p>
            <a:pPr marL="285750" indent="-285750" algn="l">
              <a:spcBef>
                <a:spcPct val="50000"/>
              </a:spcBef>
              <a:buFont typeface="Wingdings" panose="05000000000000000000" pitchFamily="2" charset="2"/>
              <a:buChar char="§"/>
              <a:tabLst>
                <a:tab pos="449263" algn="l"/>
              </a:tabLst>
            </a:pPr>
            <a:r>
              <a:rPr lang="id-ID" b="1" dirty="0" smtClean="0">
                <a:latin typeface="Comic Sans MS" pitchFamily="66" charset="0"/>
              </a:rPr>
              <a:t>Alasannya cukup jelas agar dalam menjalankan proses bisnis dapat dengan mudah sehingga pengolahan data dilakukan dengan cepat.</a:t>
            </a:r>
          </a:p>
          <a:p>
            <a:pPr marL="285750" indent="-285750" algn="l">
              <a:spcBef>
                <a:spcPct val="50000"/>
              </a:spcBef>
              <a:buFont typeface="Wingdings" panose="05000000000000000000" pitchFamily="2" charset="2"/>
              <a:buChar char="§"/>
              <a:tabLst>
                <a:tab pos="449263" algn="l"/>
              </a:tabLst>
            </a:pPr>
            <a:r>
              <a:rPr lang="id-ID" b="1" dirty="0" smtClean="0">
                <a:latin typeface="Comic Sans MS" pitchFamily="66" charset="0"/>
              </a:rPr>
              <a:t>Hasil akhirnya adalah pimpinan manajemen dapat mengambil keputusan dengan cepat dengan informasi  yang disajikan</a:t>
            </a:r>
          </a:p>
          <a:p>
            <a:pPr algn="l">
              <a:spcBef>
                <a:spcPct val="50000"/>
              </a:spcBef>
              <a:tabLst>
                <a:tab pos="449263" algn="l"/>
              </a:tabLst>
            </a:pPr>
            <a:endParaRPr lang="en-US" b="1" dirty="0"/>
          </a:p>
        </p:txBody>
      </p:sp>
    </p:spTree>
    <p:extLst>
      <p:ext uri="{BB962C8B-B14F-4D97-AF65-F5344CB8AC3E}">
        <p14:creationId xmlns:p14="http://schemas.microsoft.com/office/powerpoint/2010/main" val="2954789748"/>
      </p:ext>
    </p:extLst>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1000" fill="hold"/>
                                        <p:tgtEl>
                                          <p:spTgt spid="7170"/>
                                        </p:tgtEl>
                                        <p:attrNameLst>
                                          <p:attrName>ppt_x</p:attrName>
                                        </p:attrNameLst>
                                      </p:cBhvr>
                                      <p:tavLst>
                                        <p:tav tm="0">
                                          <p:val>
                                            <p:strVal val="#ppt_x-.2"/>
                                          </p:val>
                                        </p:tav>
                                        <p:tav tm="100000">
                                          <p:val>
                                            <p:strVal val="#ppt_x"/>
                                          </p:val>
                                        </p:tav>
                                      </p:tavLst>
                                    </p:anim>
                                    <p:anim calcmode="lin" valueType="num">
                                      <p:cBhvr>
                                        <p:cTn id="8" dur="1000" fill="hold"/>
                                        <p:tgtEl>
                                          <p:spTgt spid="7170"/>
                                        </p:tgtEl>
                                        <p:attrNameLst>
                                          <p:attrName>ppt_y</p:attrName>
                                        </p:attrNameLst>
                                      </p:cBhvr>
                                      <p:tavLst>
                                        <p:tav tm="0">
                                          <p:val>
                                            <p:strVal val="#ppt_y"/>
                                          </p:val>
                                        </p:tav>
                                        <p:tav tm="100000">
                                          <p:val>
                                            <p:strVal val="#ppt_y"/>
                                          </p:val>
                                        </p:tav>
                                      </p:tavLst>
                                    </p:anim>
                                    <p:animEffect transition="in" filter="wipe(right)" prLst="gradientSize: 0.1">
                                      <p:cBhvr>
                                        <p:cTn id="9" dur="1000"/>
                                        <p:tgtEl>
                                          <p:spTgt spid="7170"/>
                                        </p:tgtEl>
                                      </p:cBhvr>
                                    </p:animEffect>
                                  </p:childTnLst>
                                </p:cTn>
                              </p:par>
                              <p:par>
                                <p:cTn id="10" presetID="34" presetClass="entr" presetSubtype="0" fill="hold" grpId="0" nodeType="withEffect" nodePh="1">
                                  <p:stCondLst>
                                    <p:cond delay="0"/>
                                  </p:stCondLst>
                                  <p:endCondLst>
                                    <p:cond evt="begin" delay="0">
                                      <p:tn val="10"/>
                                    </p:cond>
                                  </p:endCondLst>
                                  <p:childTnLst>
                                    <p:set>
                                      <p:cBhvr>
                                        <p:cTn id="11" dur="1" fill="hold">
                                          <p:stCondLst>
                                            <p:cond delay="0"/>
                                          </p:stCondLst>
                                        </p:cTn>
                                        <p:tgtEl>
                                          <p:spTgt spid="7202">
                                            <p:txEl>
                                              <p:pRg st="0" end="0"/>
                                            </p:txEl>
                                          </p:spTgt>
                                        </p:tgtEl>
                                        <p:attrNameLst>
                                          <p:attrName>style.visibility</p:attrName>
                                        </p:attrNameLst>
                                      </p:cBhvr>
                                      <p:to>
                                        <p:strVal val="visible"/>
                                      </p:to>
                                    </p:set>
                                    <p:anim from="(-#ppt_w/2)" to="(#ppt_x)" calcmode="lin" valueType="num">
                                      <p:cBhvr>
                                        <p:cTn id="12" dur="600" fill="hold">
                                          <p:stCondLst>
                                            <p:cond delay="0"/>
                                          </p:stCondLst>
                                        </p:cTn>
                                        <p:tgtEl>
                                          <p:spTgt spid="7202">
                                            <p:txEl>
                                              <p:pRg st="0" end="0"/>
                                            </p:txEl>
                                          </p:spTgt>
                                        </p:tgtEl>
                                        <p:attrNameLst>
                                          <p:attrName>ppt_x</p:attrName>
                                        </p:attrNameLst>
                                      </p:cBhvr>
                                    </p:anim>
                                    <p:anim from="0" to="-1.0" calcmode="lin" valueType="num">
                                      <p:cBhvr>
                                        <p:cTn id="13" dur="200" decel="50000" autoRev="1" fill="hold">
                                          <p:stCondLst>
                                            <p:cond delay="600"/>
                                          </p:stCondLst>
                                        </p:cTn>
                                        <p:tgtEl>
                                          <p:spTgt spid="7202">
                                            <p:txEl>
                                              <p:pRg st="0" end="0"/>
                                            </p:txEl>
                                          </p:spTgt>
                                        </p:tgtEl>
                                        <p:attrNameLst>
                                          <p:attrName>xshear</p:attrName>
                                        </p:attrNameLst>
                                      </p:cBhvr>
                                    </p:anim>
                                    <p:animScale>
                                      <p:cBhvr>
                                        <p:cTn id="14" dur="200" decel="100000" autoRev="1" fill="hold">
                                          <p:stCondLst>
                                            <p:cond delay="600"/>
                                          </p:stCondLst>
                                        </p:cTn>
                                        <p:tgtEl>
                                          <p:spTgt spid="7202">
                                            <p:txEl>
                                              <p:pRg st="0" end="0"/>
                                            </p:txEl>
                                          </p:spTgt>
                                        </p:tgtEl>
                                      </p:cBhvr>
                                      <p:from x="100000" y="100000"/>
                                      <p:to x="80000" y="100000"/>
                                    </p:animScale>
                                    <p:anim by="(#ppt_h/3+#ppt_w*0.1)" calcmode="lin" valueType="num">
                                      <p:cBhvr additive="sum">
                                        <p:cTn id="15" dur="200" decel="100000" autoRev="1" fill="hold">
                                          <p:stCondLst>
                                            <p:cond delay="600"/>
                                          </p:stCondLst>
                                        </p:cTn>
                                        <p:tgtEl>
                                          <p:spTgt spid="7202">
                                            <p:txEl>
                                              <p:pRg st="0" end="0"/>
                                            </p:txEl>
                                          </p:spTgt>
                                        </p:tgtEl>
                                        <p:attrNameLst>
                                          <p:attrName>ppt_x</p:attrName>
                                        </p:attrNameLst>
                                      </p:cBhvr>
                                    </p:anim>
                                  </p:childTnLst>
                                </p:cTn>
                              </p:par>
                              <p:par>
                                <p:cTn id="16" presetID="29" presetClass="entr" presetSubtype="0" fill="hold" grpId="0" nodeType="withEffect">
                                  <p:stCondLst>
                                    <p:cond delay="0"/>
                                  </p:stCondLst>
                                  <p:childTnLst>
                                    <p:set>
                                      <p:cBhvr>
                                        <p:cTn id="17" dur="1" fill="hold">
                                          <p:stCondLst>
                                            <p:cond delay="0"/>
                                          </p:stCondLst>
                                        </p:cTn>
                                        <p:tgtEl>
                                          <p:spTgt spid="7204"/>
                                        </p:tgtEl>
                                        <p:attrNameLst>
                                          <p:attrName>style.visibility</p:attrName>
                                        </p:attrNameLst>
                                      </p:cBhvr>
                                      <p:to>
                                        <p:strVal val="visible"/>
                                      </p:to>
                                    </p:set>
                                    <p:anim calcmode="lin" valueType="num">
                                      <p:cBhvr>
                                        <p:cTn id="18" dur="1000" fill="hold"/>
                                        <p:tgtEl>
                                          <p:spTgt spid="7204"/>
                                        </p:tgtEl>
                                        <p:attrNameLst>
                                          <p:attrName>ppt_x</p:attrName>
                                        </p:attrNameLst>
                                      </p:cBhvr>
                                      <p:tavLst>
                                        <p:tav tm="0">
                                          <p:val>
                                            <p:strVal val="#ppt_x-.2"/>
                                          </p:val>
                                        </p:tav>
                                        <p:tav tm="100000">
                                          <p:val>
                                            <p:strVal val="#ppt_x"/>
                                          </p:val>
                                        </p:tav>
                                      </p:tavLst>
                                    </p:anim>
                                    <p:anim calcmode="lin" valueType="num">
                                      <p:cBhvr>
                                        <p:cTn id="19" dur="1000" fill="hold"/>
                                        <p:tgtEl>
                                          <p:spTgt spid="7204"/>
                                        </p:tgtEl>
                                        <p:attrNameLst>
                                          <p:attrName>ppt_y</p:attrName>
                                        </p:attrNameLst>
                                      </p:cBhvr>
                                      <p:tavLst>
                                        <p:tav tm="0">
                                          <p:val>
                                            <p:strVal val="#ppt_y"/>
                                          </p:val>
                                        </p:tav>
                                        <p:tav tm="100000">
                                          <p:val>
                                            <p:strVal val="#ppt_y"/>
                                          </p:val>
                                        </p:tav>
                                      </p:tavLst>
                                    </p:anim>
                                    <p:animEffect transition="in" filter="wipe(right)" prLst="gradientSize: 0.1">
                                      <p:cBhvr>
                                        <p:cTn id="20" dur="1000"/>
                                        <p:tgtEl>
                                          <p:spTgt spid="7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202" grpId="0" build="p"/>
      <p:bldP spid="720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sz="quarter"/>
          </p:nvPr>
        </p:nvSpPr>
        <p:spPr>
          <a:xfrm>
            <a:off x="646112" y="617538"/>
            <a:ext cx="8318375" cy="723900"/>
          </a:xfrm>
        </p:spPr>
        <p:txBody>
          <a:bodyPr/>
          <a:lstStyle/>
          <a:p>
            <a:r>
              <a:rPr lang="id-ID" sz="3000" dirty="0" smtClean="0"/>
              <a:t>Aturan Pemerintah Tentang TIK dalam Pendidikan</a:t>
            </a:r>
            <a:endParaRPr lang="en-US" sz="3000" dirty="0"/>
          </a:p>
        </p:txBody>
      </p:sp>
      <p:sp>
        <p:nvSpPr>
          <p:cNvPr id="101379" name="Rectangle 3"/>
          <p:cNvSpPr>
            <a:spLocks noChangeArrowheads="1"/>
          </p:cNvSpPr>
          <p:nvPr/>
        </p:nvSpPr>
        <p:spPr bwMode="auto">
          <a:xfrm>
            <a:off x="468313" y="3933825"/>
            <a:ext cx="2808287" cy="2303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Bef>
                <a:spcPct val="20000"/>
              </a:spcBef>
              <a:buClr>
                <a:srgbClr val="FFFF00"/>
              </a:buClr>
              <a:buSzPct val="70000"/>
              <a:buFont typeface="Wingdings" pitchFamily="2" charset="2"/>
              <a:buChar char="v"/>
            </a:pPr>
            <a:endParaRPr lang="en-US" altLang="zh-CN" sz="2600" b="1">
              <a:solidFill>
                <a:srgbClr val="FFFF00"/>
              </a:solidFill>
              <a:latin typeface="Century" pitchFamily="18" charset="0"/>
              <a:ea typeface="宋体" pitchFamily="2" charset="-122"/>
              <a:cs typeface="Arial" charset="0"/>
            </a:endParaRPr>
          </a:p>
        </p:txBody>
      </p:sp>
      <p:sp>
        <p:nvSpPr>
          <p:cNvPr id="101380" name="Text Box 4"/>
          <p:cNvSpPr txBox="1">
            <a:spLocks noChangeArrowheads="1"/>
          </p:cNvSpPr>
          <p:nvPr/>
        </p:nvSpPr>
        <p:spPr bwMode="auto">
          <a:xfrm>
            <a:off x="592931" y="3573016"/>
            <a:ext cx="7958137" cy="256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Tx/>
              <a:buChar char="•"/>
            </a:pPr>
            <a:r>
              <a:rPr lang="en-US" b="1" dirty="0"/>
              <a:t> TAM not only uses the personal consideration and cognition toward some certain behaviors, but also adopts another two perceptions : </a:t>
            </a:r>
            <a:r>
              <a:rPr lang="en-US" b="1" dirty="0">
                <a:hlinkClick r:id="rId2" action="ppaction://hlinksldjump"/>
              </a:rPr>
              <a:t>Perceived usefulness and perceived ease of use.</a:t>
            </a:r>
            <a:endParaRPr lang="en-US" b="1" dirty="0"/>
          </a:p>
          <a:p>
            <a:pPr algn="l">
              <a:spcBef>
                <a:spcPct val="50000"/>
              </a:spcBef>
              <a:buFontTx/>
              <a:buChar char="•"/>
            </a:pPr>
            <a:r>
              <a:rPr lang="en-US" b="1" dirty="0"/>
              <a:t> Both perceived usefulness and perceived ease of use would be influenced by external variables.</a:t>
            </a:r>
          </a:p>
          <a:p>
            <a:pPr algn="l">
              <a:spcBef>
                <a:spcPct val="50000"/>
              </a:spcBef>
              <a:buFontTx/>
              <a:buChar char="•"/>
            </a:pPr>
            <a:r>
              <a:rPr lang="en-US" b="1" dirty="0"/>
              <a:t> the external variables are the connection between the inner belief, attitude, intention, and personal differences, state, and controllable behavior.</a:t>
            </a:r>
          </a:p>
        </p:txBody>
      </p:sp>
    </p:spTree>
    <p:extLst>
      <p:ext uri="{BB962C8B-B14F-4D97-AF65-F5344CB8AC3E}">
        <p14:creationId xmlns:p14="http://schemas.microsoft.com/office/powerpoint/2010/main" val="1662413291"/>
      </p:ext>
    </p:extLst>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1378"/>
                                        </p:tgtEl>
                                        <p:attrNameLst>
                                          <p:attrName>style.visibility</p:attrName>
                                        </p:attrNameLst>
                                      </p:cBhvr>
                                      <p:to>
                                        <p:strVal val="visible"/>
                                      </p:to>
                                    </p:set>
                                    <p:anim calcmode="lin" valueType="num">
                                      <p:cBhvr>
                                        <p:cTn id="7" dur="1000" fill="hold"/>
                                        <p:tgtEl>
                                          <p:spTgt spid="101378"/>
                                        </p:tgtEl>
                                        <p:attrNameLst>
                                          <p:attrName>ppt_x</p:attrName>
                                        </p:attrNameLst>
                                      </p:cBhvr>
                                      <p:tavLst>
                                        <p:tav tm="0">
                                          <p:val>
                                            <p:strVal val="#ppt_x-.2"/>
                                          </p:val>
                                        </p:tav>
                                        <p:tav tm="100000">
                                          <p:val>
                                            <p:strVal val="#ppt_x"/>
                                          </p:val>
                                        </p:tav>
                                      </p:tavLst>
                                    </p:anim>
                                    <p:anim calcmode="lin" valueType="num">
                                      <p:cBhvr>
                                        <p:cTn id="8" dur="1000" fill="hold"/>
                                        <p:tgtEl>
                                          <p:spTgt spid="10137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1378"/>
                                        </p:tgtEl>
                                      </p:cBhvr>
                                    </p:animEffect>
                                  </p:childTnLst>
                                </p:cTn>
                              </p:par>
                              <p:par>
                                <p:cTn id="10" presetID="34" presetClass="entr" presetSubtype="0" fill="hold" grpId="0" nodeType="withEffect" nodePh="1">
                                  <p:stCondLst>
                                    <p:cond delay="0"/>
                                  </p:stCondLst>
                                  <p:endCondLst>
                                    <p:cond evt="begin" delay="0">
                                      <p:tn val="10"/>
                                    </p:cond>
                                  </p:endCondLst>
                                  <p:childTnLst>
                                    <p:set>
                                      <p:cBhvr>
                                        <p:cTn id="11" dur="1" fill="hold">
                                          <p:stCondLst>
                                            <p:cond delay="0"/>
                                          </p:stCondLst>
                                        </p:cTn>
                                        <p:tgtEl>
                                          <p:spTgt spid="101379">
                                            <p:txEl>
                                              <p:pRg st="0" end="0"/>
                                            </p:txEl>
                                          </p:spTgt>
                                        </p:tgtEl>
                                        <p:attrNameLst>
                                          <p:attrName>style.visibility</p:attrName>
                                        </p:attrNameLst>
                                      </p:cBhvr>
                                      <p:to>
                                        <p:strVal val="visible"/>
                                      </p:to>
                                    </p:set>
                                    <p:anim from="(-#ppt_w/2)" to="(#ppt_x)" calcmode="lin" valueType="num">
                                      <p:cBhvr>
                                        <p:cTn id="12" dur="600" fill="hold">
                                          <p:stCondLst>
                                            <p:cond delay="0"/>
                                          </p:stCondLst>
                                        </p:cTn>
                                        <p:tgtEl>
                                          <p:spTgt spid="101379">
                                            <p:txEl>
                                              <p:pRg st="0" end="0"/>
                                            </p:txEl>
                                          </p:spTgt>
                                        </p:tgtEl>
                                        <p:attrNameLst>
                                          <p:attrName>ppt_x</p:attrName>
                                        </p:attrNameLst>
                                      </p:cBhvr>
                                    </p:anim>
                                    <p:anim from="0" to="-1.0" calcmode="lin" valueType="num">
                                      <p:cBhvr>
                                        <p:cTn id="13" dur="200" decel="50000" autoRev="1" fill="hold">
                                          <p:stCondLst>
                                            <p:cond delay="600"/>
                                          </p:stCondLst>
                                        </p:cTn>
                                        <p:tgtEl>
                                          <p:spTgt spid="101379">
                                            <p:txEl>
                                              <p:pRg st="0" end="0"/>
                                            </p:txEl>
                                          </p:spTgt>
                                        </p:tgtEl>
                                        <p:attrNameLst>
                                          <p:attrName>xshear</p:attrName>
                                        </p:attrNameLst>
                                      </p:cBhvr>
                                    </p:anim>
                                    <p:animScale>
                                      <p:cBhvr>
                                        <p:cTn id="14" dur="200" decel="100000" autoRev="1" fill="hold">
                                          <p:stCondLst>
                                            <p:cond delay="600"/>
                                          </p:stCondLst>
                                        </p:cTn>
                                        <p:tgtEl>
                                          <p:spTgt spid="101379">
                                            <p:txEl>
                                              <p:pRg st="0" end="0"/>
                                            </p:txEl>
                                          </p:spTgt>
                                        </p:tgtEl>
                                      </p:cBhvr>
                                      <p:from x="100000" y="100000"/>
                                      <p:to x="80000" y="100000"/>
                                    </p:animScale>
                                    <p:anim by="(#ppt_h/3+#ppt_w*0.1)" calcmode="lin" valueType="num">
                                      <p:cBhvr additive="sum">
                                        <p:cTn id="15" dur="200" decel="100000" autoRev="1" fill="hold">
                                          <p:stCondLst>
                                            <p:cond delay="600"/>
                                          </p:stCondLst>
                                        </p:cTn>
                                        <p:tgtEl>
                                          <p:spTgt spid="101379">
                                            <p:txEl>
                                              <p:pRg st="0" end="0"/>
                                            </p:txEl>
                                          </p:spTgt>
                                        </p:tgtEl>
                                        <p:attrNameLst>
                                          <p:attrName>ppt_x</p:attrName>
                                        </p:attrNameLst>
                                      </p:cBhvr>
                                    </p:anim>
                                  </p:childTnLst>
                                </p:cTn>
                              </p:par>
                              <p:par>
                                <p:cTn id="16" presetID="29" presetClass="entr" presetSubtype="0" fill="hold" grpId="0" nodeType="withEffect">
                                  <p:stCondLst>
                                    <p:cond delay="0"/>
                                  </p:stCondLst>
                                  <p:childTnLst>
                                    <p:set>
                                      <p:cBhvr>
                                        <p:cTn id="17" dur="1" fill="hold">
                                          <p:stCondLst>
                                            <p:cond delay="0"/>
                                          </p:stCondLst>
                                        </p:cTn>
                                        <p:tgtEl>
                                          <p:spTgt spid="101380"/>
                                        </p:tgtEl>
                                        <p:attrNameLst>
                                          <p:attrName>style.visibility</p:attrName>
                                        </p:attrNameLst>
                                      </p:cBhvr>
                                      <p:to>
                                        <p:strVal val="visible"/>
                                      </p:to>
                                    </p:set>
                                    <p:anim calcmode="lin" valueType="num">
                                      <p:cBhvr>
                                        <p:cTn id="18" dur="1000" fill="hold"/>
                                        <p:tgtEl>
                                          <p:spTgt spid="101380"/>
                                        </p:tgtEl>
                                        <p:attrNameLst>
                                          <p:attrName>ppt_x</p:attrName>
                                        </p:attrNameLst>
                                      </p:cBhvr>
                                      <p:tavLst>
                                        <p:tav tm="0">
                                          <p:val>
                                            <p:strVal val="#ppt_x-.2"/>
                                          </p:val>
                                        </p:tav>
                                        <p:tav tm="100000">
                                          <p:val>
                                            <p:strVal val="#ppt_x"/>
                                          </p:val>
                                        </p:tav>
                                      </p:tavLst>
                                    </p:anim>
                                    <p:anim calcmode="lin" valueType="num">
                                      <p:cBhvr>
                                        <p:cTn id="19" dur="1000" fill="hold"/>
                                        <p:tgtEl>
                                          <p:spTgt spid="101380"/>
                                        </p:tgtEl>
                                        <p:attrNameLst>
                                          <p:attrName>ppt_y</p:attrName>
                                        </p:attrNameLst>
                                      </p:cBhvr>
                                      <p:tavLst>
                                        <p:tav tm="0">
                                          <p:val>
                                            <p:strVal val="#ppt_y"/>
                                          </p:val>
                                        </p:tav>
                                        <p:tav tm="100000">
                                          <p:val>
                                            <p:strVal val="#ppt_y"/>
                                          </p:val>
                                        </p:tav>
                                      </p:tavLst>
                                    </p:anim>
                                    <p:animEffect transition="in" filter="wipe(right)" prLst="gradientSize: 0.1">
                                      <p:cBhvr>
                                        <p:cTn id="20" dur="1000"/>
                                        <p:tgtEl>
                                          <p:spTgt spid="1013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p:bldP spid="101379" grpId="0" build="p"/>
      <p:bldP spid="10138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1619250" y="692150"/>
            <a:ext cx="5770563" cy="725488"/>
          </a:xfrm>
        </p:spPr>
        <p:txBody>
          <a:bodyPr/>
          <a:lstStyle/>
          <a:p>
            <a:r>
              <a:rPr lang="id-ID" sz="3000" dirty="0" smtClean="0"/>
              <a:t>Proses Bisnis dalam Pendidikan</a:t>
            </a:r>
            <a:endParaRPr lang="en-US" sz="3000" dirty="0"/>
          </a:p>
        </p:txBody>
      </p:sp>
      <p:sp>
        <p:nvSpPr>
          <p:cNvPr id="123907" name="Rectangle 3"/>
          <p:cNvSpPr>
            <a:spLocks noGrp="1" noChangeArrowheads="1"/>
          </p:cNvSpPr>
          <p:nvPr>
            <p:ph type="body" idx="1"/>
          </p:nvPr>
        </p:nvSpPr>
        <p:spPr>
          <a:xfrm>
            <a:off x="611188" y="1556792"/>
            <a:ext cx="7632700" cy="3888333"/>
          </a:xfrm>
        </p:spPr>
        <p:txBody>
          <a:bodyPr/>
          <a:lstStyle/>
          <a:p>
            <a:pPr>
              <a:spcBef>
                <a:spcPct val="50000"/>
              </a:spcBef>
              <a:buClrTx/>
              <a:buSzTx/>
              <a:buFontTx/>
              <a:buChar char="•"/>
            </a:pPr>
            <a:r>
              <a:rPr lang="id-ID" sz="1800" b="1" dirty="0" smtClean="0"/>
              <a:t>Proses bisnis Pendaftaran Siswa/Mahasiswa Baru</a:t>
            </a:r>
          </a:p>
          <a:p>
            <a:pPr>
              <a:spcBef>
                <a:spcPct val="50000"/>
              </a:spcBef>
              <a:buClrTx/>
              <a:buSzTx/>
              <a:buFontTx/>
              <a:buChar char="•"/>
            </a:pPr>
            <a:r>
              <a:rPr lang="id-ID" sz="1800" b="1" dirty="0" smtClean="0"/>
              <a:t>Proses bisnis akademik </a:t>
            </a:r>
          </a:p>
          <a:p>
            <a:pPr>
              <a:spcBef>
                <a:spcPct val="50000"/>
              </a:spcBef>
              <a:buClrTx/>
              <a:buSzTx/>
              <a:buFontTx/>
              <a:buChar char="•"/>
            </a:pPr>
            <a:r>
              <a:rPr lang="id-ID" sz="1800" b="1" dirty="0" smtClean="0"/>
              <a:t>Proses Bisnis Sistem Keuangan</a:t>
            </a:r>
          </a:p>
          <a:p>
            <a:pPr>
              <a:spcBef>
                <a:spcPct val="50000"/>
              </a:spcBef>
              <a:buClrTx/>
              <a:buSzTx/>
              <a:buFontTx/>
              <a:buChar char="•"/>
            </a:pPr>
            <a:r>
              <a:rPr lang="id-ID" sz="1800" b="1" dirty="0" smtClean="0"/>
              <a:t>Proses Bisnis Perpustaaan</a:t>
            </a:r>
          </a:p>
          <a:p>
            <a:pPr>
              <a:spcBef>
                <a:spcPct val="50000"/>
              </a:spcBef>
              <a:buClrTx/>
              <a:buSzTx/>
              <a:buFontTx/>
              <a:buChar char="•"/>
            </a:pPr>
            <a:r>
              <a:rPr lang="id-ID" sz="1800" b="1" dirty="0" smtClean="0"/>
              <a:t>Proses Bisnis Kegiatan Siswa dan Mahasiswa </a:t>
            </a:r>
          </a:p>
          <a:p>
            <a:pPr>
              <a:spcBef>
                <a:spcPct val="50000"/>
              </a:spcBef>
              <a:buClrTx/>
              <a:buSzTx/>
              <a:buFontTx/>
              <a:buChar char="•"/>
            </a:pPr>
            <a:r>
              <a:rPr lang="id-ID" sz="1800" b="1" dirty="0" smtClean="0"/>
              <a:t>Proses binis pengelolaan aset</a:t>
            </a:r>
          </a:p>
          <a:p>
            <a:pPr>
              <a:spcBef>
                <a:spcPct val="50000"/>
              </a:spcBef>
              <a:buClrTx/>
              <a:buSzTx/>
              <a:buFontTx/>
              <a:buChar char="•"/>
            </a:pPr>
            <a:r>
              <a:rPr lang="id-ID" sz="1800" b="1" dirty="0" smtClean="0"/>
              <a:t>Proses bisnis alumni dan kerjasama </a:t>
            </a:r>
          </a:p>
          <a:p>
            <a:pPr>
              <a:spcBef>
                <a:spcPct val="50000"/>
              </a:spcBef>
              <a:buClrTx/>
              <a:buSzTx/>
              <a:buFontTx/>
              <a:buChar char="•"/>
            </a:pPr>
            <a:r>
              <a:rPr lang="id-ID" sz="1800" b="1" dirty="0" smtClean="0"/>
              <a:t>Proses bisnis rekruitmen karyawan / staf pengajar</a:t>
            </a:r>
          </a:p>
          <a:p>
            <a:pPr>
              <a:spcBef>
                <a:spcPct val="50000"/>
              </a:spcBef>
              <a:buClrTx/>
              <a:buSzTx/>
              <a:buFontTx/>
              <a:buChar char="•"/>
            </a:pPr>
            <a:r>
              <a:rPr lang="id-ID" sz="1800" b="1" dirty="0" smtClean="0"/>
              <a:t>Proses bisnis pengembangan SDM</a:t>
            </a:r>
            <a:endParaRPr lang="en-US" dirty="0"/>
          </a:p>
        </p:txBody>
      </p:sp>
    </p:spTree>
    <p:extLst>
      <p:ext uri="{BB962C8B-B14F-4D97-AF65-F5344CB8AC3E}">
        <p14:creationId xmlns:p14="http://schemas.microsoft.com/office/powerpoint/2010/main" val="956596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1116013" y="1012825"/>
            <a:ext cx="6699250" cy="615950"/>
          </a:xfrm>
        </p:spPr>
        <p:txBody>
          <a:bodyPr/>
          <a:lstStyle/>
          <a:p>
            <a:pPr algn="ctr"/>
            <a:r>
              <a:rPr lang="id-ID" sz="3000" dirty="0" smtClean="0"/>
              <a:t>Diskusikan masing-masing proses Bisnis</a:t>
            </a:r>
            <a:endParaRPr lang="en-US" sz="3000" dirty="0"/>
          </a:p>
        </p:txBody>
      </p:sp>
      <p:sp>
        <p:nvSpPr>
          <p:cNvPr id="7" name="Rectangle 3"/>
          <p:cNvSpPr>
            <a:spLocks noGrp="1" noChangeArrowheads="1"/>
          </p:cNvSpPr>
          <p:nvPr>
            <p:ph/>
          </p:nvPr>
        </p:nvSpPr>
        <p:spPr>
          <a:xfrm>
            <a:off x="457200" y="2060848"/>
            <a:ext cx="8229600" cy="4070077"/>
          </a:xfrm>
        </p:spPr>
        <p:txBody>
          <a:bodyPr/>
          <a:lstStyle/>
          <a:p>
            <a:pPr>
              <a:spcBef>
                <a:spcPct val="50000"/>
              </a:spcBef>
              <a:buClrTx/>
              <a:buSzTx/>
              <a:buFontTx/>
              <a:buChar char="•"/>
            </a:pPr>
            <a:r>
              <a:rPr lang="id-ID" sz="1800" b="1" dirty="0" smtClean="0"/>
              <a:t>Prosedur yang ada</a:t>
            </a:r>
          </a:p>
          <a:p>
            <a:pPr>
              <a:spcBef>
                <a:spcPct val="50000"/>
              </a:spcBef>
              <a:buClrTx/>
              <a:buSzTx/>
              <a:buFontTx/>
              <a:buChar char="•"/>
            </a:pPr>
            <a:r>
              <a:rPr lang="id-ID" sz="1800" b="1" dirty="0" smtClean="0"/>
              <a:t>Definisikakn masukan dan keluaran proses tersebut</a:t>
            </a:r>
          </a:p>
          <a:p>
            <a:pPr>
              <a:spcBef>
                <a:spcPct val="50000"/>
              </a:spcBef>
              <a:buClrTx/>
              <a:buSzTx/>
              <a:buFontTx/>
              <a:buChar char="•"/>
            </a:pPr>
            <a:r>
              <a:rPr lang="id-ID" sz="1800" b="1" dirty="0" smtClean="0"/>
              <a:t>Dokumen yang terkait (formulir, dokumentasi yang digunakan) </a:t>
            </a:r>
            <a:r>
              <a:rPr lang="id-ID" sz="1800" b="1" dirty="0" smtClean="0">
                <a:sym typeface="Wingdings" panose="05000000000000000000" pitchFamily="2" charset="2"/>
              </a:rPr>
              <a:t>data yang ada</a:t>
            </a:r>
          </a:p>
          <a:p>
            <a:pPr>
              <a:spcBef>
                <a:spcPct val="50000"/>
              </a:spcBef>
              <a:buClrTx/>
              <a:buSzTx/>
              <a:buFontTx/>
              <a:buChar char="•"/>
            </a:pPr>
            <a:r>
              <a:rPr lang="id-ID" sz="1800" b="1" dirty="0" smtClean="0">
                <a:sym typeface="Wingdings" panose="05000000000000000000" pitchFamily="2" charset="2"/>
              </a:rPr>
              <a:t>Orang-orang yang terlibat, tugas dan tanggung jawab masing2</a:t>
            </a:r>
          </a:p>
          <a:p>
            <a:pPr>
              <a:spcBef>
                <a:spcPct val="50000"/>
              </a:spcBef>
              <a:buClrTx/>
              <a:buSzTx/>
              <a:buFontTx/>
              <a:buChar char="•"/>
            </a:pPr>
            <a:r>
              <a:rPr lang="id-ID" sz="1800" b="1" dirty="0" smtClean="0">
                <a:sym typeface="Wingdings" panose="05000000000000000000" pitchFamily="2" charset="2"/>
              </a:rPr>
              <a:t>Bagaimana proses itu berjalan, dukungan teknologi</a:t>
            </a:r>
            <a:endParaRPr lang="en-US" dirty="0"/>
          </a:p>
        </p:txBody>
      </p:sp>
    </p:spTree>
    <p:extLst>
      <p:ext uri="{BB962C8B-B14F-4D97-AF65-F5344CB8AC3E}">
        <p14:creationId xmlns:p14="http://schemas.microsoft.com/office/powerpoint/2010/main" val="14748860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8194"/>
                                        </p:tgtEl>
                                        <p:attrNameLst>
                                          <p:attrName>style.visibility</p:attrName>
                                        </p:attrNameLst>
                                      </p:cBhvr>
                                      <p:to>
                                        <p:strVal val="visible"/>
                                      </p:to>
                                    </p:set>
                                    <p:animEffect transition="in" filter="fade">
                                      <p:cBhvr>
                                        <p:cTn id="7" dur="500"/>
                                        <p:tgtEl>
                                          <p:spTgt spid="8194"/>
                                        </p:tgtEl>
                                      </p:cBhvr>
                                    </p:animEffect>
                                    <p:anim calcmode="lin" valueType="num">
                                      <p:cBhvr>
                                        <p:cTn id="8" dur="500" fill="hold"/>
                                        <p:tgtEl>
                                          <p:spTgt spid="8194"/>
                                        </p:tgtEl>
                                        <p:attrNameLst>
                                          <p:attrName>ppt_w</p:attrName>
                                        </p:attrNameLst>
                                      </p:cBhvr>
                                      <p:tavLst>
                                        <p:tav tm="0" fmla="#ppt_w*sin(2.5*pi*$)">
                                          <p:val>
                                            <p:fltVal val="0"/>
                                          </p:val>
                                        </p:tav>
                                        <p:tav tm="100000">
                                          <p:val>
                                            <p:fltVal val="1"/>
                                          </p:val>
                                        </p:tav>
                                      </p:tavLst>
                                    </p:anim>
                                    <p:anim calcmode="lin" valueType="num">
                                      <p:cBhvr>
                                        <p:cTn id="9" dur="500" fill="hold"/>
                                        <p:tgtEl>
                                          <p:spTgt spid="819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sz="quarter"/>
          </p:nvPr>
        </p:nvSpPr>
        <p:spPr>
          <a:xfrm>
            <a:off x="828675" y="1120775"/>
            <a:ext cx="7054850" cy="508000"/>
          </a:xfrm>
        </p:spPr>
        <p:txBody>
          <a:bodyPr/>
          <a:lstStyle/>
          <a:p>
            <a:r>
              <a:rPr lang="en-US" sz="3000"/>
              <a:t>PERCEIVED USEFULNESS AND PERCEIVED EASE OF USE</a:t>
            </a:r>
          </a:p>
        </p:txBody>
      </p:sp>
      <p:sp>
        <p:nvSpPr>
          <p:cNvPr id="98307" name="Rectangle 3"/>
          <p:cNvSpPr>
            <a:spLocks noChangeArrowheads="1"/>
          </p:cNvSpPr>
          <p:nvPr/>
        </p:nvSpPr>
        <p:spPr bwMode="auto">
          <a:xfrm>
            <a:off x="468313" y="3933825"/>
            <a:ext cx="2808287" cy="2303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Bef>
                <a:spcPct val="20000"/>
              </a:spcBef>
              <a:buClr>
                <a:srgbClr val="FFFF00"/>
              </a:buClr>
              <a:buSzPct val="70000"/>
              <a:buFont typeface="Wingdings" pitchFamily="2" charset="2"/>
              <a:buChar char="v"/>
            </a:pPr>
            <a:endParaRPr lang="en-US" altLang="zh-CN" sz="2600" b="1">
              <a:solidFill>
                <a:srgbClr val="FFFF00"/>
              </a:solidFill>
              <a:latin typeface="Century" pitchFamily="18" charset="0"/>
              <a:ea typeface="宋体" pitchFamily="2" charset="-122"/>
              <a:cs typeface="Arial" charset="0"/>
            </a:endParaRPr>
          </a:p>
        </p:txBody>
      </p:sp>
      <p:sp>
        <p:nvSpPr>
          <p:cNvPr id="98308" name="Text Box 4"/>
          <p:cNvSpPr txBox="1">
            <a:spLocks noChangeArrowheads="1"/>
          </p:cNvSpPr>
          <p:nvPr/>
        </p:nvSpPr>
        <p:spPr bwMode="auto">
          <a:xfrm>
            <a:off x="539750" y="2800350"/>
            <a:ext cx="7920038" cy="2703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Tx/>
              <a:buChar char="•"/>
            </a:pPr>
            <a:r>
              <a:rPr lang="en-US" b="1"/>
              <a:t> Perceived Usefulness (PU) refers to the degree to which a person believes that using a particular system would enhance his/her job performance.   </a:t>
            </a:r>
          </a:p>
          <a:p>
            <a:pPr algn="l">
              <a:spcBef>
                <a:spcPct val="50000"/>
              </a:spcBef>
              <a:buFontTx/>
              <a:buChar char="•"/>
            </a:pPr>
            <a:r>
              <a:rPr lang="en-US" b="1"/>
              <a:t> Perceived usefulness in TAM model reflects task-related productivity, performance, and effectiveness.</a:t>
            </a:r>
          </a:p>
          <a:p>
            <a:pPr algn="l">
              <a:spcBef>
                <a:spcPct val="50000"/>
              </a:spcBef>
              <a:buFontTx/>
              <a:buChar char="•"/>
            </a:pPr>
            <a:r>
              <a:rPr lang="en-US" b="1"/>
              <a:t> Perceived ease of use (PEOU) refers to the degree to which a person believes that using a particular system would be free of effort.</a:t>
            </a:r>
          </a:p>
          <a:p>
            <a:pPr algn="l">
              <a:spcBef>
                <a:spcPct val="50000"/>
              </a:spcBef>
              <a:buFontTx/>
              <a:buChar char="•"/>
            </a:pPr>
            <a:endParaRPr lang="en-US" b="1"/>
          </a:p>
        </p:txBody>
      </p:sp>
    </p:spTree>
    <p:extLst>
      <p:ext uri="{BB962C8B-B14F-4D97-AF65-F5344CB8AC3E}">
        <p14:creationId xmlns:p14="http://schemas.microsoft.com/office/powerpoint/2010/main" val="3871797557"/>
      </p:ext>
    </p:extLst>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8306"/>
                                        </p:tgtEl>
                                        <p:attrNameLst>
                                          <p:attrName>style.visibility</p:attrName>
                                        </p:attrNameLst>
                                      </p:cBhvr>
                                      <p:to>
                                        <p:strVal val="visible"/>
                                      </p:to>
                                    </p:set>
                                    <p:anim calcmode="lin" valueType="num">
                                      <p:cBhvr>
                                        <p:cTn id="7" dur="1000" fill="hold"/>
                                        <p:tgtEl>
                                          <p:spTgt spid="98306"/>
                                        </p:tgtEl>
                                        <p:attrNameLst>
                                          <p:attrName>ppt_x</p:attrName>
                                        </p:attrNameLst>
                                      </p:cBhvr>
                                      <p:tavLst>
                                        <p:tav tm="0">
                                          <p:val>
                                            <p:strVal val="#ppt_x-.2"/>
                                          </p:val>
                                        </p:tav>
                                        <p:tav tm="100000">
                                          <p:val>
                                            <p:strVal val="#ppt_x"/>
                                          </p:val>
                                        </p:tav>
                                      </p:tavLst>
                                    </p:anim>
                                    <p:anim calcmode="lin" valueType="num">
                                      <p:cBhvr>
                                        <p:cTn id="8" dur="1000" fill="hold"/>
                                        <p:tgtEl>
                                          <p:spTgt spid="98306"/>
                                        </p:tgtEl>
                                        <p:attrNameLst>
                                          <p:attrName>ppt_y</p:attrName>
                                        </p:attrNameLst>
                                      </p:cBhvr>
                                      <p:tavLst>
                                        <p:tav tm="0">
                                          <p:val>
                                            <p:strVal val="#ppt_y"/>
                                          </p:val>
                                        </p:tav>
                                        <p:tav tm="100000">
                                          <p:val>
                                            <p:strVal val="#ppt_y"/>
                                          </p:val>
                                        </p:tav>
                                      </p:tavLst>
                                    </p:anim>
                                    <p:animEffect transition="in" filter="wipe(right)" prLst="gradientSize: 0.1">
                                      <p:cBhvr>
                                        <p:cTn id="9" dur="1000"/>
                                        <p:tgtEl>
                                          <p:spTgt spid="98306"/>
                                        </p:tgtEl>
                                      </p:cBhvr>
                                    </p:animEffect>
                                  </p:childTnLst>
                                </p:cTn>
                              </p:par>
                              <p:par>
                                <p:cTn id="10" presetID="34" presetClass="entr" presetSubtype="0" fill="hold" grpId="0" nodeType="withEffect" nodePh="1">
                                  <p:stCondLst>
                                    <p:cond delay="0"/>
                                  </p:stCondLst>
                                  <p:endCondLst>
                                    <p:cond evt="begin" delay="0">
                                      <p:tn val="10"/>
                                    </p:cond>
                                  </p:endCondLst>
                                  <p:childTnLst>
                                    <p:set>
                                      <p:cBhvr>
                                        <p:cTn id="11" dur="1" fill="hold">
                                          <p:stCondLst>
                                            <p:cond delay="0"/>
                                          </p:stCondLst>
                                        </p:cTn>
                                        <p:tgtEl>
                                          <p:spTgt spid="98307">
                                            <p:txEl>
                                              <p:pRg st="0" end="0"/>
                                            </p:txEl>
                                          </p:spTgt>
                                        </p:tgtEl>
                                        <p:attrNameLst>
                                          <p:attrName>style.visibility</p:attrName>
                                        </p:attrNameLst>
                                      </p:cBhvr>
                                      <p:to>
                                        <p:strVal val="visible"/>
                                      </p:to>
                                    </p:set>
                                    <p:anim from="(-#ppt_w/2)" to="(#ppt_x)" calcmode="lin" valueType="num">
                                      <p:cBhvr>
                                        <p:cTn id="12" dur="600" fill="hold">
                                          <p:stCondLst>
                                            <p:cond delay="0"/>
                                          </p:stCondLst>
                                        </p:cTn>
                                        <p:tgtEl>
                                          <p:spTgt spid="98307">
                                            <p:txEl>
                                              <p:pRg st="0" end="0"/>
                                            </p:txEl>
                                          </p:spTgt>
                                        </p:tgtEl>
                                        <p:attrNameLst>
                                          <p:attrName>ppt_x</p:attrName>
                                        </p:attrNameLst>
                                      </p:cBhvr>
                                    </p:anim>
                                    <p:anim from="0" to="-1.0" calcmode="lin" valueType="num">
                                      <p:cBhvr>
                                        <p:cTn id="13" dur="200" decel="50000" autoRev="1" fill="hold">
                                          <p:stCondLst>
                                            <p:cond delay="600"/>
                                          </p:stCondLst>
                                        </p:cTn>
                                        <p:tgtEl>
                                          <p:spTgt spid="98307">
                                            <p:txEl>
                                              <p:pRg st="0" end="0"/>
                                            </p:txEl>
                                          </p:spTgt>
                                        </p:tgtEl>
                                        <p:attrNameLst>
                                          <p:attrName>xshear</p:attrName>
                                        </p:attrNameLst>
                                      </p:cBhvr>
                                    </p:anim>
                                    <p:animScale>
                                      <p:cBhvr>
                                        <p:cTn id="14" dur="200" decel="100000" autoRev="1" fill="hold">
                                          <p:stCondLst>
                                            <p:cond delay="600"/>
                                          </p:stCondLst>
                                        </p:cTn>
                                        <p:tgtEl>
                                          <p:spTgt spid="98307">
                                            <p:txEl>
                                              <p:pRg st="0" end="0"/>
                                            </p:txEl>
                                          </p:spTgt>
                                        </p:tgtEl>
                                      </p:cBhvr>
                                      <p:from x="100000" y="100000"/>
                                      <p:to x="80000" y="100000"/>
                                    </p:animScale>
                                    <p:anim by="(#ppt_h/3+#ppt_w*0.1)" calcmode="lin" valueType="num">
                                      <p:cBhvr additive="sum">
                                        <p:cTn id="15" dur="200" decel="100000" autoRev="1" fill="hold">
                                          <p:stCondLst>
                                            <p:cond delay="600"/>
                                          </p:stCondLst>
                                        </p:cTn>
                                        <p:tgtEl>
                                          <p:spTgt spid="98307">
                                            <p:txEl>
                                              <p:pRg st="0" end="0"/>
                                            </p:txEl>
                                          </p:spTgt>
                                        </p:tgtEl>
                                        <p:attrNameLst>
                                          <p:attrName>ppt_x</p:attrName>
                                        </p:attrNameLst>
                                      </p:cBhvr>
                                    </p:anim>
                                  </p:childTnLst>
                                </p:cTn>
                              </p:par>
                              <p:par>
                                <p:cTn id="16" presetID="29" presetClass="entr" presetSubtype="0" fill="hold" grpId="0" nodeType="withEffect">
                                  <p:stCondLst>
                                    <p:cond delay="0"/>
                                  </p:stCondLst>
                                  <p:childTnLst>
                                    <p:set>
                                      <p:cBhvr>
                                        <p:cTn id="17" dur="1" fill="hold">
                                          <p:stCondLst>
                                            <p:cond delay="0"/>
                                          </p:stCondLst>
                                        </p:cTn>
                                        <p:tgtEl>
                                          <p:spTgt spid="98308"/>
                                        </p:tgtEl>
                                        <p:attrNameLst>
                                          <p:attrName>style.visibility</p:attrName>
                                        </p:attrNameLst>
                                      </p:cBhvr>
                                      <p:to>
                                        <p:strVal val="visible"/>
                                      </p:to>
                                    </p:set>
                                    <p:anim calcmode="lin" valueType="num">
                                      <p:cBhvr>
                                        <p:cTn id="18" dur="1000" fill="hold"/>
                                        <p:tgtEl>
                                          <p:spTgt spid="98308"/>
                                        </p:tgtEl>
                                        <p:attrNameLst>
                                          <p:attrName>ppt_x</p:attrName>
                                        </p:attrNameLst>
                                      </p:cBhvr>
                                      <p:tavLst>
                                        <p:tav tm="0">
                                          <p:val>
                                            <p:strVal val="#ppt_x-.2"/>
                                          </p:val>
                                        </p:tav>
                                        <p:tav tm="100000">
                                          <p:val>
                                            <p:strVal val="#ppt_x"/>
                                          </p:val>
                                        </p:tav>
                                      </p:tavLst>
                                    </p:anim>
                                    <p:anim calcmode="lin" valueType="num">
                                      <p:cBhvr>
                                        <p:cTn id="19" dur="1000" fill="hold"/>
                                        <p:tgtEl>
                                          <p:spTgt spid="98308"/>
                                        </p:tgtEl>
                                        <p:attrNameLst>
                                          <p:attrName>ppt_y</p:attrName>
                                        </p:attrNameLst>
                                      </p:cBhvr>
                                      <p:tavLst>
                                        <p:tav tm="0">
                                          <p:val>
                                            <p:strVal val="#ppt_y"/>
                                          </p:val>
                                        </p:tav>
                                        <p:tav tm="100000">
                                          <p:val>
                                            <p:strVal val="#ppt_y"/>
                                          </p:val>
                                        </p:tav>
                                      </p:tavLst>
                                    </p:anim>
                                    <p:animEffect transition="in" filter="wipe(right)" prLst="gradientSize: 0.1">
                                      <p:cBhvr>
                                        <p:cTn id="20" dur="1000"/>
                                        <p:tgtEl>
                                          <p:spTgt spid="983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6" grpId="0"/>
      <p:bldP spid="98307" grpId="0" build="p"/>
      <p:bldP spid="9830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755650" y="260350"/>
            <a:ext cx="7543800" cy="1295400"/>
          </a:xfrm>
        </p:spPr>
        <p:txBody>
          <a:bodyPr/>
          <a:lstStyle/>
          <a:p>
            <a:r>
              <a:rPr lang="en-US" sz="3000"/>
              <a:t>PERCEIVED USEFULNESS AND PERCEIVED EASE OF USE</a:t>
            </a:r>
          </a:p>
        </p:txBody>
      </p:sp>
      <p:sp>
        <p:nvSpPr>
          <p:cNvPr id="124931" name="Rectangle 3"/>
          <p:cNvSpPr>
            <a:spLocks noGrp="1" noChangeArrowheads="1"/>
          </p:cNvSpPr>
          <p:nvPr>
            <p:ph type="body" idx="1"/>
          </p:nvPr>
        </p:nvSpPr>
        <p:spPr>
          <a:xfrm>
            <a:off x="457200" y="2401888"/>
            <a:ext cx="8229600" cy="3259137"/>
          </a:xfrm>
        </p:spPr>
        <p:txBody>
          <a:bodyPr/>
          <a:lstStyle/>
          <a:p>
            <a:pPr>
              <a:spcBef>
                <a:spcPct val="50000"/>
              </a:spcBef>
              <a:buClrTx/>
              <a:buSzTx/>
              <a:buFontTx/>
              <a:buChar char="•"/>
            </a:pPr>
            <a:r>
              <a:rPr lang="en-US" sz="1800" b="1"/>
              <a:t>The concepts of perceived usefulness and perceived ease of use are individual subjective judgments about the usefulness and ease toward specific system.</a:t>
            </a:r>
          </a:p>
          <a:p>
            <a:pPr>
              <a:spcBef>
                <a:spcPct val="50000"/>
              </a:spcBef>
              <a:buClrTx/>
              <a:buSzTx/>
              <a:buFontTx/>
              <a:buChar char="•"/>
            </a:pPr>
            <a:r>
              <a:rPr lang="en-US" sz="1800" b="1"/>
              <a:t> Perceived usefulness and perceived ease of use are distinct but related constructs.</a:t>
            </a:r>
          </a:p>
          <a:p>
            <a:pPr>
              <a:spcBef>
                <a:spcPct val="50000"/>
              </a:spcBef>
              <a:buClrTx/>
              <a:buSzTx/>
              <a:buFontTx/>
              <a:buChar char="•"/>
            </a:pPr>
            <a:r>
              <a:rPr lang="en-US" sz="1800" b="1"/>
              <a:t> In TAM, perceived usefulness is a major belief factor, and perceived ease of use is a secondary belief factor in determining behavioral intentions toward using information technology.</a:t>
            </a:r>
          </a:p>
          <a:p>
            <a:endParaRPr lang="en-US" sz="1800"/>
          </a:p>
        </p:txBody>
      </p:sp>
    </p:spTree>
    <p:extLst>
      <p:ext uri="{BB962C8B-B14F-4D97-AF65-F5344CB8AC3E}">
        <p14:creationId xmlns:p14="http://schemas.microsoft.com/office/powerpoint/2010/main" val="12249013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sz="quarter"/>
          </p:nvPr>
        </p:nvSpPr>
        <p:spPr>
          <a:xfrm>
            <a:off x="1331913" y="760413"/>
            <a:ext cx="5473700" cy="723900"/>
          </a:xfrm>
        </p:spPr>
        <p:txBody>
          <a:bodyPr/>
          <a:lstStyle/>
          <a:p>
            <a:r>
              <a:rPr lang="en-US" sz="3000"/>
              <a:t>BEHAVIORAL INTENTION AND ACTUAL USAGE</a:t>
            </a:r>
          </a:p>
        </p:txBody>
      </p:sp>
      <p:sp>
        <p:nvSpPr>
          <p:cNvPr id="99331" name="Rectangle 3"/>
          <p:cNvSpPr>
            <a:spLocks noChangeArrowheads="1"/>
          </p:cNvSpPr>
          <p:nvPr/>
        </p:nvSpPr>
        <p:spPr bwMode="auto">
          <a:xfrm>
            <a:off x="468313" y="3933825"/>
            <a:ext cx="2808287" cy="2303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Bef>
                <a:spcPct val="20000"/>
              </a:spcBef>
              <a:buClr>
                <a:srgbClr val="FFFF00"/>
              </a:buClr>
              <a:buSzPct val="70000"/>
              <a:buFont typeface="Wingdings" pitchFamily="2" charset="2"/>
              <a:buChar char="v"/>
            </a:pPr>
            <a:endParaRPr lang="en-US" altLang="zh-CN" sz="2600" b="1">
              <a:solidFill>
                <a:srgbClr val="FFFF00"/>
              </a:solidFill>
              <a:latin typeface="Century" pitchFamily="18" charset="0"/>
              <a:ea typeface="宋体" pitchFamily="2" charset="-122"/>
              <a:cs typeface="Arial" charset="0"/>
            </a:endParaRPr>
          </a:p>
        </p:txBody>
      </p:sp>
      <p:sp>
        <p:nvSpPr>
          <p:cNvPr id="99332" name="Text Box 4"/>
          <p:cNvSpPr txBox="1">
            <a:spLocks noChangeArrowheads="1"/>
          </p:cNvSpPr>
          <p:nvPr/>
        </p:nvSpPr>
        <p:spPr bwMode="auto">
          <a:xfrm>
            <a:off x="539750" y="2457450"/>
            <a:ext cx="8208963" cy="298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Tx/>
              <a:buChar char="•"/>
            </a:pPr>
            <a:r>
              <a:rPr lang="en-US" sz="2000" b="1"/>
              <a:t> Behavioral Intention reflects the extent to which a person purposes to purchase particular products or services.</a:t>
            </a:r>
          </a:p>
          <a:p>
            <a:pPr algn="l">
              <a:spcBef>
                <a:spcPct val="50000"/>
              </a:spcBef>
              <a:buFontTx/>
              <a:buChar char="•"/>
            </a:pPr>
            <a:r>
              <a:rPr lang="en-US" sz="2000" b="1"/>
              <a:t> Individuals with greater behavioral intentions and acceptances are more inclined to increase the actual behavior in World Wide Web.</a:t>
            </a:r>
          </a:p>
          <a:p>
            <a:pPr algn="l">
              <a:spcBef>
                <a:spcPct val="50000"/>
              </a:spcBef>
              <a:buFontTx/>
              <a:buChar char="•"/>
            </a:pPr>
            <a:r>
              <a:rPr lang="en-US" sz="2000" b="1"/>
              <a:t> Actual usage behavior refers to the frequency, time, and money which an individual devotes to online shopping.</a:t>
            </a:r>
            <a:r>
              <a:rPr lang="en-US" sz="2000" b="1">
                <a:solidFill>
                  <a:srgbClr val="FFFF00"/>
                </a:solidFill>
                <a:latin typeface="Comic Sans MS" pitchFamily="66" charset="0"/>
              </a:rPr>
              <a:t> </a:t>
            </a:r>
          </a:p>
          <a:p>
            <a:pPr algn="l">
              <a:spcBef>
                <a:spcPct val="50000"/>
              </a:spcBef>
            </a:pPr>
            <a:endParaRPr lang="en-US" sz="2000" b="1">
              <a:solidFill>
                <a:srgbClr val="FFFF00"/>
              </a:solidFill>
              <a:latin typeface="Comic Sans MS" pitchFamily="66" charset="0"/>
            </a:endParaRPr>
          </a:p>
        </p:txBody>
      </p:sp>
    </p:spTree>
    <p:extLst>
      <p:ext uri="{BB962C8B-B14F-4D97-AF65-F5344CB8AC3E}">
        <p14:creationId xmlns:p14="http://schemas.microsoft.com/office/powerpoint/2010/main" val="2591677001"/>
      </p:ext>
    </p:extLst>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9330"/>
                                        </p:tgtEl>
                                        <p:attrNameLst>
                                          <p:attrName>style.visibility</p:attrName>
                                        </p:attrNameLst>
                                      </p:cBhvr>
                                      <p:to>
                                        <p:strVal val="visible"/>
                                      </p:to>
                                    </p:set>
                                    <p:anim calcmode="lin" valueType="num">
                                      <p:cBhvr>
                                        <p:cTn id="7" dur="1000" fill="hold"/>
                                        <p:tgtEl>
                                          <p:spTgt spid="99330"/>
                                        </p:tgtEl>
                                        <p:attrNameLst>
                                          <p:attrName>ppt_x</p:attrName>
                                        </p:attrNameLst>
                                      </p:cBhvr>
                                      <p:tavLst>
                                        <p:tav tm="0">
                                          <p:val>
                                            <p:strVal val="#ppt_x-.2"/>
                                          </p:val>
                                        </p:tav>
                                        <p:tav tm="100000">
                                          <p:val>
                                            <p:strVal val="#ppt_x"/>
                                          </p:val>
                                        </p:tav>
                                      </p:tavLst>
                                    </p:anim>
                                    <p:anim calcmode="lin" valueType="num">
                                      <p:cBhvr>
                                        <p:cTn id="8" dur="1000" fill="hold"/>
                                        <p:tgtEl>
                                          <p:spTgt spid="99330"/>
                                        </p:tgtEl>
                                        <p:attrNameLst>
                                          <p:attrName>ppt_y</p:attrName>
                                        </p:attrNameLst>
                                      </p:cBhvr>
                                      <p:tavLst>
                                        <p:tav tm="0">
                                          <p:val>
                                            <p:strVal val="#ppt_y"/>
                                          </p:val>
                                        </p:tav>
                                        <p:tav tm="100000">
                                          <p:val>
                                            <p:strVal val="#ppt_y"/>
                                          </p:val>
                                        </p:tav>
                                      </p:tavLst>
                                    </p:anim>
                                    <p:animEffect transition="in" filter="wipe(right)" prLst="gradientSize: 0.1">
                                      <p:cBhvr>
                                        <p:cTn id="9" dur="1000"/>
                                        <p:tgtEl>
                                          <p:spTgt spid="99330"/>
                                        </p:tgtEl>
                                      </p:cBhvr>
                                    </p:animEffect>
                                  </p:childTnLst>
                                </p:cTn>
                              </p:par>
                              <p:par>
                                <p:cTn id="10" presetID="34" presetClass="entr" presetSubtype="0" fill="hold" grpId="0" nodeType="withEffect" nodePh="1">
                                  <p:stCondLst>
                                    <p:cond delay="0"/>
                                  </p:stCondLst>
                                  <p:endCondLst>
                                    <p:cond evt="begin" delay="0">
                                      <p:tn val="10"/>
                                    </p:cond>
                                  </p:endCondLst>
                                  <p:childTnLst>
                                    <p:set>
                                      <p:cBhvr>
                                        <p:cTn id="11" dur="1" fill="hold">
                                          <p:stCondLst>
                                            <p:cond delay="0"/>
                                          </p:stCondLst>
                                        </p:cTn>
                                        <p:tgtEl>
                                          <p:spTgt spid="99331">
                                            <p:txEl>
                                              <p:pRg st="0" end="0"/>
                                            </p:txEl>
                                          </p:spTgt>
                                        </p:tgtEl>
                                        <p:attrNameLst>
                                          <p:attrName>style.visibility</p:attrName>
                                        </p:attrNameLst>
                                      </p:cBhvr>
                                      <p:to>
                                        <p:strVal val="visible"/>
                                      </p:to>
                                    </p:set>
                                    <p:anim from="(-#ppt_w/2)" to="(#ppt_x)" calcmode="lin" valueType="num">
                                      <p:cBhvr>
                                        <p:cTn id="12" dur="600" fill="hold">
                                          <p:stCondLst>
                                            <p:cond delay="0"/>
                                          </p:stCondLst>
                                        </p:cTn>
                                        <p:tgtEl>
                                          <p:spTgt spid="99331">
                                            <p:txEl>
                                              <p:pRg st="0" end="0"/>
                                            </p:txEl>
                                          </p:spTgt>
                                        </p:tgtEl>
                                        <p:attrNameLst>
                                          <p:attrName>ppt_x</p:attrName>
                                        </p:attrNameLst>
                                      </p:cBhvr>
                                    </p:anim>
                                    <p:anim from="0" to="-1.0" calcmode="lin" valueType="num">
                                      <p:cBhvr>
                                        <p:cTn id="13" dur="200" decel="50000" autoRev="1" fill="hold">
                                          <p:stCondLst>
                                            <p:cond delay="600"/>
                                          </p:stCondLst>
                                        </p:cTn>
                                        <p:tgtEl>
                                          <p:spTgt spid="99331">
                                            <p:txEl>
                                              <p:pRg st="0" end="0"/>
                                            </p:txEl>
                                          </p:spTgt>
                                        </p:tgtEl>
                                        <p:attrNameLst>
                                          <p:attrName>xshear</p:attrName>
                                        </p:attrNameLst>
                                      </p:cBhvr>
                                    </p:anim>
                                    <p:animScale>
                                      <p:cBhvr>
                                        <p:cTn id="14" dur="200" decel="100000" autoRev="1" fill="hold">
                                          <p:stCondLst>
                                            <p:cond delay="600"/>
                                          </p:stCondLst>
                                        </p:cTn>
                                        <p:tgtEl>
                                          <p:spTgt spid="99331">
                                            <p:txEl>
                                              <p:pRg st="0" end="0"/>
                                            </p:txEl>
                                          </p:spTgt>
                                        </p:tgtEl>
                                      </p:cBhvr>
                                      <p:from x="100000" y="100000"/>
                                      <p:to x="80000" y="100000"/>
                                    </p:animScale>
                                    <p:anim by="(#ppt_h/3+#ppt_w*0.1)" calcmode="lin" valueType="num">
                                      <p:cBhvr additive="sum">
                                        <p:cTn id="15" dur="200" decel="100000" autoRev="1" fill="hold">
                                          <p:stCondLst>
                                            <p:cond delay="600"/>
                                          </p:stCondLst>
                                        </p:cTn>
                                        <p:tgtEl>
                                          <p:spTgt spid="99331">
                                            <p:txEl>
                                              <p:pRg st="0" end="0"/>
                                            </p:txEl>
                                          </p:spTgt>
                                        </p:tgtEl>
                                        <p:attrNameLst>
                                          <p:attrName>ppt_x</p:attrName>
                                        </p:attrNameLst>
                                      </p:cBhvr>
                                    </p:anim>
                                  </p:childTnLst>
                                </p:cTn>
                              </p:par>
                              <p:par>
                                <p:cTn id="16" presetID="29" presetClass="entr" presetSubtype="0" fill="hold" grpId="0" nodeType="withEffect">
                                  <p:stCondLst>
                                    <p:cond delay="0"/>
                                  </p:stCondLst>
                                  <p:childTnLst>
                                    <p:set>
                                      <p:cBhvr>
                                        <p:cTn id="17" dur="1" fill="hold">
                                          <p:stCondLst>
                                            <p:cond delay="0"/>
                                          </p:stCondLst>
                                        </p:cTn>
                                        <p:tgtEl>
                                          <p:spTgt spid="99332"/>
                                        </p:tgtEl>
                                        <p:attrNameLst>
                                          <p:attrName>style.visibility</p:attrName>
                                        </p:attrNameLst>
                                      </p:cBhvr>
                                      <p:to>
                                        <p:strVal val="visible"/>
                                      </p:to>
                                    </p:set>
                                    <p:anim calcmode="lin" valueType="num">
                                      <p:cBhvr>
                                        <p:cTn id="18" dur="1000" fill="hold"/>
                                        <p:tgtEl>
                                          <p:spTgt spid="99332"/>
                                        </p:tgtEl>
                                        <p:attrNameLst>
                                          <p:attrName>ppt_x</p:attrName>
                                        </p:attrNameLst>
                                      </p:cBhvr>
                                      <p:tavLst>
                                        <p:tav tm="0">
                                          <p:val>
                                            <p:strVal val="#ppt_x-.2"/>
                                          </p:val>
                                        </p:tav>
                                        <p:tav tm="100000">
                                          <p:val>
                                            <p:strVal val="#ppt_x"/>
                                          </p:val>
                                        </p:tav>
                                      </p:tavLst>
                                    </p:anim>
                                    <p:anim calcmode="lin" valueType="num">
                                      <p:cBhvr>
                                        <p:cTn id="19" dur="1000" fill="hold"/>
                                        <p:tgtEl>
                                          <p:spTgt spid="99332"/>
                                        </p:tgtEl>
                                        <p:attrNameLst>
                                          <p:attrName>ppt_y</p:attrName>
                                        </p:attrNameLst>
                                      </p:cBhvr>
                                      <p:tavLst>
                                        <p:tav tm="0">
                                          <p:val>
                                            <p:strVal val="#ppt_y"/>
                                          </p:val>
                                        </p:tav>
                                        <p:tav tm="100000">
                                          <p:val>
                                            <p:strVal val="#ppt_y"/>
                                          </p:val>
                                        </p:tav>
                                      </p:tavLst>
                                    </p:anim>
                                    <p:animEffect transition="in" filter="wipe(right)" prLst="gradientSize: 0.1">
                                      <p:cBhvr>
                                        <p:cTn id="20" dur="1000"/>
                                        <p:tgtEl>
                                          <p:spTgt spid="993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p:bldP spid="99331" grpId="0" build="p"/>
      <p:bldP spid="9933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IRM Pertemuan-1" id="{3979C861-7D89-4CC1-9C6B-39A9A90CB11D}" vid="{8D56DF52-7B1B-405B-A0F0-F9B69CA6AF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IRM Pertemuan-1</Template>
  <TotalTime>922</TotalTime>
  <Words>689</Words>
  <Application>Microsoft Office PowerPoint</Application>
  <PresentationFormat>On-screen Show (4:3)</PresentationFormat>
  <Paragraphs>70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Penerapan TAM di Sektor Pendidikan</vt:lpstr>
      <vt:lpstr>Aturan Pemerintah Tentang TIK dalam Pendidikan</vt:lpstr>
      <vt:lpstr>Proses Bisnis dalam Pendidikan</vt:lpstr>
      <vt:lpstr>Diskusikan masing-masing proses Bisnis</vt:lpstr>
      <vt:lpstr>PERCEIVED USEFULNESS AND PERCEIVED EASE OF USE</vt:lpstr>
      <vt:lpstr>PERCEIVED USEFULNESS AND PERCEIVED EASE OF USE</vt:lpstr>
      <vt:lpstr>BEHAVIORAL INTENTION AND ACTUAL USAGE</vt:lpstr>
      <vt:lpstr>TECHNOLOGY ACCEPTANCE MODEL (TAM)</vt:lpstr>
      <vt:lpstr>TAM IMPLEMENTATION</vt:lpstr>
      <vt:lpstr>CONCLUSION</vt:lpstr>
      <vt:lpstr>CONCLUSION</vt:lpstr>
      <vt:lpstr>THANK YOU</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dc:creator>
  <cp:lastModifiedBy>Riya Widayanti</cp:lastModifiedBy>
  <cp:revision>26</cp:revision>
  <dcterms:created xsi:type="dcterms:W3CDTF">2018-03-06T15:17:13Z</dcterms:created>
  <dcterms:modified xsi:type="dcterms:W3CDTF">2018-05-24T04:48:35Z</dcterms:modified>
</cp:coreProperties>
</file>