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1ADA0-87BE-4228-B920-6EA49BDFB4B0}" type="datetimeFigureOut">
              <a:rPr lang="en-US" smtClean="0"/>
              <a:t>4/30/2018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B4FD6-5F7D-4740-A0C2-ACA967A5B150}" type="slidenum">
              <a:rPr lang="en-US" smtClean="0"/>
              <a:t>‹#›</a:t>
            </a:fld>
            <a:endParaRPr lang="en-US"/>
          </a:p>
        </p:txBody>
      </p:sp>
    </p:spTree>
    <p:extLst>
      <p:ext uri="{BB962C8B-B14F-4D97-AF65-F5344CB8AC3E}">
        <p14:creationId xmlns:p14="http://schemas.microsoft.com/office/powerpoint/2010/main" val="133202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BDA1A6-DFA0-4EB5-8A7B-C1713FE6C74B}" type="slidenum">
              <a:rPr lang="en-US" smtClean="0"/>
              <a:pPr eaLnBrk="1" hangingPunct="1"/>
              <a:t>2</a:t>
            </a:fld>
            <a:endParaRPr lang="en-US" smtClean="0"/>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organization must measure more than just traffic to determine the efficiency and effectiveness of its websites</a:t>
            </a:r>
          </a:p>
          <a:p>
            <a:pPr eaLnBrk="1" hangingPunct="1"/>
            <a:r>
              <a:rPr lang="en-US" smtClean="0"/>
              <a:t>Ask your students what types of things an organization can monitor to determine the efficiency and effectiveness of its websites</a:t>
            </a:r>
          </a:p>
          <a:p>
            <a:pPr lvl="1" eaLnBrk="1" hangingPunct="1"/>
            <a:r>
              <a:rPr lang="en-US" smtClean="0"/>
              <a:t>Ans:  Revenue generated by Web traffic</a:t>
            </a:r>
          </a:p>
          <a:p>
            <a:pPr lvl="1" eaLnBrk="1" hangingPunct="1"/>
            <a:r>
              <a:rPr lang="en-US" smtClean="0"/>
              <a:t>Number of new customers acquired by Web traffic</a:t>
            </a:r>
          </a:p>
          <a:p>
            <a:pPr lvl="1" eaLnBrk="1" hangingPunct="1"/>
            <a:r>
              <a:rPr lang="en-US" smtClean="0"/>
              <a:t>Reductions in customer service calls resulting from Web traffic</a:t>
            </a:r>
          </a:p>
          <a:p>
            <a:pPr eaLnBrk="1" hangingPunct="1"/>
            <a:r>
              <a:rPr lang="en-US" smtClean="0"/>
              <a:t>The Yankee Group reports that 66 percent of companies determine website success solely by measuring the amount of traffic</a:t>
            </a:r>
          </a:p>
          <a:p>
            <a:pPr eaLnBrk="1" hangingPunct="1"/>
            <a:r>
              <a:rPr lang="en-US" smtClean="0"/>
              <a:t>New customer acquisition ranked second</a:t>
            </a:r>
          </a:p>
          <a:p>
            <a:pPr eaLnBrk="1" hangingPunct="1"/>
            <a:r>
              <a:rPr lang="en-US" smtClean="0"/>
              <a:t>Revenue generation ranked third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2657C-5C25-4E6E-AD60-43125296B2ED}" type="slidenum">
              <a:rPr lang="en-US" smtClean="0"/>
              <a:pPr eaLnBrk="1" hangingPunct="1"/>
              <a:t>11</a:t>
            </a:fld>
            <a:endParaRPr lang="en-US" smtClean="0"/>
          </a:p>
        </p:txBody>
      </p:sp>
      <p:sp>
        <p:nvSpPr>
          <p:cNvPr id="223235" name="Rectangle 2"/>
          <p:cNvSpPr>
            <a:spLocks noRo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Review the benefits and challenges Figure for a detailed listing of the various advantages and limitations in the ebusiness revenue model</a:t>
            </a:r>
          </a:p>
          <a:p>
            <a:pPr lvl="1" eaLnBrk="1" hangingPunct="1"/>
            <a:r>
              <a:rPr lang="en-US" smtClean="0"/>
              <a:t>Which type of revenue model would an ASP find most lucrative?</a:t>
            </a:r>
          </a:p>
          <a:p>
            <a:pPr lvl="1" eaLnBrk="1" hangingPunct="1"/>
            <a:r>
              <a:rPr lang="en-US" smtClean="0"/>
              <a:t>Which type of revenue model would an ISP find most lucrative?</a:t>
            </a:r>
          </a:p>
          <a:p>
            <a:pPr lvl="1" eaLnBrk="1" hangingPunct="1"/>
            <a:r>
              <a:rPr lang="en-US" smtClean="0"/>
              <a:t>Which type of revenue model would an online auction website find most lucrative?</a:t>
            </a:r>
          </a:p>
          <a:p>
            <a:pPr lvl="1" eaLnBrk="1" hangingPunct="1"/>
            <a:r>
              <a:rPr lang="en-US" smtClean="0"/>
              <a:t>Which type of revenue model would an online search engine such as Google find most lucrative?</a:t>
            </a:r>
          </a:p>
          <a:p>
            <a:pPr lvl="1" eaLnBrk="1" hangingPunct="1"/>
            <a:endParaRPr lang="en-US" smtClean="0"/>
          </a:p>
          <a:p>
            <a:pPr lvl="1" eaLnBrk="1" hangingPunct="1"/>
            <a:endParaRPr lang="en-US" smtClean="0"/>
          </a:p>
          <a:p>
            <a:pPr lvl="1"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BD9B046-793F-41A8-A6E5-C3D05BEA438D}" type="slidenum">
              <a:rPr lang="en-US" smtClean="0"/>
              <a:pPr eaLnBrk="1" hangingPunct="1"/>
              <a:t>12</a:t>
            </a:fld>
            <a:endParaRPr lang="en-US" smtClean="0"/>
          </a:p>
        </p:txBody>
      </p:sp>
      <p:sp>
        <p:nvSpPr>
          <p:cNvPr id="224259" name="Rectangle 2"/>
          <p:cNvSpPr>
            <a:spLocks noRo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chapter discussed many ways that businesses are growing and increasing profits through ebusiness</a:t>
            </a:r>
          </a:p>
          <a:p>
            <a:pPr eaLnBrk="1" hangingPunct="1"/>
            <a:r>
              <a:rPr lang="en-US" smtClean="0"/>
              <a:t>How can egovernment use some of the trends discussed throughout the chapter to help reduce costs and increase revenue?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D543F7-4586-458C-99C1-F96DB6795EBD}" type="slidenum">
              <a:rPr lang="en-US" smtClean="0"/>
              <a:pPr eaLnBrk="1" hangingPunct="1"/>
              <a:t>13</a:t>
            </a:fld>
            <a:endParaRPr lang="en-US" smtClean="0"/>
          </a:p>
        </p:txBody>
      </p:sp>
      <p:sp>
        <p:nvSpPr>
          <p:cNvPr id="225283" name="Rectangle 2"/>
          <p:cNvSpPr>
            <a:spLocks noRo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Review the website http://firstgov.gov/ - the official U.S. gateway to all government information</a:t>
            </a:r>
          </a:p>
          <a:p>
            <a:pPr eaLnBrk="1" hangingPunct="1"/>
            <a:r>
              <a:rPr lang="en-US" smtClean="0"/>
              <a:t>This website is a catalyst for a growing electronic government</a:t>
            </a:r>
          </a:p>
          <a:p>
            <a:pPr eaLnBrk="1" hangingPunct="1"/>
            <a:r>
              <a:rPr lang="en-US" smtClean="0"/>
              <a:t>Ask your students to review the following websites to further understand the progress being made in egovernment</a:t>
            </a:r>
          </a:p>
          <a:p>
            <a:pPr lvl="1" eaLnBrk="1" hangingPunct="1"/>
            <a:r>
              <a:rPr lang="en-US" smtClean="0"/>
              <a:t>C2G – eGov.com</a:t>
            </a:r>
          </a:p>
          <a:p>
            <a:pPr lvl="1" eaLnBrk="1" hangingPunct="1"/>
            <a:r>
              <a:rPr lang="en-US" smtClean="0"/>
              <a:t>B2G – lockheedmartin.com</a:t>
            </a:r>
          </a:p>
          <a:p>
            <a:pPr lvl="1" eaLnBrk="1" hangingPunct="1"/>
            <a:r>
              <a:rPr lang="en-US" smtClean="0"/>
              <a:t>G2B – export.gov</a:t>
            </a:r>
          </a:p>
          <a:p>
            <a:pPr lvl="1" eaLnBrk="1" hangingPunct="1"/>
            <a:r>
              <a:rPr lang="en-US" smtClean="0"/>
              <a:t>G2C – medicare.gov</a:t>
            </a:r>
          </a:p>
          <a:p>
            <a:pPr lvl="1" eaLnBrk="1" hangingPunct="1"/>
            <a:r>
              <a:rPr lang="en-US" smtClean="0"/>
              <a:t>G2G – disasterhelp.gov</a:t>
            </a:r>
          </a:p>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6669AB-9BE0-4597-B557-B96DADF022A7}" type="slidenum">
              <a:rPr lang="en-US" smtClean="0"/>
              <a:pPr eaLnBrk="1" hangingPunct="1"/>
              <a:t>14</a:t>
            </a:fld>
            <a:endParaRPr lang="en-US" smtClean="0"/>
          </a:p>
        </p:txBody>
      </p:sp>
      <p:sp>
        <p:nvSpPr>
          <p:cNvPr id="226307" name="Rectangle 2"/>
          <p:cNvSpPr>
            <a:spLocks noRo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CLASSROOM EXERCISE</a:t>
            </a:r>
          </a:p>
          <a:p>
            <a:pPr eaLnBrk="1" hangingPunct="1"/>
            <a:r>
              <a:rPr lang="en-US" b="1" smtClean="0"/>
              <a:t>Mobile Mania</a:t>
            </a:r>
          </a:p>
          <a:p>
            <a:pPr lvl="1" eaLnBrk="1" hangingPunct="1"/>
            <a:r>
              <a:rPr lang="en-US" smtClean="0"/>
              <a:t>Ask your students to develop a product or service that could be used in the mcommerce market</a:t>
            </a:r>
          </a:p>
          <a:p>
            <a:pPr lvl="2" eaLnBrk="1" hangingPunct="1"/>
            <a:r>
              <a:rPr lang="en-US" smtClean="0"/>
              <a:t>A device to download music and videos through wireless</a:t>
            </a:r>
          </a:p>
          <a:p>
            <a:pPr lvl="2" eaLnBrk="1" hangingPunct="1"/>
            <a:r>
              <a:rPr lang="en-US" smtClean="0"/>
              <a:t>Purchase goods and services through a cell phone</a:t>
            </a:r>
          </a:p>
          <a:p>
            <a:pPr lvl="2" eaLnBrk="1" hangingPunct="1"/>
            <a:endParaRPr lang="en-US" smtClean="0"/>
          </a:p>
          <a:p>
            <a:pPr lvl="2"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DB00E2-7753-4D02-97E2-F88DB59FDA18}" type="slidenum">
              <a:rPr lang="en-US" smtClean="0"/>
              <a:pPr eaLnBrk="1" hangingPunct="1"/>
              <a:t>15</a:t>
            </a:fld>
            <a:endParaRPr lang="en-US" smtClean="0"/>
          </a:p>
        </p:txBody>
      </p:sp>
      <p:sp>
        <p:nvSpPr>
          <p:cNvPr id="227331" name="Rectangle 2"/>
          <p:cNvSpPr>
            <a:spLocks noRo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buFontTx/>
              <a:buNone/>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9C2766-2802-4588-B6D9-0BDE3E4F55D2}" type="slidenum">
              <a:rPr lang="en-US" smtClean="0"/>
              <a:pPr eaLnBrk="1" hangingPunct="1"/>
              <a:t>16</a:t>
            </a:fld>
            <a:endParaRPr lang="en-US" smtClean="0"/>
          </a:p>
        </p:txBody>
      </p:sp>
      <p:sp>
        <p:nvSpPr>
          <p:cNvPr id="228355" name="Rectangle 2"/>
          <p:cNvSpPr>
            <a:spLocks noRo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buFontTx/>
              <a:buNone/>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EE45DF-6DB9-4850-91FC-72649F771537}" type="slidenum">
              <a:rPr lang="en-US" smtClean="0"/>
              <a:pPr eaLnBrk="1" hangingPunct="1"/>
              <a:t>17</a:t>
            </a:fld>
            <a:endParaRPr lang="en-US" smtClean="0"/>
          </a:p>
        </p:txBody>
      </p:sp>
      <p:sp>
        <p:nvSpPr>
          <p:cNvPr id="229379" name="Rectangle 2"/>
          <p:cNvSpPr>
            <a:spLocks noRo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buFontTx/>
              <a:buNone/>
            </a:pPr>
            <a:r>
              <a:rPr lang="en-US" b="1" smtClean="0"/>
              <a:t>5.  What is Amazon’s ebusiness model?</a:t>
            </a:r>
            <a:endParaRPr lang="en-US" smtClean="0"/>
          </a:p>
          <a:p>
            <a:pPr marL="423863" lvl="1" indent="-190500" eaLnBrk="1" hangingPunct="1"/>
            <a:r>
              <a:rPr lang="en-US" smtClean="0"/>
              <a:t>This is somewhat of a trick question, because the answer is that Amazon.com is a B2B, C2C, and a B2C.  Amazon.com does business with other businesses (B2B), such as Borders, Target, and Office Depot.  Amazon.com also supports a huge business-to-consumer model with their main website interface. Amazon also supports customers doing business with other customers (C2C).</a:t>
            </a:r>
          </a:p>
          <a:p>
            <a:pPr marL="190500" indent="-190500" eaLnBrk="1" hangingPunct="1">
              <a:buFontTx/>
              <a:buNone/>
            </a:pPr>
            <a:r>
              <a:rPr lang="en-US" b="1" smtClean="0"/>
              <a:t>6.  How can Amazon use mcommerce to influence its business?</a:t>
            </a:r>
            <a:endParaRPr lang="en-US" smtClean="0"/>
          </a:p>
          <a:p>
            <a:pPr marL="423863" lvl="1" indent="-190500" eaLnBrk="1" hangingPunct="1"/>
            <a:r>
              <a:rPr lang="en-US" smtClean="0"/>
              <a:t>mcommerce enables consumers to buy on the fly, from handheld devices and mobile phones.  Using Amazon.com’s one-click, customers could search for and buy any of Amazon's offerings, from DVDs and CDs to books and toys, and do it anywhere.  Which means customers would have the use of shopping in a traditional brick-and-mortar store, use comparative shopping methods, search Amazon.com for its price, and make a purchasing decision accordingly.</a:t>
            </a:r>
            <a:endParaRPr lang="en-US" b="1" smtClean="0"/>
          </a:p>
          <a:p>
            <a:pPr marL="190500" indent="-190500" eaLnBrk="1" hangingPunct="1">
              <a:buFontTx/>
              <a:buNone/>
            </a:pPr>
            <a:r>
              <a:rPr lang="en-US" b="1" smtClean="0"/>
              <a:t>7.  Which metrics could Amazon use to assess the efficiency and effectiveness of Amazon’s website?</a:t>
            </a:r>
            <a:endParaRPr lang="en-US" smtClean="0"/>
          </a:p>
          <a:p>
            <a:pPr marL="423863" lvl="1" indent="-190500" eaLnBrk="1" hangingPunct="1"/>
            <a:r>
              <a:rPr lang="en-US" smtClean="0"/>
              <a:t>Amazon could use the following metrics to asses its website.</a:t>
            </a:r>
          </a:p>
          <a:p>
            <a:pPr marL="423863" lvl="1" indent="-190500" eaLnBrk="1" hangingPunct="1"/>
            <a:r>
              <a:rPr lang="en-US" smtClean="0"/>
              <a:t>Click-through – to determine how many customers visit the site from another site, banner-ad – to determine how many customers visit the site from a banner ad on another site, the number of page views to determine the number of pages presented to a visitor, the pattern of websites visited, including most frequent exit page and most frequent prior website, length of stay on the website, dates and times of visits to determine customer spending habits, number of abandoned shopping carts to determine why customers are leaving the site, identified visitors who purchase recommended products to determine if personalization is working</a:t>
            </a:r>
          </a:p>
          <a:p>
            <a:pPr marL="190500" indent="-190500" eaLnBrk="1" hangingPunct="1">
              <a:buFontTx/>
              <a:buNone/>
            </a:pPr>
            <a:r>
              <a:rPr lang="en-US" b="1" smtClean="0"/>
              <a:t>8.  What are some of the business challenges facing Amazon?</a:t>
            </a:r>
            <a:endParaRPr lang="en-US" smtClean="0"/>
          </a:p>
          <a:p>
            <a:pPr marL="423863" lvl="1" indent="-190500" eaLnBrk="1" hangingPunct="1"/>
            <a:r>
              <a:rPr lang="en-US" smtClean="0"/>
              <a:t>There are several challenges facing Amazon including protecting its customers from unsolicited goods and illegal or harmful communication.  Amazon offers a number of third-party services and it must ensure those parties are operating as expected. If a customer purchases a product from a third-party seller on Amazon and the goods are never shipped, Amazon is held responsible. It must also deal with security issues such as identity theft if there was a breach in its customer systems since it maintains customer credit card numbers. It must also ensure it is adhering to tax laws.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4B6F9C-2D5C-428F-A07C-FCC0761AF1BD}" type="slidenum">
              <a:rPr lang="en-US" smtClean="0"/>
              <a:pPr eaLnBrk="1" hangingPunct="1"/>
              <a:t>3</a:t>
            </a:fld>
            <a:endParaRPr lang="en-US" smtClean="0"/>
          </a:p>
        </p:txBody>
      </p:sp>
      <p:sp>
        <p:nvSpPr>
          <p:cNvPr id="215043" name="Rectangle 2"/>
          <p:cNvSpPr>
            <a:spLocks noRo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website traffic analysis can include:</a:t>
            </a:r>
          </a:p>
          <a:p>
            <a:pPr lvl="1" eaLnBrk="1" hangingPunct="1"/>
            <a:r>
              <a:rPr lang="en-US" b="1" i="1" smtClean="0"/>
              <a:t>Cookie</a:t>
            </a:r>
            <a:r>
              <a:rPr lang="en-US" smtClean="0"/>
              <a:t> – a small file deposited on a hard drive by a website containing information about customers and their Web activities</a:t>
            </a:r>
          </a:p>
          <a:p>
            <a:pPr lvl="1" eaLnBrk="1" hangingPunct="1"/>
            <a:r>
              <a:rPr lang="en-US" b="1" i="1" smtClean="0"/>
              <a:t>Click-through</a:t>
            </a:r>
            <a:r>
              <a:rPr lang="en-US" smtClean="0"/>
              <a:t> – a count of the number of people who visit one site and click on an advertisement that takes them to the site of the advertiser</a:t>
            </a:r>
          </a:p>
          <a:p>
            <a:pPr lvl="1" eaLnBrk="1" hangingPunct="1"/>
            <a:r>
              <a:rPr lang="en-US" b="1" i="1" smtClean="0"/>
              <a:t>Banner ad</a:t>
            </a:r>
            <a:r>
              <a:rPr lang="en-US" smtClean="0"/>
              <a:t> – a small ad on one website that advertises the products and services of another business, usually another dot-com business</a:t>
            </a:r>
          </a:p>
          <a:p>
            <a:pPr lvl="1" eaLnBrk="1" hangingPunct="1"/>
            <a:r>
              <a:rPr lang="en-US" b="1" i="1" smtClean="0"/>
              <a:t>Interactivity</a:t>
            </a:r>
            <a:r>
              <a:rPr lang="en-US" smtClean="0"/>
              <a:t> – visitor interactions with the target ad</a:t>
            </a:r>
          </a:p>
          <a:p>
            <a:pPr eaLnBrk="1" hangingPunct="1"/>
            <a:r>
              <a:rPr lang="en-US" smtClean="0"/>
              <a:t>Analyzing website traffic is one way organizations can understand the effectiveness of Web advertising</a:t>
            </a:r>
          </a:p>
          <a:p>
            <a:pPr eaLnBrk="1" hangingPunct="1"/>
            <a:r>
              <a:rPr lang="en-US" smtClean="0"/>
              <a:t>Ask your students how interactivity is a giant advancement in the advertising industry</a:t>
            </a:r>
          </a:p>
          <a:p>
            <a:pPr lvl="1" eaLnBrk="1" hangingPunct="1"/>
            <a:r>
              <a:rPr lang="en-US" smtClean="0"/>
              <a:t>Ans:  Prior to computers there was no way for the advertiser to know if the customer actually read or even looked at an ad in a newspaper or magazine</a:t>
            </a:r>
          </a:p>
          <a:p>
            <a:pPr lvl="1" eaLnBrk="1" hangingPunct="1"/>
            <a:r>
              <a:rPr lang="en-US" smtClean="0"/>
              <a:t>Interactivity measures allow advertisers to know exactly how long a customer spends viewing an ad</a:t>
            </a:r>
          </a:p>
          <a:p>
            <a:pPr lvl="1" eaLnBrk="1" hangingPunct="1"/>
            <a:r>
              <a:rPr lang="en-US" smtClean="0"/>
              <a:t>Ask your students about privacy and how do these types of Web traffic analysis tools invade user privacy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8925FF-6561-4EFC-A672-CAA3B287202A}" type="slidenum">
              <a:rPr lang="en-US" smtClean="0"/>
              <a:pPr eaLnBrk="1" hangingPunct="1"/>
              <a:t>4</a:t>
            </a:fld>
            <a:endParaRPr lang="en-US" smtClean="0"/>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59A5B1-3BCE-4E2B-A0F9-153B18D02E83}" type="slidenum">
              <a:rPr lang="en-US" smtClean="0"/>
              <a:pPr eaLnBrk="1" hangingPunct="1"/>
              <a:t>5</a:t>
            </a:fld>
            <a:endParaRPr lang="en-US" smtClean="0"/>
          </a:p>
        </p:txBody>
      </p:sp>
      <p:sp>
        <p:nvSpPr>
          <p:cNvPr id="217091" name="Rectangle 2"/>
          <p:cNvSpPr>
            <a:spLocks noRo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Click-stream data can reveal a number of basic data points on how consumers interact with websites</a:t>
            </a:r>
          </a:p>
          <a:p>
            <a:pPr eaLnBrk="1" hangingPunct="1"/>
            <a:r>
              <a:rPr lang="en-US" smtClean="0"/>
              <a:t>Ask your students what an organization can learn from understanding click-stream data</a:t>
            </a:r>
          </a:p>
          <a:p>
            <a:pPr eaLnBrk="1" hangingPunct="1"/>
            <a:r>
              <a:rPr lang="en-US" smtClean="0"/>
              <a:t>For example, what does number of abandoned shopping carts tell an organization?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CC6B50-C689-4D29-9B38-3D205909846C}" type="slidenum">
              <a:rPr lang="en-US" smtClean="0"/>
              <a:pPr eaLnBrk="1" hangingPunct="1"/>
              <a:t>6</a:t>
            </a:fld>
            <a:endParaRPr lang="en-US" smtClean="0"/>
          </a:p>
        </p:txBody>
      </p:sp>
      <p:sp>
        <p:nvSpPr>
          <p:cNvPr id="218115" name="Rectangle 2"/>
          <p:cNvSpPr>
            <a:spLocks noRo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Review each section of the website metrics Figure for a detailed listing of visitor, exposure, visit, and hit metrics</a:t>
            </a:r>
          </a:p>
          <a:p>
            <a:pPr eaLnBrk="1" hangingPunct="1"/>
            <a:endParaRPr lang="en-US" b="1" smtClean="0"/>
          </a:p>
          <a:p>
            <a:pPr eaLnBrk="1" hangingPunct="1"/>
            <a:r>
              <a:rPr lang="en-US" b="1" smtClean="0"/>
              <a:t>CLASSROOM EXERCISE</a:t>
            </a:r>
          </a:p>
          <a:p>
            <a:pPr eaLnBrk="1" hangingPunct="1"/>
            <a:r>
              <a:rPr lang="en-US" b="1" smtClean="0"/>
              <a:t>Measuring Metrics</a:t>
            </a:r>
          </a:p>
          <a:p>
            <a:pPr lvl="1" eaLnBrk="1" hangingPunct="1"/>
            <a:r>
              <a:rPr lang="en-US" smtClean="0"/>
              <a:t>Break your students into groups and assign each group one of the four categories found in the above Figure</a:t>
            </a:r>
          </a:p>
          <a:p>
            <a:pPr lvl="1" eaLnBrk="1" hangingPunct="1"/>
            <a:r>
              <a:rPr lang="en-US" smtClean="0"/>
              <a:t>Have your students detail each category explaining how each metric can be used to help an organization improve its operations</a:t>
            </a:r>
          </a:p>
          <a:p>
            <a:pPr lvl="1" eaLnBrk="1" hangingPunct="1"/>
            <a:r>
              <a:rPr lang="en-US" smtClean="0"/>
              <a:t>Ask your students to share their answers with the class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A74713-E39C-40F7-8375-35E6B0F9F062}" type="slidenum">
              <a:rPr lang="en-US" smtClean="0"/>
              <a:pPr eaLnBrk="1" hangingPunct="1"/>
              <a:t>7</a:t>
            </a:fld>
            <a:endParaRPr lang="en-US" smtClean="0"/>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ebusiness benefits include:</a:t>
            </a:r>
          </a:p>
          <a:p>
            <a:pPr lvl="1" eaLnBrk="1" hangingPunct="1"/>
            <a:r>
              <a:rPr lang="en-US" b="1" smtClean="0"/>
              <a:t>Highly Accessible - </a:t>
            </a:r>
            <a:r>
              <a:rPr lang="en-US" smtClean="0"/>
              <a:t>Businesses can operate 24 hours a day, 7 days a week, 365 days a year</a:t>
            </a:r>
          </a:p>
          <a:p>
            <a:pPr lvl="1" eaLnBrk="1" hangingPunct="1"/>
            <a:r>
              <a:rPr lang="en-US" b="1" smtClean="0"/>
              <a:t>Increased Customer Loyalty - </a:t>
            </a:r>
            <a:r>
              <a:rPr lang="en-US" smtClean="0"/>
              <a:t>Additional channels to contact, respond to, and access customers helps contribute to customer loyalty</a:t>
            </a:r>
          </a:p>
          <a:p>
            <a:pPr lvl="1" eaLnBrk="1" hangingPunct="1"/>
            <a:r>
              <a:rPr lang="en-US" b="1" smtClean="0"/>
              <a:t>Improved Information Content-  </a:t>
            </a:r>
            <a:r>
              <a:rPr lang="en-US" smtClean="0"/>
              <a:t>In the past, customers had to order catalogs or travel to a physical facility before they could compare price and product attributes. Electronic catalogs and Web pages present customers with updated information in real-time about goods, services, and prices</a:t>
            </a:r>
          </a:p>
          <a:p>
            <a:pPr lvl="1" eaLnBrk="1" hangingPunct="1"/>
            <a:r>
              <a:rPr lang="en-US" b="1" smtClean="0"/>
              <a:t>Increased Convenience - </a:t>
            </a:r>
            <a:r>
              <a:rPr lang="en-US" smtClean="0"/>
              <a:t>ebusiness automates and improves many of the activities that make up a buying experience</a:t>
            </a:r>
          </a:p>
          <a:p>
            <a:pPr lvl="1" eaLnBrk="1" hangingPunct="1"/>
            <a:r>
              <a:rPr lang="en-US" b="1" smtClean="0"/>
              <a:t>Increased Global Reach - </a:t>
            </a:r>
            <a:r>
              <a:rPr lang="en-US" smtClean="0"/>
              <a:t>Businesses, both small and large, can reach new markets</a:t>
            </a:r>
          </a:p>
          <a:p>
            <a:pPr lvl="1" eaLnBrk="1" hangingPunct="1"/>
            <a:r>
              <a:rPr lang="en-US" b="1" smtClean="0"/>
              <a:t>Decreased Cost - </a:t>
            </a:r>
            <a:r>
              <a:rPr lang="en-US" smtClean="0"/>
              <a:t>The cost of conducting business on the Internet is substantially smaller than traditional forms of business communication</a:t>
            </a:r>
          </a:p>
          <a:p>
            <a:pPr eaLnBrk="1" hangingPunct="1"/>
            <a:r>
              <a:rPr lang="en-US" smtClean="0"/>
              <a:t>Which benefit would you pick if asked to identify the most important ebusiness benefit?</a:t>
            </a:r>
          </a:p>
          <a:p>
            <a:pPr lvl="1" eaLnBrk="1" hangingPunct="1"/>
            <a:r>
              <a:rPr lang="en-US" smtClean="0"/>
              <a:t>Would it change depending on the industry?	</a:t>
            </a:r>
          </a:p>
          <a:p>
            <a:pPr lvl="1" eaLnBrk="1" hangingPunct="1"/>
            <a:r>
              <a:rPr lang="en-US" smtClean="0"/>
              <a:t>Would it change depending on the company?</a:t>
            </a:r>
          </a:p>
          <a:p>
            <a:pPr lvl="1" eaLnBrk="1" hangingPunct="1"/>
            <a:r>
              <a:rPr lang="en-US" smtClean="0"/>
              <a:t>Would it change depending on the customer?</a:t>
            </a:r>
          </a:p>
          <a:p>
            <a:pPr lvl="1"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CFE27A-0C8B-4E1B-9167-88A5716B83A7}" type="slidenum">
              <a:rPr lang="en-US" smtClean="0"/>
              <a:pPr eaLnBrk="1" hangingPunct="1"/>
              <a:t>8</a:t>
            </a:fld>
            <a:endParaRPr lang="en-US" smtClean="0"/>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ebusiness benefits include:</a:t>
            </a:r>
          </a:p>
          <a:p>
            <a:pPr lvl="1" eaLnBrk="1" hangingPunct="1"/>
            <a:r>
              <a:rPr lang="en-US" b="1" smtClean="0"/>
              <a:t>Highly Accessible - </a:t>
            </a:r>
            <a:r>
              <a:rPr lang="en-US" smtClean="0"/>
              <a:t>Businesses can operate 24 hours a day, 7 days a week, 365 days a year</a:t>
            </a:r>
          </a:p>
          <a:p>
            <a:pPr lvl="1" eaLnBrk="1" hangingPunct="1"/>
            <a:r>
              <a:rPr lang="en-US" b="1" smtClean="0"/>
              <a:t>Increased Customer Loyalty - </a:t>
            </a:r>
            <a:r>
              <a:rPr lang="en-US" smtClean="0"/>
              <a:t>Additional channels to contact, respond to, and access customers helps contribute to customer loyalty</a:t>
            </a:r>
          </a:p>
          <a:p>
            <a:pPr lvl="1" eaLnBrk="1" hangingPunct="1"/>
            <a:r>
              <a:rPr lang="en-US" b="1" smtClean="0"/>
              <a:t>Improved Information Content-  </a:t>
            </a:r>
            <a:r>
              <a:rPr lang="en-US" smtClean="0"/>
              <a:t>In the past, customers had to order catalogs or travel to a physical facility before they could compare price and product attributes. Electronic catalogs and Web pages present customers with updated information in real-time about goods, services, and prices</a:t>
            </a:r>
          </a:p>
          <a:p>
            <a:pPr lvl="1" eaLnBrk="1" hangingPunct="1"/>
            <a:r>
              <a:rPr lang="en-US" b="1" smtClean="0"/>
              <a:t>Increased Convenience - </a:t>
            </a:r>
            <a:r>
              <a:rPr lang="en-US" smtClean="0"/>
              <a:t>ebusiness automates and improves many of the activities that make up a buying experience</a:t>
            </a:r>
          </a:p>
          <a:p>
            <a:pPr lvl="1" eaLnBrk="1" hangingPunct="1"/>
            <a:r>
              <a:rPr lang="en-US" b="1" smtClean="0"/>
              <a:t>Increased Global Reach - </a:t>
            </a:r>
            <a:r>
              <a:rPr lang="en-US" smtClean="0"/>
              <a:t>Businesses, both small and large, can reach new markets</a:t>
            </a:r>
          </a:p>
          <a:p>
            <a:pPr lvl="1" eaLnBrk="1" hangingPunct="1"/>
            <a:r>
              <a:rPr lang="en-US" b="1" smtClean="0"/>
              <a:t>Decreased Cost - </a:t>
            </a:r>
            <a:r>
              <a:rPr lang="en-US" smtClean="0"/>
              <a:t>The cost of conducting business on the Internet is substantially smaller than traditional forms of business communication</a:t>
            </a:r>
          </a:p>
          <a:p>
            <a:pPr eaLnBrk="1" hangingPunct="1"/>
            <a:r>
              <a:rPr lang="en-US" smtClean="0"/>
              <a:t>Which benefit would you pick if asked to identify the most important ebusiness benefit?</a:t>
            </a:r>
          </a:p>
          <a:p>
            <a:pPr lvl="1" eaLnBrk="1" hangingPunct="1"/>
            <a:r>
              <a:rPr lang="en-US" smtClean="0"/>
              <a:t>Would it change depending on the industry?	</a:t>
            </a:r>
          </a:p>
          <a:p>
            <a:pPr lvl="1" eaLnBrk="1" hangingPunct="1"/>
            <a:r>
              <a:rPr lang="en-US" smtClean="0"/>
              <a:t>Would it change depending on the company?</a:t>
            </a:r>
          </a:p>
          <a:p>
            <a:pPr lvl="1" eaLnBrk="1" hangingPunct="1"/>
            <a:r>
              <a:rPr lang="en-US" smtClean="0"/>
              <a:t>Would it change depending on the customer?</a:t>
            </a:r>
          </a:p>
          <a:p>
            <a:pPr lvl="1"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ABEB29-7D3D-41E6-A2B6-494A9F70B666}" type="slidenum">
              <a:rPr lang="en-US" smtClean="0"/>
              <a:pPr eaLnBrk="1" hangingPunct="1"/>
              <a:t>9</a:t>
            </a:fld>
            <a:endParaRPr lang="en-US" smtClean="0"/>
          </a:p>
        </p:txBody>
      </p:sp>
      <p:sp>
        <p:nvSpPr>
          <p:cNvPr id="221187" name="Rectangle 2"/>
          <p:cNvSpPr>
            <a:spLocks noRo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Review the figure for a full listing of ebusiness challenges</a:t>
            </a:r>
          </a:p>
          <a:p>
            <a:pPr eaLnBrk="1" hangingPunct="1"/>
            <a:r>
              <a:rPr lang="en-US" smtClean="0"/>
              <a:t>Which challenge would you pick if asked to identify the most difficult ebusiness challenge?</a:t>
            </a:r>
          </a:p>
          <a:p>
            <a:pPr lvl="1" eaLnBrk="1" hangingPunct="1"/>
            <a:r>
              <a:rPr lang="en-US" smtClean="0"/>
              <a:t>Would it change depending on the industry?	</a:t>
            </a:r>
          </a:p>
          <a:p>
            <a:pPr lvl="1" eaLnBrk="1" hangingPunct="1"/>
            <a:r>
              <a:rPr lang="en-US" smtClean="0"/>
              <a:t>Would it change depending on the company?</a:t>
            </a:r>
          </a:p>
          <a:p>
            <a:pPr lvl="1" eaLnBrk="1" hangingPunct="1"/>
            <a:r>
              <a:rPr lang="en-US" smtClean="0"/>
              <a:t>Would it change depending on the customer?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F0DE3C-8544-46FE-BEDC-53BE835F5C7A}" type="slidenum">
              <a:rPr lang="en-US" smtClean="0"/>
              <a:pPr eaLnBrk="1" hangingPunct="1"/>
              <a:t>10</a:t>
            </a:fld>
            <a:endParaRPr lang="en-US" smtClean="0"/>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Review the figure for a full listing of ebusiness challenges</a:t>
            </a:r>
          </a:p>
          <a:p>
            <a:pPr eaLnBrk="1" hangingPunct="1"/>
            <a:r>
              <a:rPr lang="en-US" smtClean="0"/>
              <a:t>Which challenge would you pick if asked to identify the most difficult ebusiness challenge?</a:t>
            </a:r>
          </a:p>
          <a:p>
            <a:pPr lvl="1" eaLnBrk="1" hangingPunct="1"/>
            <a:r>
              <a:rPr lang="en-US" smtClean="0"/>
              <a:t>Would it change depending on the industry?	</a:t>
            </a:r>
          </a:p>
          <a:p>
            <a:pPr lvl="1" eaLnBrk="1" hangingPunct="1"/>
            <a:r>
              <a:rPr lang="en-US" smtClean="0"/>
              <a:t>Would it change depending on the company?</a:t>
            </a:r>
          </a:p>
          <a:p>
            <a:pPr lvl="1" eaLnBrk="1" hangingPunct="1"/>
            <a:r>
              <a:rPr lang="en-US" smtClean="0"/>
              <a:t>Would it change depending on the customer?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105E372-F35B-4180-8FEB-B11ED264CDA5}" type="datetimeFigureOut">
              <a:rPr lang="en-US" smtClean="0"/>
              <a:t>4/30/2018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2C9469E-4896-4FD3-A3AD-8ADB2C702DF6}"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5E372-F35B-4180-8FEB-B11ED264CDA5}"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9469E-4896-4FD3-A3AD-8ADB2C702DF6}"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5E372-F35B-4180-8FEB-B11ED264CDA5}"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9469E-4896-4FD3-A3AD-8ADB2C702DF6}"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5E372-F35B-4180-8FEB-B11ED264CDA5}"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9469E-4896-4FD3-A3AD-8ADB2C702DF6}"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05E372-F35B-4180-8FEB-B11ED264CDA5}"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9469E-4896-4FD3-A3AD-8ADB2C702DF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05E372-F35B-4180-8FEB-B11ED264CDA5}"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9469E-4896-4FD3-A3AD-8ADB2C702DF6}"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05E372-F35B-4180-8FEB-B11ED264CDA5}"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9469E-4896-4FD3-A3AD-8ADB2C702DF6}"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5E372-F35B-4180-8FEB-B11ED264CDA5}"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9469E-4896-4FD3-A3AD-8ADB2C702DF6}"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5E372-F35B-4180-8FEB-B11ED264CDA5}"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9469E-4896-4FD3-A3AD-8ADB2C702D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5E372-F35B-4180-8FEB-B11ED264CDA5}"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9469E-4896-4FD3-A3AD-8ADB2C702DF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5E372-F35B-4180-8FEB-B11ED264CDA5}"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9469E-4896-4FD3-A3AD-8ADB2C702D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105E372-F35B-4180-8FEB-B11ED264CDA5}" type="datetimeFigureOut">
              <a:rPr lang="en-US" smtClean="0"/>
              <a:t>4/30/2018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2C9469E-4896-4FD3-A3AD-8ADB2C702D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E-business: the future</a:t>
            </a:r>
          </a:p>
        </p:txBody>
      </p:sp>
      <p:sp>
        <p:nvSpPr>
          <p:cNvPr id="3" name="Subtitle 2"/>
          <p:cNvSpPr>
            <a:spLocks noGrp="1"/>
          </p:cNvSpPr>
          <p:nvPr>
            <p:ph type="subTitle" idx="1"/>
          </p:nvPr>
        </p:nvSpPr>
        <p:spPr/>
        <p:txBody>
          <a:bodyPr/>
          <a:lstStyle/>
          <a:p>
            <a:r>
              <a:rPr lang="en-US" dirty="0" err="1" smtClean="0"/>
              <a:t>Pertemuan</a:t>
            </a:r>
            <a:r>
              <a:rPr lang="en-US" dirty="0" smtClean="0"/>
              <a:t> </a:t>
            </a:r>
            <a:r>
              <a:rPr lang="en-US" dirty="0" err="1" smtClean="0"/>
              <a:t>ke</a:t>
            </a:r>
            <a:r>
              <a:rPr lang="en-US" dirty="0" smtClean="0"/>
              <a:t> 12</a:t>
            </a:r>
            <a:endParaRPr lang="en-US" dirty="0"/>
          </a:p>
        </p:txBody>
      </p:sp>
    </p:spTree>
    <p:extLst>
      <p:ext uri="{BB962C8B-B14F-4D97-AF65-F5344CB8AC3E}">
        <p14:creationId xmlns:p14="http://schemas.microsoft.com/office/powerpoint/2010/main" val="33347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p:txBody>
          <a:bodyPr/>
          <a:lstStyle/>
          <a:p>
            <a:pPr eaLnBrk="1" hangingPunct="1"/>
            <a:endParaRPr lang="en-US" smtClean="0"/>
          </a:p>
        </p:txBody>
      </p:sp>
      <p:sp>
        <p:nvSpPr>
          <p:cNvPr id="110594" name="AutoShape 2"/>
          <p:cNvSpPr>
            <a:spLocks noGrp="1" noChangeArrowheads="1"/>
          </p:cNvSpPr>
          <p:nvPr>
            <p:ph type="title"/>
          </p:nvPr>
        </p:nvSpPr>
        <p:spPr/>
        <p:txBody>
          <a:bodyPr/>
          <a:lstStyle/>
          <a:p>
            <a:pPr eaLnBrk="1" hangingPunct="1"/>
            <a:r>
              <a:rPr lang="en-US" sz="3600" b="1" smtClean="0"/>
              <a:t>EBUSINESS BENEFITS AND CHALLENGES</a:t>
            </a:r>
          </a:p>
        </p:txBody>
      </p:sp>
      <p:pic>
        <p:nvPicPr>
          <p:cNvPr id="1105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848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694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457200" y="1828800"/>
            <a:ext cx="8458200" cy="5029200"/>
          </a:xfrm>
        </p:spPr>
        <p:txBody>
          <a:bodyPr/>
          <a:lstStyle/>
          <a:p>
            <a:pPr eaLnBrk="1" hangingPunct="1">
              <a:spcBef>
                <a:spcPct val="0"/>
              </a:spcBef>
            </a:pPr>
            <a:endParaRPr lang="en-US" dirty="0" smtClean="0"/>
          </a:p>
        </p:txBody>
      </p:sp>
      <p:sp>
        <p:nvSpPr>
          <p:cNvPr id="111618" name="AutoShape 2"/>
          <p:cNvSpPr>
            <a:spLocks noGrp="1" noChangeArrowheads="1"/>
          </p:cNvSpPr>
          <p:nvPr>
            <p:ph type="title"/>
          </p:nvPr>
        </p:nvSpPr>
        <p:spPr/>
        <p:txBody>
          <a:bodyPr/>
          <a:lstStyle/>
          <a:p>
            <a:pPr eaLnBrk="1" hangingPunct="1"/>
            <a:r>
              <a:rPr lang="en-US" sz="3600" b="1" smtClean="0"/>
              <a:t>EBUSINESS BENEFITS AND CHALLENGES</a:t>
            </a:r>
          </a:p>
        </p:txBody>
      </p:sp>
      <p:pic>
        <p:nvPicPr>
          <p:cNvPr id="1116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920" y="1261872"/>
            <a:ext cx="6324600" cy="556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284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533400" y="1828800"/>
            <a:ext cx="8305800" cy="4800600"/>
          </a:xfrm>
        </p:spPr>
        <p:txBody>
          <a:bodyPr>
            <a:normAutofit lnSpcReduction="10000"/>
          </a:bodyPr>
          <a:lstStyle/>
          <a:p>
            <a:pPr eaLnBrk="1" hangingPunct="1"/>
            <a:r>
              <a:rPr lang="en-US" sz="2800" b="1" i="1" smtClean="0"/>
              <a:t>E-government</a:t>
            </a:r>
            <a:r>
              <a:rPr lang="en-US" sz="2800" smtClean="0"/>
              <a:t> - involves the use of strategies and technologies to transform government(s) by improving the delivery of services and enhancing the quality of interaction between the citizen-consumer within all branches of government </a:t>
            </a:r>
          </a:p>
          <a:p>
            <a:pPr lvl="1"/>
            <a:r>
              <a:rPr lang="en-US" sz="2600" smtClean="0"/>
              <a:t>C2G – eGov.com</a:t>
            </a:r>
          </a:p>
          <a:p>
            <a:pPr lvl="1"/>
            <a:r>
              <a:rPr lang="en-US" sz="2600" smtClean="0"/>
              <a:t>B2G – lockheedmartin.com</a:t>
            </a:r>
          </a:p>
          <a:p>
            <a:pPr lvl="1"/>
            <a:r>
              <a:rPr lang="en-US" sz="2600" smtClean="0"/>
              <a:t>G2B – export.gov,</a:t>
            </a:r>
          </a:p>
          <a:p>
            <a:pPr lvl="1"/>
            <a:r>
              <a:rPr lang="en-US" sz="2600" smtClean="0"/>
              <a:t>G2C – medicare.gov </a:t>
            </a:r>
          </a:p>
          <a:p>
            <a:pPr lvl="1"/>
            <a:r>
              <a:rPr lang="en-US" sz="2600" smtClean="0"/>
              <a:t>G2G – disasterhelp.gov</a:t>
            </a:r>
          </a:p>
          <a:p>
            <a:pPr lvl="1" eaLnBrk="1" hangingPunct="1"/>
            <a:endParaRPr lang="en-US" smtClean="0"/>
          </a:p>
        </p:txBody>
      </p:sp>
      <p:sp>
        <p:nvSpPr>
          <p:cNvPr id="112642" name="AutoShape 2"/>
          <p:cNvSpPr>
            <a:spLocks noGrp="1" noChangeArrowheads="1"/>
          </p:cNvSpPr>
          <p:nvPr>
            <p:ph type="title"/>
          </p:nvPr>
        </p:nvSpPr>
        <p:spPr/>
        <p:txBody>
          <a:bodyPr/>
          <a:lstStyle/>
          <a:p>
            <a:pPr eaLnBrk="1" hangingPunct="1"/>
            <a:r>
              <a:rPr lang="en-US" sz="3200" b="1" smtClean="0"/>
              <a:t>NEW TRENDS IN EBUSINESS: </a:t>
            </a:r>
            <a:br>
              <a:rPr lang="en-US" sz="3200" b="1" smtClean="0"/>
            </a:br>
            <a:r>
              <a:rPr lang="en-US" sz="3200" b="1" smtClean="0"/>
              <a:t>EGOVERNMENT AND MCOMMERCE</a:t>
            </a:r>
          </a:p>
        </p:txBody>
      </p:sp>
    </p:spTree>
    <p:extLst>
      <p:ext uri="{BB962C8B-B14F-4D97-AF65-F5344CB8AC3E}">
        <p14:creationId xmlns:p14="http://schemas.microsoft.com/office/powerpoint/2010/main" val="279913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p:cNvSpPr>
            <a:spLocks noGrp="1" noChangeArrowheads="1"/>
          </p:cNvSpPr>
          <p:nvPr>
            <p:ph type="title"/>
          </p:nvPr>
        </p:nvSpPr>
        <p:spPr/>
        <p:txBody>
          <a:bodyPr/>
          <a:lstStyle/>
          <a:p>
            <a:pPr eaLnBrk="1" hangingPunct="1"/>
            <a:r>
              <a:rPr lang="en-US" sz="3200" b="1" smtClean="0"/>
              <a:t>NEW TRENDS IN EBUSINESS: </a:t>
            </a:r>
            <a:br>
              <a:rPr lang="en-US" sz="3200" b="1" smtClean="0"/>
            </a:br>
            <a:r>
              <a:rPr lang="en-US" sz="3200" b="1" smtClean="0"/>
              <a:t>EGOVERNMENT AND MCOMMERCE</a:t>
            </a:r>
          </a:p>
        </p:txBody>
      </p:sp>
      <p:pic>
        <p:nvPicPr>
          <p:cNvPr id="113667" name="Picture 4" descr="bal95588_0331"/>
          <p:cNvPicPr>
            <a:picLocks noChangeAspect="1" noChangeArrowheads="1"/>
          </p:cNvPicPr>
          <p:nvPr/>
        </p:nvPicPr>
        <p:blipFill>
          <a:blip r:embed="rId3">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457200" y="1905000"/>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130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a:xfrm>
            <a:off x="533400" y="2133600"/>
            <a:ext cx="4191000" cy="4648200"/>
          </a:xfrm>
        </p:spPr>
        <p:txBody>
          <a:bodyPr/>
          <a:lstStyle/>
          <a:p>
            <a:pPr eaLnBrk="1" hangingPunct="1"/>
            <a:r>
              <a:rPr lang="en-US" sz="3000" b="1" i="1" smtClean="0"/>
              <a:t>Mobile commerce </a:t>
            </a:r>
            <a:r>
              <a:rPr lang="en-US" sz="3000" smtClean="0"/>
              <a:t>-  the ability to purchase goods and services through a wireless Internet-enabled device</a:t>
            </a:r>
            <a:r>
              <a:rPr lang="en-US" smtClean="0"/>
              <a:t> </a:t>
            </a:r>
          </a:p>
        </p:txBody>
      </p:sp>
      <p:sp>
        <p:nvSpPr>
          <p:cNvPr id="114690" name="AutoShape 2"/>
          <p:cNvSpPr>
            <a:spLocks noGrp="1" noChangeArrowheads="1"/>
          </p:cNvSpPr>
          <p:nvPr>
            <p:ph type="title"/>
          </p:nvPr>
        </p:nvSpPr>
        <p:spPr/>
        <p:txBody>
          <a:bodyPr/>
          <a:lstStyle/>
          <a:p>
            <a:pPr eaLnBrk="1" hangingPunct="1"/>
            <a:r>
              <a:rPr lang="en-US" sz="3200" b="1" smtClean="0"/>
              <a:t>NEW TRENDS IN E-BUSINESS: </a:t>
            </a:r>
            <a:br>
              <a:rPr lang="en-US" sz="3200" b="1" smtClean="0"/>
            </a:br>
            <a:r>
              <a:rPr lang="en-US" sz="3200" b="1" smtClean="0"/>
              <a:t>E-GOVERNMENT AND M-COMMERCE</a:t>
            </a:r>
          </a:p>
        </p:txBody>
      </p:sp>
      <p:pic>
        <p:nvPicPr>
          <p:cNvPr id="114692" name="Picture 5" descr="bal95588_0333"/>
          <p:cNvPicPr>
            <a:picLocks noChangeAspect="1" noChangeArrowheads="1"/>
          </p:cNvPicPr>
          <p:nvPr/>
        </p:nvPicPr>
        <p:blipFill>
          <a:blip r:embed="rId3"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3429000" y="1828800"/>
            <a:ext cx="52911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501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p:txBody>
          <a:bodyPr/>
          <a:lstStyle/>
          <a:p>
            <a:pPr marL="190500" indent="-190500" eaLnBrk="1" hangingPunct="1">
              <a:buFontTx/>
              <a:buNone/>
            </a:pPr>
            <a:r>
              <a:rPr lang="en-US" b="1" smtClean="0"/>
              <a:t>What is Amazon’s ebusiness model?</a:t>
            </a:r>
            <a:endParaRPr lang="en-US" smtClean="0"/>
          </a:p>
          <a:p>
            <a:pPr marL="423863" lvl="1" indent="-190500" eaLnBrk="1" hangingPunct="1"/>
            <a:r>
              <a:rPr lang="en-US" smtClean="0"/>
              <a:t>Amazon.com is a B2B, C2C, and a B2C.  Amazon.com does business with other businesses (B2B), such as Borders, Target, and Office Depot.  </a:t>
            </a:r>
          </a:p>
          <a:p>
            <a:pPr marL="423863" lvl="1" indent="-190500" eaLnBrk="1" hangingPunct="1"/>
            <a:r>
              <a:rPr lang="en-US" smtClean="0"/>
              <a:t>Amazon.com also supports a huge business-to-consumer model with their main website interface. </a:t>
            </a:r>
          </a:p>
          <a:p>
            <a:pPr marL="423863" lvl="1" indent="-190500" eaLnBrk="1" hangingPunct="1"/>
            <a:r>
              <a:rPr lang="en-US" smtClean="0"/>
              <a:t>Amazon also supports customers doing business with other customers (C2C).</a:t>
            </a:r>
          </a:p>
          <a:p>
            <a:pPr marL="190500" indent="-190500" eaLnBrk="1" hangingPunct="1">
              <a:buFontTx/>
              <a:buNone/>
            </a:pPr>
            <a:endParaRPr lang="en-US" smtClean="0"/>
          </a:p>
        </p:txBody>
      </p:sp>
      <p:sp>
        <p:nvSpPr>
          <p:cNvPr id="115714" name="AutoShape 2"/>
          <p:cNvSpPr>
            <a:spLocks noGrp="1" noChangeArrowheads="1"/>
          </p:cNvSpPr>
          <p:nvPr>
            <p:ph type="title"/>
          </p:nvPr>
        </p:nvSpPr>
        <p:spPr/>
        <p:txBody>
          <a:bodyPr>
            <a:normAutofit fontScale="90000"/>
          </a:bodyPr>
          <a:lstStyle/>
          <a:p>
            <a:pPr eaLnBrk="1" hangingPunct="1"/>
            <a:r>
              <a:rPr lang="en-US" sz="3600" b="1" smtClean="0"/>
              <a:t>OPENING CASE QUESTIONS</a:t>
            </a:r>
            <a:br>
              <a:rPr lang="en-US" sz="3600" b="1" smtClean="0"/>
            </a:br>
            <a:r>
              <a:rPr lang="en-US" sz="3600" b="1" smtClean="0"/>
              <a:t>Amazon</a:t>
            </a:r>
          </a:p>
        </p:txBody>
      </p:sp>
    </p:spTree>
    <p:extLst>
      <p:ext uri="{BB962C8B-B14F-4D97-AF65-F5344CB8AC3E}">
        <p14:creationId xmlns:p14="http://schemas.microsoft.com/office/powerpoint/2010/main" val="1626385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p:txBody>
          <a:bodyPr>
            <a:normAutofit fontScale="92500" lnSpcReduction="10000"/>
          </a:bodyPr>
          <a:lstStyle/>
          <a:p>
            <a:pPr marL="190500" indent="-190500" eaLnBrk="1" hangingPunct="1">
              <a:buFontTx/>
              <a:buNone/>
            </a:pPr>
            <a:r>
              <a:rPr lang="en-US" b="1" smtClean="0"/>
              <a:t> </a:t>
            </a:r>
            <a:r>
              <a:rPr lang="en-US" sz="2800" b="1" smtClean="0"/>
              <a:t>How can Amazon use m-commerce to influence its business?</a:t>
            </a:r>
            <a:endParaRPr lang="en-US" sz="2800" smtClean="0"/>
          </a:p>
          <a:p>
            <a:pPr marL="423863" lvl="1" indent="-190500" eaLnBrk="1" hangingPunct="1"/>
            <a:r>
              <a:rPr lang="en-US" sz="2400" smtClean="0"/>
              <a:t>m-commerce enables consumers to buy on the fly, from handheld devices and mobile phones.  </a:t>
            </a:r>
          </a:p>
          <a:p>
            <a:pPr marL="423863" lvl="1" indent="-190500" eaLnBrk="1" hangingPunct="1"/>
            <a:r>
              <a:rPr lang="en-US" sz="2400" smtClean="0"/>
              <a:t>Using Amazon.com’s one-click, customers could search for and buy any of Amazon's offerings, from DVDs and CDs to books and toys, and do it anywhere.  </a:t>
            </a:r>
          </a:p>
          <a:p>
            <a:pPr marL="823913" lvl="2" indent="-190500" eaLnBrk="1" hangingPunct="1"/>
            <a:r>
              <a:rPr lang="en-US" sz="2000" smtClean="0"/>
              <a:t>Which means customers would have the use of shopping in a </a:t>
            </a:r>
            <a:r>
              <a:rPr lang="en-US" sz="2200" smtClean="0"/>
              <a:t>traditional brick-and-mortar store, use comparative shopping methods, search Amazon.com for its price, and make a purchasing decision accordingly.</a:t>
            </a:r>
          </a:p>
        </p:txBody>
      </p:sp>
      <p:sp>
        <p:nvSpPr>
          <p:cNvPr id="116738" name="AutoShape 2"/>
          <p:cNvSpPr>
            <a:spLocks noGrp="1" noChangeArrowheads="1"/>
          </p:cNvSpPr>
          <p:nvPr>
            <p:ph type="title"/>
          </p:nvPr>
        </p:nvSpPr>
        <p:spPr/>
        <p:txBody>
          <a:bodyPr/>
          <a:lstStyle/>
          <a:p>
            <a:pPr eaLnBrk="1" hangingPunct="1"/>
            <a:r>
              <a:rPr lang="en-US" sz="3600" b="1" smtClean="0"/>
              <a:t>OPENING CASE QUESTIONS</a:t>
            </a:r>
            <a:br>
              <a:rPr lang="en-US" sz="3600" b="1" smtClean="0"/>
            </a:br>
            <a:r>
              <a:rPr lang="en-US" sz="3600" b="1" smtClean="0"/>
              <a:t>Amazon</a:t>
            </a:r>
          </a:p>
        </p:txBody>
      </p:sp>
    </p:spTree>
    <p:extLst>
      <p:ext uri="{BB962C8B-B14F-4D97-AF65-F5344CB8AC3E}">
        <p14:creationId xmlns:p14="http://schemas.microsoft.com/office/powerpoint/2010/main" val="3786036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p:txBody>
          <a:bodyPr>
            <a:normAutofit fontScale="92500" lnSpcReduction="20000"/>
          </a:bodyPr>
          <a:lstStyle/>
          <a:p>
            <a:pPr marL="190500" indent="-190500" eaLnBrk="1" hangingPunct="1"/>
            <a:r>
              <a:rPr lang="en-US" sz="2800" b="1" smtClean="0"/>
              <a:t>Which metrics could Amazon use to assess the efficiency and effectiveness of Amazon’s website?</a:t>
            </a:r>
            <a:endParaRPr lang="en-US" sz="2800" smtClean="0"/>
          </a:p>
          <a:p>
            <a:pPr marL="423863" lvl="1" indent="-190500" eaLnBrk="1" hangingPunct="1"/>
            <a:r>
              <a:rPr lang="en-US" sz="2600" i="1" smtClean="0"/>
              <a:t>click-through</a:t>
            </a:r>
            <a:r>
              <a:rPr lang="en-US" sz="2600" smtClean="0"/>
              <a:t> – to determine how many customers visit the site from another site</a:t>
            </a:r>
          </a:p>
          <a:p>
            <a:pPr marL="423863" lvl="1" indent="-190500" eaLnBrk="1" hangingPunct="1"/>
            <a:r>
              <a:rPr lang="en-US" sz="2600" i="1" smtClean="0"/>
              <a:t>banner-ad</a:t>
            </a:r>
            <a:r>
              <a:rPr lang="en-US" sz="2600" smtClean="0"/>
              <a:t> – to determine how many customers visit the site from a banner ad on another site</a:t>
            </a:r>
          </a:p>
          <a:p>
            <a:pPr marL="423863" lvl="1" indent="-190500" eaLnBrk="1" hangingPunct="1"/>
            <a:r>
              <a:rPr lang="en-US" sz="2600" i="1" smtClean="0"/>
              <a:t>the number of page views </a:t>
            </a:r>
            <a:r>
              <a:rPr lang="en-US" sz="2600" smtClean="0"/>
              <a:t>to determine the number of pages presented to a visitor, the pattern of websites visited, including most frequent exit page and most frequent prior website</a:t>
            </a:r>
          </a:p>
          <a:p>
            <a:pPr marL="423863" lvl="1" indent="-190500" eaLnBrk="1" hangingPunct="1"/>
            <a:endParaRPr lang="en-US" sz="2000" smtClean="0"/>
          </a:p>
          <a:p>
            <a:pPr marL="190500" indent="-190500" eaLnBrk="1" hangingPunct="1">
              <a:buFontTx/>
              <a:buNone/>
            </a:pPr>
            <a:endParaRPr lang="en-US" sz="2000" smtClean="0"/>
          </a:p>
        </p:txBody>
      </p:sp>
      <p:sp>
        <p:nvSpPr>
          <p:cNvPr id="117762" name="AutoShape 2"/>
          <p:cNvSpPr>
            <a:spLocks noGrp="1" noChangeArrowheads="1"/>
          </p:cNvSpPr>
          <p:nvPr>
            <p:ph type="title"/>
          </p:nvPr>
        </p:nvSpPr>
        <p:spPr/>
        <p:txBody>
          <a:bodyPr/>
          <a:lstStyle/>
          <a:p>
            <a:pPr eaLnBrk="1" hangingPunct="1"/>
            <a:r>
              <a:rPr lang="en-US" sz="3600" b="1" smtClean="0"/>
              <a:t>OPENING CASE QUESTIONS</a:t>
            </a:r>
            <a:br>
              <a:rPr lang="en-US" sz="3600" b="1" smtClean="0"/>
            </a:br>
            <a:r>
              <a:rPr lang="en-US" sz="3600" b="1" smtClean="0"/>
              <a:t>Amazon</a:t>
            </a:r>
          </a:p>
        </p:txBody>
      </p:sp>
    </p:spTree>
    <p:extLst>
      <p:ext uri="{BB962C8B-B14F-4D97-AF65-F5344CB8AC3E}">
        <p14:creationId xmlns:p14="http://schemas.microsoft.com/office/powerpoint/2010/main" val="1909201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normAutofit fontScale="92500" lnSpcReduction="10000"/>
          </a:bodyPr>
          <a:lstStyle/>
          <a:p>
            <a:pPr eaLnBrk="1" hangingPunct="1">
              <a:lnSpc>
                <a:spcPct val="80000"/>
              </a:lnSpc>
            </a:pPr>
            <a:r>
              <a:rPr lang="en-US" sz="2400" smtClean="0"/>
              <a:t>Most companies measure the traffic on a Web site as the primary determinant of the Web site’s success</a:t>
            </a:r>
          </a:p>
          <a:p>
            <a:pPr eaLnBrk="1" hangingPunct="1">
              <a:lnSpc>
                <a:spcPct val="80000"/>
              </a:lnSpc>
            </a:pPr>
            <a:endParaRPr lang="en-US" sz="2400" smtClean="0"/>
          </a:p>
          <a:p>
            <a:pPr eaLnBrk="1" hangingPunct="1">
              <a:lnSpc>
                <a:spcPct val="80000"/>
              </a:lnSpc>
            </a:pPr>
            <a:r>
              <a:rPr lang="en-US" sz="2400" smtClean="0"/>
              <a:t>However, a large amount of Web site traffic does not necessarily equate to large sales</a:t>
            </a:r>
          </a:p>
          <a:p>
            <a:pPr eaLnBrk="1" hangingPunct="1">
              <a:lnSpc>
                <a:spcPct val="80000"/>
              </a:lnSpc>
            </a:pPr>
            <a:endParaRPr lang="en-US" sz="2400" smtClean="0"/>
          </a:p>
          <a:p>
            <a:pPr eaLnBrk="1" hangingPunct="1">
              <a:lnSpc>
                <a:spcPct val="80000"/>
              </a:lnSpc>
            </a:pPr>
            <a:r>
              <a:rPr lang="en-US" sz="2400" smtClean="0"/>
              <a:t>Many organizations with high Web site traffic have low sales volumes</a:t>
            </a:r>
          </a:p>
          <a:p>
            <a:pPr eaLnBrk="1" hangingPunct="1">
              <a:lnSpc>
                <a:spcPct val="80000"/>
              </a:lnSpc>
            </a:pPr>
            <a:endParaRPr lang="en-US" sz="2400" smtClean="0"/>
          </a:p>
          <a:p>
            <a:pPr eaLnBrk="1" hangingPunct="1">
              <a:lnSpc>
                <a:spcPct val="80000"/>
              </a:lnSpc>
            </a:pPr>
            <a:r>
              <a:rPr lang="en-US" sz="2400" smtClean="0"/>
              <a:t>The Yankee Group reports that 66 percent of companies determine Web site success solely by measuring the amount of traffic</a:t>
            </a:r>
          </a:p>
          <a:p>
            <a:pPr lvl="1" eaLnBrk="1" hangingPunct="1">
              <a:lnSpc>
                <a:spcPct val="80000"/>
              </a:lnSpc>
            </a:pPr>
            <a:r>
              <a:rPr lang="en-US" sz="2000" smtClean="0"/>
              <a:t>New customer acquisition ranked second</a:t>
            </a:r>
          </a:p>
          <a:p>
            <a:pPr lvl="1" eaLnBrk="1" hangingPunct="1">
              <a:lnSpc>
                <a:spcPct val="80000"/>
              </a:lnSpc>
            </a:pPr>
            <a:r>
              <a:rPr lang="en-US" sz="2000" smtClean="0"/>
              <a:t>Revenue generation ranked third</a:t>
            </a:r>
          </a:p>
        </p:txBody>
      </p:sp>
      <p:sp>
        <p:nvSpPr>
          <p:cNvPr id="102402" name="AutoShape 2"/>
          <p:cNvSpPr>
            <a:spLocks noGrp="1" noChangeArrowheads="1"/>
          </p:cNvSpPr>
          <p:nvPr>
            <p:ph type="title"/>
          </p:nvPr>
        </p:nvSpPr>
        <p:spPr/>
        <p:txBody>
          <a:bodyPr/>
          <a:lstStyle/>
          <a:p>
            <a:pPr eaLnBrk="1" hangingPunct="1"/>
            <a:r>
              <a:rPr lang="en-US" sz="3200" b="1" smtClean="0"/>
              <a:t>MEASURING EBUSINESS SUCCESS</a:t>
            </a:r>
            <a:endParaRPr lang="en-US" sz="2800" b="1" smtClean="0"/>
          </a:p>
        </p:txBody>
      </p:sp>
    </p:spTree>
    <p:extLst>
      <p:ext uri="{BB962C8B-B14F-4D97-AF65-F5344CB8AC3E}">
        <p14:creationId xmlns:p14="http://schemas.microsoft.com/office/powerpoint/2010/main" val="1961457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609600" y="1828800"/>
            <a:ext cx="8153400" cy="5257800"/>
          </a:xfrm>
        </p:spPr>
        <p:txBody>
          <a:bodyPr/>
          <a:lstStyle/>
          <a:p>
            <a:pPr eaLnBrk="1" hangingPunct="1">
              <a:lnSpc>
                <a:spcPct val="90000"/>
              </a:lnSpc>
            </a:pPr>
            <a:r>
              <a:rPr lang="en-US" sz="2800" smtClean="0"/>
              <a:t>Web site traffic analysis can include:</a:t>
            </a:r>
          </a:p>
          <a:p>
            <a:pPr lvl="1" eaLnBrk="1" hangingPunct="1">
              <a:lnSpc>
                <a:spcPct val="90000"/>
              </a:lnSpc>
            </a:pPr>
            <a:r>
              <a:rPr lang="en-US" sz="2600" b="1" i="1" smtClean="0"/>
              <a:t>Cookie</a:t>
            </a:r>
            <a:r>
              <a:rPr lang="en-US" sz="2600" smtClean="0"/>
              <a:t> – a small file deposited on a hard drive by a Web site containing information about customers and their Web activities</a:t>
            </a:r>
          </a:p>
          <a:p>
            <a:pPr lvl="1" eaLnBrk="1" hangingPunct="1">
              <a:lnSpc>
                <a:spcPct val="90000"/>
              </a:lnSpc>
            </a:pPr>
            <a:r>
              <a:rPr lang="en-US" sz="2600" b="1" i="1" smtClean="0"/>
              <a:t>Click-through</a:t>
            </a:r>
            <a:r>
              <a:rPr lang="en-US" sz="2600" smtClean="0"/>
              <a:t> – a count of the number of people who visit one site and click on an advertisement that takes them to the site of the advertiser</a:t>
            </a:r>
          </a:p>
          <a:p>
            <a:pPr lvl="1" eaLnBrk="1" hangingPunct="1">
              <a:lnSpc>
                <a:spcPct val="90000"/>
              </a:lnSpc>
            </a:pPr>
            <a:r>
              <a:rPr lang="en-US" sz="2600" b="1" i="1" smtClean="0"/>
              <a:t>Banner ad</a:t>
            </a:r>
            <a:r>
              <a:rPr lang="en-US" sz="2600" smtClean="0"/>
              <a:t> – a small ad on one Web site that advertises the products and services of another business, usually another dot-com business</a:t>
            </a:r>
          </a:p>
          <a:p>
            <a:pPr lvl="1" eaLnBrk="1" hangingPunct="1">
              <a:lnSpc>
                <a:spcPct val="90000"/>
              </a:lnSpc>
            </a:pPr>
            <a:r>
              <a:rPr lang="en-US" sz="2600" b="1" i="1" smtClean="0"/>
              <a:t>Interactivity</a:t>
            </a:r>
            <a:r>
              <a:rPr lang="en-US" sz="2600" smtClean="0"/>
              <a:t> – visitor interactions with the target ad</a:t>
            </a:r>
          </a:p>
        </p:txBody>
      </p:sp>
      <p:sp>
        <p:nvSpPr>
          <p:cNvPr id="103426" name="AutoShape 2"/>
          <p:cNvSpPr>
            <a:spLocks noGrp="1" noChangeArrowheads="1"/>
          </p:cNvSpPr>
          <p:nvPr>
            <p:ph type="title"/>
          </p:nvPr>
        </p:nvSpPr>
        <p:spPr/>
        <p:txBody>
          <a:bodyPr/>
          <a:lstStyle/>
          <a:p>
            <a:pPr eaLnBrk="1" hangingPunct="1"/>
            <a:r>
              <a:rPr lang="en-US" sz="3200" b="1" smtClean="0"/>
              <a:t>MEASURING E-BUSINESS SUCCESS</a:t>
            </a:r>
          </a:p>
        </p:txBody>
      </p:sp>
    </p:spTree>
    <p:extLst>
      <p:ext uri="{BB962C8B-B14F-4D97-AF65-F5344CB8AC3E}">
        <p14:creationId xmlns:p14="http://schemas.microsoft.com/office/powerpoint/2010/main" val="799648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457200" y="1752600"/>
            <a:ext cx="8686800" cy="4876800"/>
          </a:xfrm>
        </p:spPr>
        <p:txBody>
          <a:bodyPr/>
          <a:lstStyle/>
          <a:p>
            <a:pPr eaLnBrk="1" hangingPunct="1"/>
            <a:r>
              <a:rPr lang="en-US" sz="2800" smtClean="0"/>
              <a:t>Prior to computers there was no way for the advertiser to know if the customer actually read or even looked at an ad in a newspaper or magazine</a:t>
            </a:r>
          </a:p>
          <a:p>
            <a:pPr lvl="1" eaLnBrk="1" hangingPunct="1"/>
            <a:r>
              <a:rPr lang="en-US" sz="2400" smtClean="0"/>
              <a:t>Interactivity measures allow advertisers to know exactly how long a customer spends viewing an ad</a:t>
            </a:r>
          </a:p>
          <a:p>
            <a:pPr lvl="1" eaLnBrk="1" hangingPunct="1"/>
            <a:r>
              <a:rPr lang="en-US" sz="2400" smtClean="0"/>
              <a:t>How do these types of Web traffic analysis tools invade user privacy?</a:t>
            </a:r>
          </a:p>
          <a:p>
            <a:pPr eaLnBrk="1" hangingPunct="1"/>
            <a:r>
              <a:rPr lang="en-US" sz="2800" smtClean="0"/>
              <a:t>Analyzing Web site traffic is one way organizations can understand the effectiveness of Web advertising</a:t>
            </a:r>
          </a:p>
        </p:txBody>
      </p:sp>
      <p:sp>
        <p:nvSpPr>
          <p:cNvPr id="104450" name="AutoShape 2"/>
          <p:cNvSpPr>
            <a:spLocks noGrp="1" noChangeArrowheads="1"/>
          </p:cNvSpPr>
          <p:nvPr>
            <p:ph type="title"/>
          </p:nvPr>
        </p:nvSpPr>
        <p:spPr/>
        <p:txBody>
          <a:bodyPr/>
          <a:lstStyle/>
          <a:p>
            <a:pPr eaLnBrk="1" hangingPunct="1"/>
            <a:r>
              <a:rPr lang="en-US" sz="3200" b="1" smtClean="0"/>
              <a:t>MEASURING E-BUSINESS SUCCESS</a:t>
            </a:r>
          </a:p>
        </p:txBody>
      </p:sp>
    </p:spTree>
    <p:extLst>
      <p:ext uri="{BB962C8B-B14F-4D97-AF65-F5344CB8AC3E}">
        <p14:creationId xmlns:p14="http://schemas.microsoft.com/office/powerpoint/2010/main" val="3099016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p:txBody>
          <a:bodyPr>
            <a:normAutofit fontScale="92500" lnSpcReduction="20000"/>
          </a:bodyPr>
          <a:lstStyle/>
          <a:p>
            <a:pPr eaLnBrk="1" hangingPunct="1"/>
            <a:r>
              <a:rPr lang="en-US" sz="2800" smtClean="0"/>
              <a:t>Clickstream data tracks the exact pattern of a consumer’s navigation through a website</a:t>
            </a:r>
          </a:p>
          <a:p>
            <a:pPr eaLnBrk="1" hangingPunct="1"/>
            <a:endParaRPr lang="en-US" sz="2800" smtClean="0"/>
          </a:p>
          <a:p>
            <a:pPr eaLnBrk="1" hangingPunct="1"/>
            <a:r>
              <a:rPr lang="en-US" sz="2800" smtClean="0"/>
              <a:t>Clickstream data can reveal:</a:t>
            </a:r>
          </a:p>
          <a:p>
            <a:pPr lvl="1" eaLnBrk="1" hangingPunct="1"/>
            <a:r>
              <a:rPr lang="en-US" sz="2400" smtClean="0"/>
              <a:t>Number of pageviews</a:t>
            </a:r>
          </a:p>
          <a:p>
            <a:pPr lvl="1" eaLnBrk="1" hangingPunct="1"/>
            <a:r>
              <a:rPr lang="en-US" sz="2400" smtClean="0"/>
              <a:t>Pattern of websites visited</a:t>
            </a:r>
          </a:p>
          <a:p>
            <a:pPr lvl="1" eaLnBrk="1" hangingPunct="1"/>
            <a:r>
              <a:rPr lang="en-US" sz="2400" smtClean="0"/>
              <a:t>Length of stay on a website</a:t>
            </a:r>
          </a:p>
          <a:p>
            <a:pPr lvl="1" eaLnBrk="1" hangingPunct="1"/>
            <a:r>
              <a:rPr lang="en-US" sz="2400" smtClean="0"/>
              <a:t>Date and time visited</a:t>
            </a:r>
          </a:p>
          <a:p>
            <a:pPr lvl="1" eaLnBrk="1" hangingPunct="1"/>
            <a:r>
              <a:rPr lang="en-US" sz="2400" smtClean="0"/>
              <a:t>Number of customers with shopping carts</a:t>
            </a:r>
          </a:p>
          <a:p>
            <a:pPr lvl="1" eaLnBrk="1" hangingPunct="1"/>
            <a:r>
              <a:rPr lang="en-US" sz="2400" smtClean="0"/>
              <a:t>Number of abandoned shopping carts</a:t>
            </a:r>
          </a:p>
        </p:txBody>
      </p:sp>
      <p:sp>
        <p:nvSpPr>
          <p:cNvPr id="105474" name="AutoShape 2"/>
          <p:cNvSpPr>
            <a:spLocks noGrp="1" noChangeArrowheads="1"/>
          </p:cNvSpPr>
          <p:nvPr>
            <p:ph type="title"/>
          </p:nvPr>
        </p:nvSpPr>
        <p:spPr/>
        <p:txBody>
          <a:bodyPr/>
          <a:lstStyle/>
          <a:p>
            <a:pPr eaLnBrk="1" hangingPunct="1"/>
            <a:r>
              <a:rPr lang="en-US" sz="3600" b="1" smtClean="0"/>
              <a:t>Website Metrics</a:t>
            </a:r>
          </a:p>
        </p:txBody>
      </p:sp>
    </p:spTree>
    <p:extLst>
      <p:ext uri="{BB962C8B-B14F-4D97-AF65-F5344CB8AC3E}">
        <p14:creationId xmlns:p14="http://schemas.microsoft.com/office/powerpoint/2010/main" val="485216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457200" y="1752600"/>
            <a:ext cx="8686800" cy="4876800"/>
          </a:xfrm>
        </p:spPr>
        <p:txBody>
          <a:bodyPr>
            <a:normAutofit lnSpcReduction="10000"/>
          </a:bodyPr>
          <a:lstStyle/>
          <a:p>
            <a:pPr eaLnBrk="1" hangingPunct="1"/>
            <a:r>
              <a:rPr lang="en-US" sz="2800" smtClean="0"/>
              <a:t>Web site metrics include:</a:t>
            </a:r>
          </a:p>
          <a:p>
            <a:pPr lvl="1" eaLnBrk="1" hangingPunct="1"/>
            <a:r>
              <a:rPr lang="en-US" sz="2400" smtClean="0"/>
              <a:t>Visitor metrics</a:t>
            </a:r>
          </a:p>
          <a:p>
            <a:pPr lvl="2" eaLnBrk="1" hangingPunct="1"/>
            <a:r>
              <a:rPr lang="en-US" sz="2000" smtClean="0"/>
              <a:t>Unidentified visitor, session visitor, tracked visitor, identified visitor</a:t>
            </a:r>
          </a:p>
          <a:p>
            <a:pPr lvl="1" eaLnBrk="1" hangingPunct="1"/>
            <a:r>
              <a:rPr lang="en-US" sz="2400" smtClean="0"/>
              <a:t>Exposure metrics</a:t>
            </a:r>
          </a:p>
          <a:p>
            <a:pPr lvl="2" eaLnBrk="1" hangingPunct="1"/>
            <a:r>
              <a:rPr lang="en-US" sz="2000" smtClean="0"/>
              <a:t>Page exposure, site exposure</a:t>
            </a:r>
          </a:p>
          <a:p>
            <a:pPr lvl="1" eaLnBrk="1" hangingPunct="1"/>
            <a:r>
              <a:rPr lang="en-US" sz="2400" smtClean="0"/>
              <a:t>Visit metrics</a:t>
            </a:r>
          </a:p>
          <a:p>
            <a:pPr lvl="2" eaLnBrk="1" hangingPunct="1"/>
            <a:r>
              <a:rPr lang="en-US" sz="2000" smtClean="0"/>
              <a:t>Stickiness (visit duration), total web pages exposure per session, total unique web page exposure per session</a:t>
            </a:r>
          </a:p>
          <a:p>
            <a:pPr lvl="1" eaLnBrk="1" hangingPunct="1"/>
            <a:r>
              <a:rPr lang="en-US" sz="2400" smtClean="0"/>
              <a:t>Hit metrics</a:t>
            </a:r>
          </a:p>
          <a:p>
            <a:pPr lvl="2" eaLnBrk="1" hangingPunct="1"/>
            <a:r>
              <a:rPr lang="en-US" sz="2000" smtClean="0"/>
              <a:t>Hits (each element of a requested page including graphics, text, interactive items is a hit), qualified hits (exclude less important hits such as error messages</a:t>
            </a:r>
          </a:p>
        </p:txBody>
      </p:sp>
      <p:sp>
        <p:nvSpPr>
          <p:cNvPr id="106498" name="AutoShape 2"/>
          <p:cNvSpPr>
            <a:spLocks noGrp="1" noChangeArrowheads="1"/>
          </p:cNvSpPr>
          <p:nvPr>
            <p:ph type="title"/>
          </p:nvPr>
        </p:nvSpPr>
        <p:spPr/>
        <p:txBody>
          <a:bodyPr/>
          <a:lstStyle/>
          <a:p>
            <a:pPr eaLnBrk="1" hangingPunct="1"/>
            <a:r>
              <a:rPr lang="en-US" sz="3600" b="1" smtClean="0"/>
              <a:t>Website Metrics</a:t>
            </a:r>
          </a:p>
        </p:txBody>
      </p:sp>
    </p:spTree>
    <p:extLst>
      <p:ext uri="{BB962C8B-B14F-4D97-AF65-F5344CB8AC3E}">
        <p14:creationId xmlns:p14="http://schemas.microsoft.com/office/powerpoint/2010/main" val="344545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533400" y="1828800"/>
            <a:ext cx="8382000" cy="4724400"/>
          </a:xfrm>
          <a:noFill/>
        </p:spPr>
        <p:txBody>
          <a:bodyPr/>
          <a:lstStyle/>
          <a:p>
            <a:pPr eaLnBrk="1" hangingPunct="1">
              <a:lnSpc>
                <a:spcPct val="80000"/>
              </a:lnSpc>
            </a:pPr>
            <a:r>
              <a:rPr lang="en-US" smtClean="0"/>
              <a:t>E-business benefits include:</a:t>
            </a:r>
          </a:p>
          <a:p>
            <a:pPr lvl="1" eaLnBrk="1" hangingPunct="1">
              <a:lnSpc>
                <a:spcPct val="80000"/>
              </a:lnSpc>
            </a:pPr>
            <a:r>
              <a:rPr lang="en-US" sz="2600" b="1" smtClean="0"/>
              <a:t>Highly Accessible - </a:t>
            </a:r>
            <a:r>
              <a:rPr lang="en-US" sz="2600" smtClean="0"/>
              <a:t>Businesses can operate 24 hours a day, 7 days a week, 365 days a year</a:t>
            </a:r>
          </a:p>
          <a:p>
            <a:pPr lvl="1" eaLnBrk="1" hangingPunct="1">
              <a:lnSpc>
                <a:spcPct val="80000"/>
              </a:lnSpc>
            </a:pPr>
            <a:r>
              <a:rPr lang="en-US" sz="2600" b="1" smtClean="0"/>
              <a:t>Increased Customer Loyalty - </a:t>
            </a:r>
            <a:r>
              <a:rPr lang="en-US" sz="2600" smtClean="0"/>
              <a:t>Additional channels to contact, respond to, and access customers helps contribute to customer loyalty</a:t>
            </a:r>
          </a:p>
          <a:p>
            <a:pPr lvl="1" eaLnBrk="1" hangingPunct="1">
              <a:lnSpc>
                <a:spcPct val="80000"/>
              </a:lnSpc>
            </a:pPr>
            <a:r>
              <a:rPr lang="en-US" sz="2600" b="1" smtClean="0"/>
              <a:t>Improved Information Content-  </a:t>
            </a:r>
            <a:r>
              <a:rPr lang="en-US" sz="2600" smtClean="0"/>
              <a:t>In the past, customers had to order catalogs or travel to a physical facility before they could compare price and product attributes. Electronic catalogs and Web pages present customers with updated information in real-time about goods, services, and prices</a:t>
            </a:r>
          </a:p>
          <a:p>
            <a:pPr lvl="1" eaLnBrk="1" hangingPunct="1">
              <a:lnSpc>
                <a:spcPct val="80000"/>
              </a:lnSpc>
            </a:pPr>
            <a:endParaRPr lang="en-US" sz="2400" b="1" smtClean="0"/>
          </a:p>
          <a:p>
            <a:pPr lvl="1" eaLnBrk="1" hangingPunct="1">
              <a:buFont typeface="Arial" pitchFamily="34" charset="0"/>
              <a:buNone/>
            </a:pPr>
            <a:endParaRPr lang="en-US" sz="3200" smtClean="0"/>
          </a:p>
        </p:txBody>
      </p:sp>
      <p:sp>
        <p:nvSpPr>
          <p:cNvPr id="107522" name="AutoShape 2"/>
          <p:cNvSpPr>
            <a:spLocks noGrp="1" noChangeArrowheads="1"/>
          </p:cNvSpPr>
          <p:nvPr>
            <p:ph type="title"/>
          </p:nvPr>
        </p:nvSpPr>
        <p:spPr/>
        <p:txBody>
          <a:bodyPr/>
          <a:lstStyle/>
          <a:p>
            <a:pPr eaLnBrk="1" hangingPunct="1"/>
            <a:r>
              <a:rPr lang="en-US" sz="3600" b="1" smtClean="0"/>
              <a:t>EBUSINESS BENEFITS AND CHALLENGES</a:t>
            </a:r>
          </a:p>
        </p:txBody>
      </p:sp>
    </p:spTree>
    <p:extLst>
      <p:ext uri="{BB962C8B-B14F-4D97-AF65-F5344CB8AC3E}">
        <p14:creationId xmlns:p14="http://schemas.microsoft.com/office/powerpoint/2010/main" val="1394160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533400" y="1828800"/>
            <a:ext cx="8382000" cy="4724400"/>
          </a:xfrm>
          <a:noFill/>
        </p:spPr>
        <p:txBody>
          <a:bodyPr/>
          <a:lstStyle/>
          <a:p>
            <a:pPr lvl="1" eaLnBrk="1" hangingPunct="1">
              <a:lnSpc>
                <a:spcPct val="80000"/>
              </a:lnSpc>
            </a:pPr>
            <a:r>
              <a:rPr lang="en-US" b="1" smtClean="0"/>
              <a:t>Increased Convenience - </a:t>
            </a:r>
            <a:r>
              <a:rPr lang="en-US" smtClean="0"/>
              <a:t>E-business automates and improves many of the activities that make up a buying experience</a:t>
            </a:r>
          </a:p>
          <a:p>
            <a:pPr lvl="1" eaLnBrk="1" hangingPunct="1">
              <a:lnSpc>
                <a:spcPct val="80000"/>
              </a:lnSpc>
            </a:pPr>
            <a:r>
              <a:rPr lang="en-US" b="1" smtClean="0"/>
              <a:t>Increased Global Reach - </a:t>
            </a:r>
            <a:r>
              <a:rPr lang="en-US" smtClean="0"/>
              <a:t>Businesses, both small and large, can reach new markets</a:t>
            </a:r>
          </a:p>
          <a:p>
            <a:pPr lvl="1" eaLnBrk="1" hangingPunct="1">
              <a:lnSpc>
                <a:spcPct val="80000"/>
              </a:lnSpc>
            </a:pPr>
            <a:r>
              <a:rPr lang="en-US" b="1" smtClean="0"/>
              <a:t>Decreased Cost - </a:t>
            </a:r>
            <a:r>
              <a:rPr lang="en-US" smtClean="0"/>
              <a:t>The cost of conducting business on the Internet is substantially smaller than traditional forms of business communication</a:t>
            </a:r>
          </a:p>
          <a:p>
            <a:pPr lvl="1" eaLnBrk="1" hangingPunct="1">
              <a:buFont typeface="Arial" pitchFamily="34" charset="0"/>
              <a:buNone/>
            </a:pPr>
            <a:endParaRPr lang="en-US" sz="3600" smtClean="0"/>
          </a:p>
        </p:txBody>
      </p:sp>
      <p:sp>
        <p:nvSpPr>
          <p:cNvPr id="108546" name="AutoShape 2"/>
          <p:cNvSpPr>
            <a:spLocks noGrp="1" noChangeArrowheads="1"/>
          </p:cNvSpPr>
          <p:nvPr>
            <p:ph type="title"/>
          </p:nvPr>
        </p:nvSpPr>
        <p:spPr/>
        <p:txBody>
          <a:bodyPr/>
          <a:lstStyle/>
          <a:p>
            <a:pPr eaLnBrk="1" hangingPunct="1"/>
            <a:r>
              <a:rPr lang="en-US" sz="3600" b="1" smtClean="0"/>
              <a:t>EBUSINESS BENEFITS AND CHALLENGES</a:t>
            </a:r>
          </a:p>
        </p:txBody>
      </p:sp>
    </p:spTree>
    <p:extLst>
      <p:ext uri="{BB962C8B-B14F-4D97-AF65-F5344CB8AC3E}">
        <p14:creationId xmlns:p14="http://schemas.microsoft.com/office/powerpoint/2010/main" val="312563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p:txBody>
          <a:bodyPr/>
          <a:lstStyle/>
          <a:p>
            <a:pPr eaLnBrk="1" hangingPunct="1"/>
            <a:r>
              <a:rPr lang="en-US" smtClean="0"/>
              <a:t>E-business challenges include:</a:t>
            </a:r>
          </a:p>
          <a:p>
            <a:pPr lvl="1" eaLnBrk="1" hangingPunct="1"/>
            <a:r>
              <a:rPr lang="en-US" smtClean="0"/>
              <a:t>Protecting consumers</a:t>
            </a:r>
          </a:p>
          <a:p>
            <a:pPr lvl="1" eaLnBrk="1" hangingPunct="1"/>
            <a:r>
              <a:rPr lang="en-US" smtClean="0"/>
              <a:t>Leveraging existing systems</a:t>
            </a:r>
          </a:p>
          <a:p>
            <a:pPr lvl="1" eaLnBrk="1" hangingPunct="1"/>
            <a:r>
              <a:rPr lang="en-US" smtClean="0"/>
              <a:t>Increasing liability</a:t>
            </a:r>
          </a:p>
          <a:p>
            <a:pPr lvl="1" eaLnBrk="1" hangingPunct="1"/>
            <a:r>
              <a:rPr lang="en-US" smtClean="0"/>
              <a:t>Providing security</a:t>
            </a:r>
          </a:p>
          <a:p>
            <a:pPr lvl="1" eaLnBrk="1" hangingPunct="1"/>
            <a:r>
              <a:rPr lang="en-US" smtClean="0"/>
              <a:t>Adhering to taxation rules</a:t>
            </a:r>
          </a:p>
          <a:p>
            <a:pPr lvl="1" eaLnBrk="1" hangingPunct="1">
              <a:buFont typeface="Arial" pitchFamily="34" charset="0"/>
              <a:buNone/>
            </a:pPr>
            <a:endParaRPr lang="en-US" smtClean="0"/>
          </a:p>
        </p:txBody>
      </p:sp>
      <p:sp>
        <p:nvSpPr>
          <p:cNvPr id="109570" name="AutoShape 2"/>
          <p:cNvSpPr>
            <a:spLocks noGrp="1" noChangeArrowheads="1"/>
          </p:cNvSpPr>
          <p:nvPr>
            <p:ph type="title"/>
          </p:nvPr>
        </p:nvSpPr>
        <p:spPr/>
        <p:txBody>
          <a:bodyPr/>
          <a:lstStyle/>
          <a:p>
            <a:pPr eaLnBrk="1" hangingPunct="1"/>
            <a:r>
              <a:rPr lang="en-US" sz="3600" b="1" smtClean="0"/>
              <a:t>EBUSINESS BENEFITS AND CHALLENGES</a:t>
            </a:r>
          </a:p>
        </p:txBody>
      </p:sp>
    </p:spTree>
    <p:extLst>
      <p:ext uri="{BB962C8B-B14F-4D97-AF65-F5344CB8AC3E}">
        <p14:creationId xmlns:p14="http://schemas.microsoft.com/office/powerpoint/2010/main" val="42285163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TotalTime>
  <Words>2286</Words>
  <Application>Microsoft Office PowerPoint</Application>
  <PresentationFormat>On-screen Show (4:3)</PresentationFormat>
  <Paragraphs>192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Hardcover</vt:lpstr>
      <vt:lpstr>E-business: the future</vt:lpstr>
      <vt:lpstr>MEASURING EBUSINESS SUCCESS</vt:lpstr>
      <vt:lpstr>MEASURING E-BUSINESS SUCCESS</vt:lpstr>
      <vt:lpstr>MEASURING E-BUSINESS SUCCESS</vt:lpstr>
      <vt:lpstr>Website Metrics</vt:lpstr>
      <vt:lpstr>Website Metrics</vt:lpstr>
      <vt:lpstr>EBUSINESS BENEFITS AND CHALLENGES</vt:lpstr>
      <vt:lpstr>EBUSINESS BENEFITS AND CHALLENGES</vt:lpstr>
      <vt:lpstr>EBUSINESS BENEFITS AND CHALLENGES</vt:lpstr>
      <vt:lpstr>EBUSINESS BENEFITS AND CHALLENGES</vt:lpstr>
      <vt:lpstr>EBUSINESS BENEFITS AND CHALLENGES</vt:lpstr>
      <vt:lpstr>NEW TRENDS IN EBUSINESS:  EGOVERNMENT AND MCOMMERCE</vt:lpstr>
      <vt:lpstr>NEW TRENDS IN EBUSINESS:  EGOVERNMENT AND MCOMMERCE</vt:lpstr>
      <vt:lpstr>NEW TRENDS IN E-BUSINESS:  E-GOVERNMENT AND M-COMMERCE</vt:lpstr>
      <vt:lpstr>OPENING CASE QUESTIONS Amazon</vt:lpstr>
      <vt:lpstr>OPENING CASE QUESTIONS Amazon</vt:lpstr>
      <vt:lpstr>OPENING CASE QUESTIONS Amazon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E-business: the future</dc:title>
  <dc:creator>Windows User</dc:creator>
  <cp:lastModifiedBy>Windows User</cp:lastModifiedBy>
  <cp:revision>2</cp:revision>
  <dcterms:created xsi:type="dcterms:W3CDTF">2018-04-30T07:13:42Z</dcterms:created>
  <dcterms:modified xsi:type="dcterms:W3CDTF">2018-04-30T07:15:53Z</dcterms:modified>
</cp:coreProperties>
</file>