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D17CFB-E4B7-4E54-9428-1A342C8235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D4B167-F15C-4A3C-8AEA-910B328E3C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E-business markets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E-business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Business-to-Business (B2B)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Business </a:t>
            </a:r>
            <a:r>
              <a:rPr lang="en-US" dirty="0"/>
              <a:t>value can be enhanced through applications of the </a:t>
            </a:r>
            <a:r>
              <a:rPr lang="en-US" dirty="0" smtClean="0"/>
              <a:t>internet. This </a:t>
            </a:r>
            <a:r>
              <a:rPr lang="en-US" dirty="0"/>
              <a:t>is particularly the case in the B2B sector where clear </a:t>
            </a:r>
            <a:r>
              <a:rPr lang="en-US" dirty="0" smtClean="0"/>
              <a:t>benefits accrue </a:t>
            </a:r>
            <a:r>
              <a:rPr lang="en-US" dirty="0"/>
              <a:t>to suppliers through greater capabilities. It also </a:t>
            </a:r>
            <a:r>
              <a:rPr lang="en-US" dirty="0" smtClean="0"/>
              <a:t>enhances heir </a:t>
            </a:r>
            <a:r>
              <a:rPr lang="en-US" dirty="0"/>
              <a:t>asset base and creates potential for sustaining </a:t>
            </a:r>
            <a:r>
              <a:rPr lang="en-US" dirty="0" smtClean="0"/>
              <a:t>competitive advantage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44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231F20"/>
                </a:solidFill>
                <a:latin typeface="Arial"/>
              </a:rPr>
              <a:t>Stage 1 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Arial"/>
              </a:rPr>
              <a:t>Buying and selling online </a:t>
            </a:r>
          </a:p>
          <a:p>
            <a:r>
              <a:rPr lang="en-US" b="1" i="0" u="none" strike="noStrike" baseline="0" dirty="0" smtClean="0">
                <a:solidFill>
                  <a:srgbClr val="231F20"/>
                </a:solidFill>
                <a:latin typeface="Arial"/>
              </a:rPr>
              <a:t>Stage 2 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Arial"/>
              </a:rPr>
              <a:t>Third-party exchanges </a:t>
            </a:r>
          </a:p>
          <a:p>
            <a:r>
              <a:rPr lang="en-US" b="1" i="0" u="none" strike="noStrike" baseline="0" dirty="0" smtClean="0">
                <a:solidFill>
                  <a:srgbClr val="231F20"/>
                </a:solidFill>
                <a:latin typeface="Arial"/>
              </a:rPr>
              <a:t>Stage 3 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Arial"/>
              </a:rPr>
              <a:t>Consortia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Arial"/>
              </a:rPr>
              <a:t>Outcome</a:t>
            </a: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231F20"/>
                </a:solidFill>
                <a:latin typeface="Arial"/>
              </a:rPr>
              <a:t>Cut costs and increase speed of supply</a:t>
            </a:r>
          </a:p>
          <a:p>
            <a:r>
              <a:rPr lang="en-US" dirty="0">
                <a:solidFill>
                  <a:srgbClr val="231F20"/>
                </a:solidFill>
                <a:latin typeface="Arial"/>
              </a:rPr>
              <a:t>Firms bring together buyers and </a:t>
            </a:r>
            <a:r>
              <a:rPr lang="en-US" dirty="0" smtClean="0">
                <a:solidFill>
                  <a:srgbClr val="231F20"/>
                </a:solidFill>
                <a:latin typeface="Arial"/>
              </a:rPr>
              <a:t>sellers</a:t>
            </a:r>
          </a:p>
          <a:p>
            <a:r>
              <a:rPr lang="en-US" dirty="0">
                <a:solidFill>
                  <a:srgbClr val="231F20"/>
                </a:solidFill>
                <a:latin typeface="Arial"/>
              </a:rPr>
              <a:t>Large firms create a virtual </a:t>
            </a:r>
            <a:r>
              <a:rPr lang="en-US" dirty="0" smtClean="0">
                <a:solidFill>
                  <a:srgbClr val="231F20"/>
                </a:solidFill>
                <a:latin typeface="Arial"/>
              </a:rPr>
              <a:t>market</a:t>
            </a:r>
            <a:endParaRPr lang="en-US" dirty="0">
              <a:solidFill>
                <a:srgbClr val="231F2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6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E-business markets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Business-to-Consumer (B2C)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B2C market has been the most high profile of the </a:t>
            </a:r>
            <a:r>
              <a:rPr lang="en-US" dirty="0" smtClean="0"/>
              <a:t>e-business markets</a:t>
            </a:r>
            <a:r>
              <a:rPr lang="en-US" dirty="0"/>
              <a:t>, principally because of the global brand awareness of </a:t>
            </a:r>
            <a:r>
              <a:rPr lang="en-US" dirty="0" err="1" smtClean="0"/>
              <a:t>firmssuch</a:t>
            </a:r>
            <a:r>
              <a:rPr lang="en-US" dirty="0" smtClean="0"/>
              <a:t> </a:t>
            </a:r>
            <a:r>
              <a:rPr lang="en-US" dirty="0"/>
              <a:t>as Amazon.com and e-Bay among others</a:t>
            </a:r>
            <a:r>
              <a:rPr lang="en-US" dirty="0" smtClean="0"/>
              <a:t>.</a:t>
            </a:r>
          </a:p>
          <a:p>
            <a:r>
              <a:rPr lang="en-US" dirty="0"/>
              <a:t>Consumer-to-Consumer (</a:t>
            </a:r>
            <a:r>
              <a:rPr lang="en-US" dirty="0" smtClean="0"/>
              <a:t>C2C)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success of e-Bay as an online auction site and the </a:t>
            </a:r>
            <a:r>
              <a:rPr lang="en-US" dirty="0" smtClean="0"/>
              <a:t>widespread (and </a:t>
            </a:r>
            <a:r>
              <a:rPr lang="en-US" dirty="0"/>
              <a:t>illegal) downloading of MP3 files for music are two </a:t>
            </a:r>
            <a:r>
              <a:rPr lang="en-US" dirty="0" smtClean="0"/>
              <a:t>catalysts for </a:t>
            </a:r>
            <a:r>
              <a:rPr lang="en-US" dirty="0"/>
              <a:t>the expanding consumer-to-consumer (C2C) market</a:t>
            </a:r>
          </a:p>
        </p:txBody>
      </p:sp>
    </p:spTree>
    <p:extLst>
      <p:ext uri="{BB962C8B-B14F-4D97-AF65-F5344CB8AC3E}">
        <p14:creationId xmlns:p14="http://schemas.microsoft.com/office/powerpoint/2010/main" val="48514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E-businesses;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E-business environment;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E-marketplaces;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E-business markets;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E-business models;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Types of e-business models;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A framework for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AdvP4CD4D0"/>
              </a:rPr>
              <a:t>analysing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 e-business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8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  <a:t>E-businesses;</a:t>
            </a:r>
            <a:br>
              <a:rPr lang="en-US" b="0" i="0" u="none" strike="noStrike" baseline="0" dirty="0" smtClean="0">
                <a:solidFill>
                  <a:srgbClr val="231F20"/>
                </a:solidFill>
                <a:latin typeface="AdvP4CD4D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Firms using the internet for business and commerce can be </a:t>
            </a:r>
            <a:r>
              <a:rPr lang="en-US" dirty="0" smtClean="0"/>
              <a:t>split between </a:t>
            </a:r>
            <a:r>
              <a:rPr lang="en-US" dirty="0"/>
              <a:t>those who exist because of the </a:t>
            </a:r>
            <a:r>
              <a:rPr lang="en-US" dirty="0" smtClean="0"/>
              <a:t>internet</a:t>
            </a:r>
          </a:p>
          <a:p>
            <a:r>
              <a:rPr lang="en-US" dirty="0"/>
              <a:t>For example, Amazon.com </a:t>
            </a:r>
            <a:r>
              <a:rPr lang="en-US" dirty="0" smtClean="0"/>
              <a:t>has expanded </a:t>
            </a:r>
            <a:r>
              <a:rPr lang="en-US" dirty="0"/>
              <a:t>to include the storage and distribution of products </a:t>
            </a:r>
            <a:r>
              <a:rPr lang="en-US" dirty="0" smtClean="0"/>
              <a:t>among their </a:t>
            </a:r>
            <a:r>
              <a:rPr lang="en-US" dirty="0"/>
              <a:t>activities. However, the trend is for most traditional </a:t>
            </a:r>
            <a:r>
              <a:rPr lang="en-US" dirty="0" smtClean="0"/>
              <a:t>businesses to </a:t>
            </a:r>
            <a:r>
              <a:rPr lang="en-US" dirty="0"/>
              <a:t>incorporate an e-business aspect to their activities, either </a:t>
            </a:r>
            <a:r>
              <a:rPr lang="en-US" dirty="0" smtClean="0"/>
              <a:t>as a </a:t>
            </a:r>
            <a:r>
              <a:rPr lang="en-US" dirty="0"/>
              <a:t>complementary service, such as the online </a:t>
            </a:r>
            <a:r>
              <a:rPr lang="en-US" dirty="0" smtClean="0"/>
              <a:t>book selling </a:t>
            </a:r>
            <a:r>
              <a:rPr lang="en-US" dirty="0"/>
              <a:t>facility</a:t>
            </a:r>
          </a:p>
        </p:txBody>
      </p:sp>
    </p:spTree>
    <p:extLst>
      <p:ext uri="{BB962C8B-B14F-4D97-AF65-F5344CB8AC3E}">
        <p14:creationId xmlns:p14="http://schemas.microsoft.com/office/powerpoint/2010/main" val="87095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E-business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</a:t>
            </a:r>
            <a:r>
              <a:rPr lang="en-US" dirty="0"/>
              <a:t>elements of the e-business </a:t>
            </a:r>
            <a:r>
              <a:rPr lang="en-US" dirty="0" smtClean="0"/>
              <a:t>environment</a:t>
            </a:r>
          </a:p>
          <a:p>
            <a:r>
              <a:rPr lang="en-US" dirty="0"/>
              <a:t>Economics of exchanging information</a:t>
            </a:r>
          </a:p>
          <a:p>
            <a:pPr marL="0" indent="0">
              <a:buNone/>
            </a:pPr>
            <a:r>
              <a:rPr lang="en-US" dirty="0" smtClean="0"/>
              <a:t>	Firms </a:t>
            </a:r>
            <a:r>
              <a:rPr lang="en-US" dirty="0"/>
              <a:t>can take advantage of both richness and reach of </a:t>
            </a:r>
            <a:r>
              <a:rPr lang="en-US" dirty="0" smtClean="0"/>
              <a:t>information using </a:t>
            </a:r>
            <a:r>
              <a:rPr lang="en-US" dirty="0"/>
              <a:t>the internet. The cost of sending additional units of </a:t>
            </a:r>
            <a:r>
              <a:rPr lang="en-US" dirty="0" smtClean="0"/>
              <a:t>information  via </a:t>
            </a:r>
            <a:r>
              <a:rPr lang="en-US" dirty="0"/>
              <a:t>the internet is practically zero and the reach is global.</a:t>
            </a:r>
          </a:p>
          <a:p>
            <a:r>
              <a:rPr lang="en-US" dirty="0"/>
              <a:t>Connectivity and </a:t>
            </a:r>
            <a:r>
              <a:rPr lang="en-US" dirty="0" smtClean="0"/>
              <a:t>interactivity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number of people that have access to the internet is rising </a:t>
            </a:r>
            <a:r>
              <a:rPr lang="en-US" dirty="0" smtClean="0"/>
              <a:t>year on </a:t>
            </a:r>
            <a:r>
              <a:rPr lang="en-US" dirty="0"/>
              <a:t>year on a global scale. Connectivity extends the reach of </a:t>
            </a:r>
            <a:r>
              <a:rPr lang="en-US" dirty="0" smtClean="0"/>
              <a:t>electronic communication </a:t>
            </a:r>
            <a:r>
              <a:rPr lang="en-US" dirty="0"/>
              <a:t>and interactivity allows two-way communication </a:t>
            </a:r>
            <a:r>
              <a:rPr lang="en-US" dirty="0" err="1" smtClean="0"/>
              <a:t>inreal</a:t>
            </a:r>
            <a:r>
              <a:rPr lang="en-US" dirty="0" smtClean="0"/>
              <a:t>-time </a:t>
            </a:r>
            <a:r>
              <a:rPr lang="en-US" dirty="0"/>
              <a:t>among parties to electronic communication.</a:t>
            </a:r>
          </a:p>
          <a:p>
            <a:r>
              <a:rPr lang="en-US" dirty="0"/>
              <a:t>Network economies of </a:t>
            </a:r>
            <a:r>
              <a:rPr lang="en-US" dirty="0" smtClean="0"/>
              <a:t>scale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network effects are stronger in the internet economy. There </a:t>
            </a:r>
            <a:r>
              <a:rPr lang="en-US" dirty="0" smtClean="0"/>
              <a:t>are opportunities </a:t>
            </a:r>
            <a:r>
              <a:rPr lang="en-US" dirty="0"/>
              <a:t>for achieving a critical mass of customers by </a:t>
            </a:r>
            <a:r>
              <a:rPr lang="en-US" dirty="0" smtClean="0"/>
              <a:t>accessing a </a:t>
            </a:r>
            <a:r>
              <a:rPr lang="en-US" dirty="0"/>
              <a:t>wider customer base electronically at low cost.</a:t>
            </a:r>
          </a:p>
        </p:txBody>
      </p:sp>
    </p:spTree>
    <p:extLst>
      <p:ext uri="{BB962C8B-B14F-4D97-AF65-F5344CB8AC3E}">
        <p14:creationId xmlns:p14="http://schemas.microsoft.com/office/powerpoint/2010/main" val="37295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Speed of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internet has speeded up the transactions process and </a:t>
            </a:r>
            <a:r>
              <a:rPr lang="en-US" dirty="0" smtClean="0"/>
              <a:t>raised expectations </a:t>
            </a:r>
            <a:r>
              <a:rPr lang="en-US" dirty="0"/>
              <a:t>of </a:t>
            </a:r>
            <a:r>
              <a:rPr lang="en-US" dirty="0" smtClean="0"/>
              <a:t>customers</a:t>
            </a:r>
          </a:p>
          <a:p>
            <a:r>
              <a:rPr lang="en-US" dirty="0"/>
              <a:t>Economics of abundance</a:t>
            </a:r>
          </a:p>
          <a:p>
            <a:pPr marL="0" indent="0">
              <a:buNone/>
            </a:pPr>
            <a:r>
              <a:rPr lang="en-US" dirty="0" smtClean="0"/>
              <a:t>	Information </a:t>
            </a:r>
            <a:r>
              <a:rPr lang="en-US" dirty="0"/>
              <a:t>is a valuable asset in the internet economy. Revenue </a:t>
            </a:r>
            <a:r>
              <a:rPr lang="en-US" dirty="0" smtClean="0"/>
              <a:t>can be </a:t>
            </a:r>
            <a:r>
              <a:rPr lang="en-US" dirty="0"/>
              <a:t>created by the dissemination of information based on its value </a:t>
            </a:r>
            <a:r>
              <a:rPr lang="en-US" dirty="0" smtClean="0"/>
              <a:t>to consumers </a:t>
            </a:r>
            <a:r>
              <a:rPr lang="en-US" dirty="0"/>
              <a:t>(</a:t>
            </a:r>
            <a:r>
              <a:rPr lang="en-US" dirty="0" err="1"/>
              <a:t>Rayport</a:t>
            </a:r>
            <a:r>
              <a:rPr lang="en-US" dirty="0"/>
              <a:t> and </a:t>
            </a:r>
            <a:r>
              <a:rPr lang="en-US" dirty="0" err="1"/>
              <a:t>Sviokla</a:t>
            </a:r>
            <a:r>
              <a:rPr lang="en-US" dirty="0"/>
              <a:t>, 1995).</a:t>
            </a:r>
          </a:p>
        </p:txBody>
      </p:sp>
    </p:spTree>
    <p:extLst>
      <p:ext uri="{BB962C8B-B14F-4D97-AF65-F5344CB8AC3E}">
        <p14:creationId xmlns:p14="http://schemas.microsoft.com/office/powerpoint/2010/main" val="302941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Merchandise exchange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internet provides a mechanism for displaying a huge array </a:t>
            </a:r>
            <a:r>
              <a:rPr lang="en-US" dirty="0" smtClean="0"/>
              <a:t>of products </a:t>
            </a:r>
            <a:r>
              <a:rPr lang="en-US" dirty="0"/>
              <a:t>and services without having to incur the costs of display </a:t>
            </a:r>
            <a:r>
              <a:rPr lang="en-US" dirty="0" smtClean="0"/>
              <a:t>that traditional </a:t>
            </a:r>
            <a:r>
              <a:rPr lang="en-US" dirty="0"/>
              <a:t>stores </a:t>
            </a:r>
            <a:r>
              <a:rPr lang="en-US" dirty="0" smtClean="0"/>
              <a:t>incur</a:t>
            </a:r>
          </a:p>
          <a:p>
            <a:r>
              <a:rPr lang="en-US" dirty="0" err="1"/>
              <a:t>Prosumption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internet can be used as a means of communicating </a:t>
            </a:r>
            <a:r>
              <a:rPr lang="en-US" dirty="0" smtClean="0"/>
              <a:t>with customers </a:t>
            </a:r>
            <a:r>
              <a:rPr lang="en-US" dirty="0"/>
              <a:t>and enriching the relationship between buyer and seller.</a:t>
            </a:r>
          </a:p>
        </p:txBody>
      </p:sp>
    </p:spTree>
    <p:extLst>
      <p:ext uri="{BB962C8B-B14F-4D97-AF65-F5344CB8AC3E}">
        <p14:creationId xmlns:p14="http://schemas.microsoft.com/office/powerpoint/2010/main" val="283909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Communications channel</a:t>
            </a:r>
            <a:endParaRPr lang="en-US" dirty="0" smtClean="0"/>
          </a:p>
          <a:p>
            <a:r>
              <a:rPr lang="en-US" dirty="0" smtClean="0"/>
              <a:t>Industrial </a:t>
            </a:r>
            <a:r>
              <a:rPr lang="en-US" dirty="0"/>
              <a:t>context</a:t>
            </a:r>
            <a:endParaRPr lang="en-US" dirty="0" smtClean="0"/>
          </a:p>
          <a:p>
            <a:r>
              <a:rPr lang="en-US" dirty="0" smtClean="0"/>
              <a:t>Transactions channel</a:t>
            </a:r>
          </a:p>
          <a:p>
            <a:r>
              <a:rPr lang="en-US" dirty="0"/>
              <a:t>Distribution channel</a:t>
            </a:r>
          </a:p>
        </p:txBody>
      </p:sp>
    </p:spTree>
    <p:extLst>
      <p:ext uri="{BB962C8B-B14F-4D97-AF65-F5344CB8AC3E}">
        <p14:creationId xmlns:p14="http://schemas.microsoft.com/office/powerpoint/2010/main" val="187588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</a:t>
            </a:r>
            <a:r>
              <a:rPr lang="en-US" dirty="0" err="1"/>
              <a:t>marketplaces</a:t>
            </a:r>
            <a:r>
              <a:rPr lang="en-US" b="0" i="0" u="none" strike="noStrike" baseline="0" dirty="0" err="1" smtClean="0">
                <a:solidFill>
                  <a:srgbClr val="FFFFFF"/>
                </a:solidFill>
                <a:latin typeface="AdvP407C5"/>
              </a:rPr>
              <a:t>E</a:t>
            </a:r>
            <a:r>
              <a:rPr lang="en-US" b="0" i="0" u="none" strike="noStrike" baseline="0" dirty="0" smtClean="0">
                <a:solidFill>
                  <a:srgbClr val="FFFFFF"/>
                </a:solidFill>
                <a:latin typeface="AdvP407C5"/>
              </a:rPr>
              <a:t>-marketplaces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 marketplaces (e-marketplaces) are electronic </a:t>
            </a:r>
            <a:r>
              <a:rPr lang="en-US" dirty="0" smtClean="0"/>
              <a:t>exchanges where </a:t>
            </a:r>
            <a:r>
              <a:rPr lang="en-US" dirty="0"/>
              <a:t>firms can register as buyers or sellers and undertake </a:t>
            </a:r>
            <a:r>
              <a:rPr lang="en-US" dirty="0" err="1" smtClean="0"/>
              <a:t>businessactivities</a:t>
            </a:r>
            <a:r>
              <a:rPr lang="en-US" dirty="0" smtClean="0"/>
              <a:t> </a:t>
            </a:r>
            <a:r>
              <a:rPr lang="en-US" dirty="0"/>
              <a:t>using the internet. </a:t>
            </a:r>
            <a:endParaRPr lang="en-US" dirty="0" smtClean="0"/>
          </a:p>
          <a:p>
            <a:r>
              <a:rPr lang="en-US" dirty="0" err="1" smtClean="0"/>
              <a:t>Typically</a:t>
            </a:r>
            <a:r>
              <a:rPr lang="en-US" dirty="0" err="1"/>
              <a:t>Typically</a:t>
            </a:r>
            <a:r>
              <a:rPr lang="en-US" dirty="0"/>
              <a:t>, e-marketplaces attract </a:t>
            </a:r>
            <a:r>
              <a:rPr lang="en-US" dirty="0" err="1" smtClean="0"/>
              <a:t>firmsmfrom</a:t>
            </a:r>
            <a:r>
              <a:rPr lang="en-US" dirty="0" smtClean="0"/>
              <a:t> </a:t>
            </a:r>
            <a:r>
              <a:rPr lang="en-US" dirty="0"/>
              <a:t>each element of an industry supply chain to enhance </a:t>
            </a:r>
            <a:r>
              <a:rPr lang="en-US" dirty="0" smtClean="0"/>
              <a:t>the efficiency </a:t>
            </a:r>
            <a:r>
              <a:rPr lang="en-US" dirty="0"/>
              <a:t>of communications and to undertake transactions</a:t>
            </a:r>
          </a:p>
        </p:txBody>
      </p:sp>
    </p:spTree>
    <p:extLst>
      <p:ext uri="{BB962C8B-B14F-4D97-AF65-F5344CB8AC3E}">
        <p14:creationId xmlns:p14="http://schemas.microsoft.com/office/powerpoint/2010/main" val="138358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0" t="19337" r="40188" b="34872"/>
          <a:stretch/>
        </p:blipFill>
        <p:spPr bwMode="auto">
          <a:xfrm>
            <a:off x="838200" y="304799"/>
            <a:ext cx="7027860" cy="586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821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</TotalTime>
  <Words>267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AdvP407C5</vt:lpstr>
      <vt:lpstr>AdvP4CD4D0</vt:lpstr>
      <vt:lpstr>Arial</vt:lpstr>
      <vt:lpstr>Clarity</vt:lpstr>
      <vt:lpstr>E-business markets and models</vt:lpstr>
      <vt:lpstr>Key Issues</vt:lpstr>
      <vt:lpstr>E-businesses; </vt:lpstr>
      <vt:lpstr>E-business environment</vt:lpstr>
      <vt:lpstr>E-business environment</vt:lpstr>
      <vt:lpstr>E-business environment</vt:lpstr>
      <vt:lpstr>PowerPoint Presentation</vt:lpstr>
      <vt:lpstr>E-marketplacesE-marketplaces</vt:lpstr>
      <vt:lpstr>PowerPoint Presentation</vt:lpstr>
      <vt:lpstr>E-business markets</vt:lpstr>
      <vt:lpstr>PowerPoint Presentation</vt:lpstr>
      <vt:lpstr>E-business markets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 markets and models</dc:title>
  <dc:creator>Jaka</dc:creator>
  <cp:lastModifiedBy>JonMMx 2000</cp:lastModifiedBy>
  <cp:revision>7</cp:revision>
  <dcterms:created xsi:type="dcterms:W3CDTF">2018-03-15T08:41:32Z</dcterms:created>
  <dcterms:modified xsi:type="dcterms:W3CDTF">2020-01-03T08:22:11Z</dcterms:modified>
</cp:coreProperties>
</file>