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83" r:id="rId2"/>
    <p:sldId id="385" r:id="rId3"/>
    <p:sldId id="386" r:id="rId4"/>
    <p:sldId id="387" r:id="rId5"/>
    <p:sldId id="388" r:id="rId6"/>
    <p:sldId id="389" r:id="rId7"/>
    <p:sldId id="390" r:id="rId8"/>
    <p:sldId id="391" r:id="rId9"/>
    <p:sldId id="392" r:id="rId10"/>
    <p:sldId id="393" r:id="rId11"/>
    <p:sldId id="394" r:id="rId12"/>
    <p:sldId id="395" r:id="rId13"/>
    <p:sldId id="396" r:id="rId14"/>
    <p:sldId id="397" r:id="rId15"/>
    <p:sldId id="398" r:id="rId16"/>
    <p:sldId id="399" r:id="rId17"/>
    <p:sldId id="400" r:id="rId18"/>
    <p:sldId id="401" r:id="rId19"/>
    <p:sldId id="402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9" autoAdjust="0"/>
    <p:restoredTop sz="93155" autoAdjust="0"/>
  </p:normalViewPr>
  <p:slideViewPr>
    <p:cSldViewPr>
      <p:cViewPr varScale="1">
        <p:scale>
          <a:sx n="98" d="100"/>
          <a:sy n="98" d="100"/>
        </p:scale>
        <p:origin x="-1232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AD401D-C29A-4928-88E1-427A39D3C18A}" type="datetimeFigureOut">
              <a:rPr lang="id-ID" smtClean="0"/>
              <a:t>1/4/18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CFD104-B2A3-424E-B3F4-1DFCA91EAA4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57911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A048E5B-BD9A-4C0B-B552-4469974D48FE}" type="datetimeFigureOut">
              <a:rPr lang="id-ID"/>
              <a:pPr>
                <a:defRPr/>
              </a:pPr>
              <a:t>1/4/18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F339B845-4BC6-43F6-B113-E03B24E0C7AB}" type="slidenum">
              <a:rPr lang="id-ID" altLang="id-ID"/>
              <a:pPr/>
              <a:t>‹#›</a:t>
            </a:fld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34130823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-101859" y="0"/>
            <a:ext cx="9347717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7" name="Picture 2" descr="C:\Users\arsil\Desktop\Smartcreativ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-101859" y="228600"/>
            <a:ext cx="9347718" cy="699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971799" y="1524000"/>
            <a:ext cx="6274059" cy="207645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here to Edit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971798" y="3657600"/>
            <a:ext cx="6274060" cy="1524000"/>
          </a:xfrm>
        </p:spPr>
        <p:txBody>
          <a:bodyPr/>
          <a:lstStyle>
            <a:lvl1pPr marL="0" indent="0" algn="ctr" eaLnBrk="1" hangingPunct="1">
              <a:buNone/>
              <a:defRPr sz="22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here to edit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Bahasan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Click here to edit </a:t>
            </a:r>
            <a:r>
              <a:rPr lang="en-US" dirty="0" err="1" smtClean="0"/>
              <a:t>Pertemuan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Click here to edit Nama </a:t>
            </a:r>
            <a:r>
              <a:rPr lang="en-US" dirty="0" err="1" smtClean="0"/>
              <a:t>Dosen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Click here to edit Nama Prodi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Fakultas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2E4D6-BEB8-4E99-B8A1-7038C2F2D1BE}" type="datetime1">
              <a:rPr lang="en-US"/>
              <a:pPr>
                <a:defRPr/>
              </a:pPr>
              <a:t>1/4/18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88144A-AE3E-4E44-A89F-B6746EC1707D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531876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4FACB-1F5D-4FF9-B5CC-F194F462CCA2}" type="datetime1">
              <a:rPr lang="en-US"/>
              <a:pPr>
                <a:defRPr/>
              </a:pPr>
              <a:t>1/4/18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451C2-6190-4BB7-BBA8-1B23D0C40A29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259045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A4BF1-3389-4F47-8435-C04CC10B9A7E}" type="datetime1">
              <a:rPr lang="en-US"/>
              <a:pPr>
                <a:defRPr/>
              </a:pPr>
              <a:t>1/4/18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B5C1FE-ED77-4380-AE9C-EE28AB75257F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542872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A2BF8-DE4E-4DD8-93A8-819B2A8C6ED6}" type="datetime1">
              <a:rPr lang="en-US"/>
              <a:pPr>
                <a:defRPr/>
              </a:pPr>
              <a:t>1/4/18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7CEFC-1327-4C24-92E5-884D19EDEC04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202778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6" descr="SUB#LIST copy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3175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124200" y="2420939"/>
            <a:ext cx="3505200" cy="703262"/>
          </a:xfrm>
        </p:spPr>
        <p:txBody>
          <a:bodyPr anchor="t"/>
          <a:lstStyle>
            <a:lvl1pPr algn="l">
              <a:defRPr sz="2800" b="1" cap="all" baseline="0"/>
            </a:lvl1pPr>
          </a:lstStyle>
          <a:p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UTS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33800" y="3240088"/>
            <a:ext cx="5334000" cy="2976562"/>
          </a:xfrm>
        </p:spPr>
        <p:txBody>
          <a:bodyPr anchor="t"/>
          <a:lstStyle>
            <a:lvl1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en-US" dirty="0" smtClean="0"/>
              <a:t>Click to edit Master text styles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en-US" dirty="0" smtClean="0"/>
              <a:t>Click to edit Master text styles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en-US" dirty="0" smtClean="0"/>
              <a:t>Click to edit Master text styles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en-US" dirty="0" smtClean="0"/>
              <a:t>Click to edit Master text styles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en-US" dirty="0" smtClean="0"/>
              <a:t>Click to edit Master text styles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en-US" dirty="0" smtClean="0"/>
              <a:t>Click to edit Master text styles</a:t>
            </a:r>
          </a:p>
          <a:p>
            <a:pPr lvl="0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EDCBD-1673-4569-B2E0-E1B7B9DEF070}" type="datetime1">
              <a:rPr lang="en-US"/>
              <a:pPr>
                <a:defRPr/>
              </a:pPr>
              <a:t>1/4/18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71F4A-6D73-4342-9533-46E3ECE91550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043356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3D78E-5710-4279-9346-CA3F3FF1ADAB}" type="datetime1">
              <a:rPr lang="en-US"/>
              <a:pPr>
                <a:defRPr/>
              </a:pPr>
              <a:t>1/4/18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7B3AD7-5558-4161-B7D2-95F8DE54CD31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900433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C036D-7F85-4604-9C31-D116ABDFBFCB}" type="datetime1">
              <a:rPr lang="en-US"/>
              <a:pPr>
                <a:defRPr/>
              </a:pPr>
              <a:t>1/4/18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D2A8DE-DF06-4A0A-B8B9-F0FC1DFE8718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415198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7DBD3-F138-4801-A0A6-578A3386CD18}" type="datetime1">
              <a:rPr lang="en-US"/>
              <a:pPr>
                <a:defRPr/>
              </a:pPr>
              <a:t>1/4/18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95B9C0-F00E-4EC1-B571-461E0CC5FB03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290949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31518-4759-420B-9C6C-02911BE08FB6}" type="datetime1">
              <a:rPr lang="en-US"/>
              <a:pPr>
                <a:defRPr/>
              </a:pPr>
              <a:t>1/4/18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2046D4-C1A9-4BE2-8E11-BB51EFD99472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303063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3008313" cy="825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09600"/>
            <a:ext cx="5111750" cy="5516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D038C-8833-4053-A8B5-3B45FC1C23E1}" type="datetime1">
              <a:rPr lang="en-US"/>
              <a:pPr>
                <a:defRPr/>
              </a:pPr>
              <a:t>1/4/18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0E78CF-756E-44AB-85F7-AA9B06AF3F0B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835580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3C4F4-CD15-4E8C-A7EE-9212E377943D}" type="datetime1">
              <a:rPr lang="en-US"/>
              <a:pPr>
                <a:defRPr/>
              </a:pPr>
              <a:t>1/4/18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D5ABA6-7761-4D95-A1CD-8F9B19CA4E34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4032295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d-ID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d-ID" smtClean="0"/>
              <a:t>Click to edit Master text styles</a:t>
            </a:r>
          </a:p>
          <a:p>
            <a:pPr lvl="1"/>
            <a:r>
              <a:rPr lang="en-US" altLang="id-ID" smtClean="0"/>
              <a:t>Second level</a:t>
            </a:r>
          </a:p>
          <a:p>
            <a:pPr lvl="2"/>
            <a:r>
              <a:rPr lang="en-US" altLang="id-ID" smtClean="0"/>
              <a:t>Third level</a:t>
            </a:r>
          </a:p>
          <a:p>
            <a:pPr lvl="3"/>
            <a:r>
              <a:rPr lang="en-US" altLang="id-ID" smtClean="0"/>
              <a:t>Fourth level</a:t>
            </a:r>
          </a:p>
          <a:p>
            <a:pPr lvl="4"/>
            <a:r>
              <a:rPr lang="en-US" altLang="id-ID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9611F90-EFA5-425A-83D0-AD67BBCB8FFB}" type="datetime1">
              <a:rPr lang="en-US"/>
              <a:pPr>
                <a:defRPr/>
              </a:pPr>
              <a:t>1/4/18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panose="020F0502020204030204" pitchFamily="34" charset="0"/>
              </a:defRPr>
            </a:lvl1pPr>
          </a:lstStyle>
          <a:p>
            <a:fld id="{BBC9BDE8-EFE1-4D93-AB31-5E7BCFE0330D}" type="slidenum">
              <a:rPr lang="en-US" altLang="id-ID"/>
              <a:pPr/>
              <a:t>‹#›</a:t>
            </a:fld>
            <a:endParaRPr lang="en-US" altLang="id-ID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White-Box Testing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Pertemuan</a:t>
            </a:r>
            <a:r>
              <a:rPr lang="en-US" smtClean="0"/>
              <a:t> </a:t>
            </a:r>
            <a:r>
              <a:rPr lang="en-US" smtClean="0"/>
              <a:t>11</a:t>
            </a:r>
            <a:endParaRPr lang="en-US" dirty="0" smtClean="0"/>
          </a:p>
          <a:p>
            <a:r>
              <a:rPr lang="en-US" dirty="0" err="1" smtClean="0"/>
              <a:t>Dosen</a:t>
            </a:r>
            <a:r>
              <a:rPr lang="en-US" dirty="0" smtClean="0"/>
              <a:t> </a:t>
            </a:r>
            <a:r>
              <a:rPr lang="en-US" dirty="0" err="1" smtClean="0"/>
              <a:t>Pengampu</a:t>
            </a:r>
            <a:r>
              <a:rPr lang="en-US" dirty="0" smtClean="0"/>
              <a:t>: Sandfreni</a:t>
            </a:r>
          </a:p>
          <a:p>
            <a:r>
              <a:rPr lang="en-US" dirty="0" smtClean="0"/>
              <a:t>Prodi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- </a:t>
            </a:r>
            <a:r>
              <a:rPr lang="en-US" dirty="0" err="1" smtClean="0"/>
              <a:t>Fakultas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28801" y="371072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6532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Branch testing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Branch testing is the simplest condition testing strategy </a:t>
            </a:r>
          </a:p>
          <a:p>
            <a:r>
              <a:rPr lang="en-US"/>
              <a:t>compound conditions appearing in different branch statements are given true and false values. </a:t>
            </a:r>
          </a:p>
        </p:txBody>
      </p:sp>
    </p:spTree>
    <p:extLst>
      <p:ext uri="{BB962C8B-B14F-4D97-AF65-F5344CB8AC3E}">
        <p14:creationId xmlns:p14="http://schemas.microsoft.com/office/powerpoint/2010/main" val="29959676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Branch testing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Condition testing</a:t>
            </a:r>
          </a:p>
          <a:p>
            <a:pPr lvl="1"/>
            <a:r>
              <a:rPr lang="en-US"/>
              <a:t>stronger testing than branch testing:</a:t>
            </a:r>
          </a:p>
          <a:p>
            <a:r>
              <a:rPr lang="en-US"/>
              <a:t>Branch testing </a:t>
            </a:r>
          </a:p>
          <a:p>
            <a:pPr lvl="1"/>
            <a:r>
              <a:rPr lang="en-US"/>
              <a:t>stronger than statement coverage testing. </a:t>
            </a:r>
          </a:p>
        </p:txBody>
      </p:sp>
    </p:spTree>
    <p:extLst>
      <p:ext uri="{BB962C8B-B14F-4D97-AF65-F5344CB8AC3E}">
        <p14:creationId xmlns:p14="http://schemas.microsoft.com/office/powerpoint/2010/main" val="11658332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Condition coverage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Consider a Boolean expression having n components: </a:t>
            </a:r>
          </a:p>
          <a:p>
            <a:pPr lvl="1"/>
            <a:r>
              <a:rPr lang="en-US"/>
              <a:t>for condition coverage we require 2n test cases.</a:t>
            </a:r>
          </a:p>
          <a:p>
            <a:r>
              <a:rPr lang="en-US"/>
              <a:t>practical only if n (the number of component conditions) is small.</a:t>
            </a:r>
          </a:p>
        </p:txBody>
      </p:sp>
    </p:spTree>
    <p:extLst>
      <p:ext uri="{BB962C8B-B14F-4D97-AF65-F5344CB8AC3E}">
        <p14:creationId xmlns:p14="http://schemas.microsoft.com/office/powerpoint/2010/main" val="19232374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Path Coverage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Design test cases such that:</a:t>
            </a:r>
          </a:p>
          <a:p>
            <a:pPr lvl="1"/>
            <a:r>
              <a:rPr lang="en-US"/>
              <a:t>all linearly independent paths in the program are executed at least once. </a:t>
            </a:r>
          </a:p>
          <a:p>
            <a:r>
              <a:rPr lang="en-US"/>
              <a:t>Defined in terms of</a:t>
            </a:r>
          </a:p>
          <a:p>
            <a:pPr lvl="1"/>
            <a:r>
              <a:rPr lang="en-US"/>
              <a:t>control flow graph (CFG) of a program. </a:t>
            </a:r>
          </a:p>
        </p:txBody>
      </p:sp>
    </p:spTree>
    <p:extLst>
      <p:ext uri="{BB962C8B-B14F-4D97-AF65-F5344CB8AC3E}">
        <p14:creationId xmlns:p14="http://schemas.microsoft.com/office/powerpoint/2010/main" val="9789757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Control flow graph (CFG)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control flow graph (CFG) describes: </a:t>
            </a:r>
          </a:p>
          <a:p>
            <a:pPr lvl="1"/>
            <a:r>
              <a:rPr lang="en-US"/>
              <a:t>the sequence in which different instructions of a program get executed. </a:t>
            </a:r>
          </a:p>
          <a:p>
            <a:pPr lvl="1"/>
            <a:r>
              <a:rPr lang="en-US"/>
              <a:t>the way control flows through the program.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838200" y="457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0" hangingPunct="0"/>
            <a:endParaRPr lang="en-US" sz="2400">
              <a:latin typeface="Times New Roman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990600" y="381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0" hangingPunct="0"/>
            <a:endParaRPr lang="en-US" sz="240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0376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draw Control flow graph?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Number all the statements of a program. </a:t>
            </a:r>
          </a:p>
          <a:p>
            <a:pPr>
              <a:lnSpc>
                <a:spcPct val="90000"/>
              </a:lnSpc>
            </a:pPr>
            <a:r>
              <a:rPr lang="en-US"/>
              <a:t>Numbered statements: </a:t>
            </a:r>
          </a:p>
          <a:p>
            <a:pPr lvl="1">
              <a:lnSpc>
                <a:spcPct val="90000"/>
              </a:lnSpc>
            </a:pPr>
            <a:r>
              <a:rPr lang="en-US"/>
              <a:t>represent nodes of the control flow graph.</a:t>
            </a:r>
          </a:p>
          <a:p>
            <a:pPr>
              <a:lnSpc>
                <a:spcPct val="90000"/>
              </a:lnSpc>
            </a:pPr>
            <a:r>
              <a:rPr lang="en-US"/>
              <a:t>An edge from one node to another node exists: </a:t>
            </a:r>
          </a:p>
          <a:p>
            <a:pPr lvl="1">
              <a:lnSpc>
                <a:spcPct val="90000"/>
              </a:lnSpc>
            </a:pPr>
            <a:r>
              <a:rPr lang="en-US"/>
              <a:t>if execution of the statement representing the first node can result in transfer of control to the other node. </a:t>
            </a:r>
          </a:p>
        </p:txBody>
      </p:sp>
    </p:spTree>
    <p:extLst>
      <p:ext uri="{BB962C8B-B14F-4D97-AF65-F5344CB8AC3E}">
        <p14:creationId xmlns:p14="http://schemas.microsoft.com/office/powerpoint/2010/main" val="28548880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en-US"/>
              <a:t>int f1(int x,int y){                    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while (x != y){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    if (x&gt;y) then 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         x=x-y;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    else y=y-x;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 }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 return x;        }</a:t>
            </a:r>
          </a:p>
        </p:txBody>
      </p:sp>
    </p:spTree>
    <p:extLst>
      <p:ext uri="{BB962C8B-B14F-4D97-AF65-F5344CB8AC3E}">
        <p14:creationId xmlns:p14="http://schemas.microsoft.com/office/powerpoint/2010/main" val="31874958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/>
              <a:t>Example Control Flow Graph</a:t>
            </a:r>
          </a:p>
        </p:txBody>
      </p:sp>
      <p:sp>
        <p:nvSpPr>
          <p:cNvPr id="18435" name="Oval 3"/>
          <p:cNvSpPr>
            <a:spLocks noChangeArrowheads="1"/>
          </p:cNvSpPr>
          <p:nvPr/>
        </p:nvSpPr>
        <p:spPr bwMode="auto">
          <a:xfrm>
            <a:off x="3352800" y="1676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800" b="1">
                <a:latin typeface="Times New Roman" charset="0"/>
              </a:rPr>
              <a:t>1</a:t>
            </a:r>
            <a:endParaRPr lang="en-US" sz="2400">
              <a:latin typeface="Times New Roman" charset="0"/>
            </a:endParaRPr>
          </a:p>
        </p:txBody>
      </p:sp>
      <p:sp>
        <p:nvSpPr>
          <p:cNvPr id="18436" name="Oval 4"/>
          <p:cNvSpPr>
            <a:spLocks noChangeArrowheads="1"/>
          </p:cNvSpPr>
          <p:nvPr/>
        </p:nvSpPr>
        <p:spPr bwMode="auto">
          <a:xfrm>
            <a:off x="3352800" y="2362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800" b="1">
                <a:latin typeface="Times New Roman" charset="0"/>
              </a:rPr>
              <a:t>2</a:t>
            </a:r>
            <a:endParaRPr lang="en-US" sz="2400">
              <a:latin typeface="Times New Roman" charset="0"/>
            </a:endParaRPr>
          </a:p>
        </p:txBody>
      </p:sp>
      <p:sp>
        <p:nvSpPr>
          <p:cNvPr id="18437" name="Oval 5"/>
          <p:cNvSpPr>
            <a:spLocks noChangeArrowheads="1"/>
          </p:cNvSpPr>
          <p:nvPr/>
        </p:nvSpPr>
        <p:spPr bwMode="auto">
          <a:xfrm>
            <a:off x="2743200" y="3048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800" b="1">
                <a:latin typeface="Times New Roman" charset="0"/>
              </a:rPr>
              <a:t>3</a:t>
            </a:r>
            <a:endParaRPr lang="en-US" sz="2400">
              <a:latin typeface="Times New Roman" charset="0"/>
            </a:endParaRPr>
          </a:p>
        </p:txBody>
      </p:sp>
      <p:sp>
        <p:nvSpPr>
          <p:cNvPr id="18438" name="Oval 6"/>
          <p:cNvSpPr>
            <a:spLocks noChangeArrowheads="1"/>
          </p:cNvSpPr>
          <p:nvPr/>
        </p:nvSpPr>
        <p:spPr bwMode="auto">
          <a:xfrm>
            <a:off x="3886200" y="3048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800" b="1">
                <a:latin typeface="Times New Roman" charset="0"/>
              </a:rPr>
              <a:t>4</a:t>
            </a:r>
            <a:endParaRPr lang="en-US" sz="2400">
              <a:latin typeface="Times New Roman" charset="0"/>
            </a:endParaRPr>
          </a:p>
        </p:txBody>
      </p:sp>
      <p:sp>
        <p:nvSpPr>
          <p:cNvPr id="18439" name="Oval 7"/>
          <p:cNvSpPr>
            <a:spLocks noChangeArrowheads="1"/>
          </p:cNvSpPr>
          <p:nvPr/>
        </p:nvSpPr>
        <p:spPr bwMode="auto">
          <a:xfrm>
            <a:off x="3352800" y="3657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800" b="1">
                <a:latin typeface="Times New Roman" charset="0"/>
              </a:rPr>
              <a:t>5</a:t>
            </a:r>
            <a:endParaRPr lang="en-US" sz="2400">
              <a:latin typeface="Times New Roman" charset="0"/>
            </a:endParaRPr>
          </a:p>
        </p:txBody>
      </p:sp>
      <p:sp>
        <p:nvSpPr>
          <p:cNvPr id="18440" name="Oval 8"/>
          <p:cNvSpPr>
            <a:spLocks noChangeArrowheads="1"/>
          </p:cNvSpPr>
          <p:nvPr/>
        </p:nvSpPr>
        <p:spPr bwMode="auto">
          <a:xfrm>
            <a:off x="3352800" y="4343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800" b="1">
                <a:latin typeface="Times New Roman" charset="0"/>
              </a:rPr>
              <a:t>6</a:t>
            </a:r>
            <a:endParaRPr lang="en-US" sz="2400">
              <a:latin typeface="Times New Roman" charset="0"/>
            </a:endParaRPr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>
            <a:off x="3581400" y="2057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 flipH="1">
            <a:off x="3124200" y="2743200"/>
            <a:ext cx="3048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>
            <a:off x="3733800" y="2743200"/>
            <a:ext cx="3048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>
            <a:off x="3048000" y="3505200"/>
            <a:ext cx="3048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 flipH="1">
            <a:off x="3810000" y="3505200"/>
            <a:ext cx="3048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6" name="Line 14"/>
          <p:cNvSpPr>
            <a:spLocks noChangeShapeType="1"/>
          </p:cNvSpPr>
          <p:nvPr/>
        </p:nvSpPr>
        <p:spPr bwMode="auto">
          <a:xfrm flipH="1">
            <a:off x="2362200" y="39624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7" name="Line 15"/>
          <p:cNvSpPr>
            <a:spLocks noChangeShapeType="1"/>
          </p:cNvSpPr>
          <p:nvPr/>
        </p:nvSpPr>
        <p:spPr bwMode="auto">
          <a:xfrm flipV="1">
            <a:off x="2362200" y="1905000"/>
            <a:ext cx="0" cy="2057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8" name="Line 16"/>
          <p:cNvSpPr>
            <a:spLocks noChangeShapeType="1"/>
          </p:cNvSpPr>
          <p:nvPr/>
        </p:nvSpPr>
        <p:spPr bwMode="auto">
          <a:xfrm>
            <a:off x="2362200" y="19050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9" name="Freeform 17"/>
          <p:cNvSpPr>
            <a:spLocks/>
          </p:cNvSpPr>
          <p:nvPr/>
        </p:nvSpPr>
        <p:spPr bwMode="auto">
          <a:xfrm>
            <a:off x="3729038" y="1812925"/>
            <a:ext cx="1371600" cy="2759075"/>
          </a:xfrm>
          <a:custGeom>
            <a:avLst/>
            <a:gdLst>
              <a:gd name="T0" fmla="*/ 0 w 864"/>
              <a:gd name="T1" fmla="*/ 100 h 1738"/>
              <a:gd name="T2" fmla="*/ 432 w 864"/>
              <a:gd name="T3" fmla="*/ 136 h 1738"/>
              <a:gd name="T4" fmla="*/ 468 w 864"/>
              <a:gd name="T5" fmla="*/ 172 h 1738"/>
              <a:gd name="T6" fmla="*/ 495 w 864"/>
              <a:gd name="T7" fmla="*/ 190 h 1738"/>
              <a:gd name="T8" fmla="*/ 585 w 864"/>
              <a:gd name="T9" fmla="*/ 280 h 1738"/>
              <a:gd name="T10" fmla="*/ 684 w 864"/>
              <a:gd name="T11" fmla="*/ 361 h 1738"/>
              <a:gd name="T12" fmla="*/ 711 w 864"/>
              <a:gd name="T13" fmla="*/ 397 h 1738"/>
              <a:gd name="T14" fmla="*/ 774 w 864"/>
              <a:gd name="T15" fmla="*/ 451 h 1738"/>
              <a:gd name="T16" fmla="*/ 792 w 864"/>
              <a:gd name="T17" fmla="*/ 487 h 1738"/>
              <a:gd name="T18" fmla="*/ 819 w 864"/>
              <a:gd name="T19" fmla="*/ 523 h 1738"/>
              <a:gd name="T20" fmla="*/ 801 w 864"/>
              <a:gd name="T21" fmla="*/ 937 h 1738"/>
              <a:gd name="T22" fmla="*/ 729 w 864"/>
              <a:gd name="T23" fmla="*/ 1063 h 1738"/>
              <a:gd name="T24" fmla="*/ 657 w 864"/>
              <a:gd name="T25" fmla="*/ 1171 h 1738"/>
              <a:gd name="T26" fmla="*/ 612 w 864"/>
              <a:gd name="T27" fmla="*/ 1252 h 1738"/>
              <a:gd name="T28" fmla="*/ 585 w 864"/>
              <a:gd name="T29" fmla="*/ 1279 h 1738"/>
              <a:gd name="T30" fmla="*/ 558 w 864"/>
              <a:gd name="T31" fmla="*/ 1315 h 1738"/>
              <a:gd name="T32" fmla="*/ 477 w 864"/>
              <a:gd name="T33" fmla="*/ 1396 h 1738"/>
              <a:gd name="T34" fmla="*/ 369 w 864"/>
              <a:gd name="T35" fmla="*/ 1468 h 1738"/>
              <a:gd name="T36" fmla="*/ 324 w 864"/>
              <a:gd name="T37" fmla="*/ 1522 h 1738"/>
              <a:gd name="T38" fmla="*/ 270 w 864"/>
              <a:gd name="T39" fmla="*/ 1567 h 1738"/>
              <a:gd name="T40" fmla="*/ 252 w 864"/>
              <a:gd name="T41" fmla="*/ 1594 h 1738"/>
              <a:gd name="T42" fmla="*/ 153 w 864"/>
              <a:gd name="T43" fmla="*/ 1666 h 1738"/>
              <a:gd name="T44" fmla="*/ 126 w 864"/>
              <a:gd name="T45" fmla="*/ 1702 h 1738"/>
              <a:gd name="T46" fmla="*/ 45 w 864"/>
              <a:gd name="T47" fmla="*/ 1738 h 17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864" h="1738">
                <a:moveTo>
                  <a:pt x="0" y="100"/>
                </a:moveTo>
                <a:cubicBezTo>
                  <a:pt x="200" y="0"/>
                  <a:pt x="282" y="98"/>
                  <a:pt x="432" y="136"/>
                </a:cubicBezTo>
                <a:cubicBezTo>
                  <a:pt x="444" y="148"/>
                  <a:pt x="455" y="161"/>
                  <a:pt x="468" y="172"/>
                </a:cubicBezTo>
                <a:cubicBezTo>
                  <a:pt x="476" y="179"/>
                  <a:pt x="487" y="183"/>
                  <a:pt x="495" y="190"/>
                </a:cubicBezTo>
                <a:cubicBezTo>
                  <a:pt x="527" y="218"/>
                  <a:pt x="551" y="255"/>
                  <a:pt x="585" y="280"/>
                </a:cubicBezTo>
                <a:cubicBezTo>
                  <a:pt x="617" y="304"/>
                  <a:pt x="655" y="332"/>
                  <a:pt x="684" y="361"/>
                </a:cubicBezTo>
                <a:cubicBezTo>
                  <a:pt x="695" y="372"/>
                  <a:pt x="700" y="386"/>
                  <a:pt x="711" y="397"/>
                </a:cubicBezTo>
                <a:cubicBezTo>
                  <a:pt x="742" y="428"/>
                  <a:pt x="750" y="417"/>
                  <a:pt x="774" y="451"/>
                </a:cubicBezTo>
                <a:cubicBezTo>
                  <a:pt x="782" y="462"/>
                  <a:pt x="785" y="476"/>
                  <a:pt x="792" y="487"/>
                </a:cubicBezTo>
                <a:cubicBezTo>
                  <a:pt x="800" y="500"/>
                  <a:pt x="810" y="511"/>
                  <a:pt x="819" y="523"/>
                </a:cubicBezTo>
                <a:cubicBezTo>
                  <a:pt x="846" y="659"/>
                  <a:pt x="864" y="811"/>
                  <a:pt x="801" y="937"/>
                </a:cubicBezTo>
                <a:cubicBezTo>
                  <a:pt x="790" y="992"/>
                  <a:pt x="774" y="1030"/>
                  <a:pt x="729" y="1063"/>
                </a:cubicBezTo>
                <a:cubicBezTo>
                  <a:pt x="704" y="1139"/>
                  <a:pt x="745" y="1024"/>
                  <a:pt x="657" y="1171"/>
                </a:cubicBezTo>
                <a:cubicBezTo>
                  <a:pt x="641" y="1197"/>
                  <a:pt x="630" y="1227"/>
                  <a:pt x="612" y="1252"/>
                </a:cubicBezTo>
                <a:cubicBezTo>
                  <a:pt x="605" y="1262"/>
                  <a:pt x="593" y="1269"/>
                  <a:pt x="585" y="1279"/>
                </a:cubicBezTo>
                <a:cubicBezTo>
                  <a:pt x="575" y="1290"/>
                  <a:pt x="566" y="1303"/>
                  <a:pt x="558" y="1315"/>
                </a:cubicBezTo>
                <a:cubicBezTo>
                  <a:pt x="531" y="1355"/>
                  <a:pt x="523" y="1381"/>
                  <a:pt x="477" y="1396"/>
                </a:cubicBezTo>
                <a:cubicBezTo>
                  <a:pt x="432" y="1441"/>
                  <a:pt x="418" y="1431"/>
                  <a:pt x="369" y="1468"/>
                </a:cubicBezTo>
                <a:cubicBezTo>
                  <a:pt x="310" y="1512"/>
                  <a:pt x="370" y="1476"/>
                  <a:pt x="324" y="1522"/>
                </a:cubicBezTo>
                <a:cubicBezTo>
                  <a:pt x="253" y="1593"/>
                  <a:pt x="344" y="1479"/>
                  <a:pt x="270" y="1567"/>
                </a:cubicBezTo>
                <a:cubicBezTo>
                  <a:pt x="263" y="1575"/>
                  <a:pt x="260" y="1586"/>
                  <a:pt x="252" y="1594"/>
                </a:cubicBezTo>
                <a:cubicBezTo>
                  <a:pt x="223" y="1623"/>
                  <a:pt x="186" y="1642"/>
                  <a:pt x="153" y="1666"/>
                </a:cubicBezTo>
                <a:cubicBezTo>
                  <a:pt x="141" y="1675"/>
                  <a:pt x="137" y="1692"/>
                  <a:pt x="126" y="1702"/>
                </a:cubicBezTo>
                <a:cubicBezTo>
                  <a:pt x="109" y="1717"/>
                  <a:pt x="68" y="1738"/>
                  <a:pt x="45" y="1738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9839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Path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path through a program:</a:t>
            </a:r>
          </a:p>
          <a:p>
            <a:pPr lvl="1"/>
            <a:r>
              <a:rPr lang="en-US"/>
              <a:t>A node and edge sequence from the starting node to a terminal node of the control flow graph.</a:t>
            </a:r>
          </a:p>
          <a:p>
            <a:pPr lvl="1"/>
            <a:r>
              <a:rPr lang="en-US"/>
              <a:t>There may be several terminal nodes for  program.</a:t>
            </a:r>
          </a:p>
        </p:txBody>
      </p:sp>
    </p:spTree>
    <p:extLst>
      <p:ext uri="{BB962C8B-B14F-4D97-AF65-F5344CB8AC3E}">
        <p14:creationId xmlns:p14="http://schemas.microsoft.com/office/powerpoint/2010/main" val="22010247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Independent path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Any path through the program:</a:t>
            </a:r>
          </a:p>
          <a:p>
            <a:pPr lvl="1">
              <a:lnSpc>
                <a:spcPct val="90000"/>
              </a:lnSpc>
            </a:pPr>
            <a:r>
              <a:rPr lang="en-US"/>
              <a:t>introducing at least one new node that is not included in any other independent paths.</a:t>
            </a:r>
          </a:p>
          <a:p>
            <a:pPr>
              <a:lnSpc>
                <a:spcPct val="90000"/>
              </a:lnSpc>
            </a:pPr>
            <a:r>
              <a:rPr lang="en-US"/>
              <a:t>It may be straight forward to identify linearly independent paths of simple programs. However For complicated programs it is not so easy to determine the number of independent paths. </a:t>
            </a:r>
          </a:p>
        </p:txBody>
      </p:sp>
    </p:spTree>
    <p:extLst>
      <p:ext uri="{BB962C8B-B14F-4D97-AF65-F5344CB8AC3E}">
        <p14:creationId xmlns:p14="http://schemas.microsoft.com/office/powerpoint/2010/main" val="1078516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White-Box Testing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Statement coverage</a:t>
            </a:r>
          </a:p>
          <a:p>
            <a:r>
              <a:rPr lang="en-US" dirty="0"/>
              <a:t>Branch coverage</a:t>
            </a:r>
          </a:p>
          <a:p>
            <a:r>
              <a:rPr lang="en-US" dirty="0"/>
              <a:t>Path coverage</a:t>
            </a:r>
          </a:p>
          <a:p>
            <a:r>
              <a:rPr lang="en-US" dirty="0"/>
              <a:t>Condition coverage</a:t>
            </a:r>
          </a:p>
          <a:p>
            <a:r>
              <a:rPr lang="en-US" dirty="0"/>
              <a:t>Mutation testing</a:t>
            </a:r>
          </a:p>
          <a:p>
            <a:r>
              <a:rPr lang="en-US" dirty="0"/>
              <a:t>Data flow-based testing</a:t>
            </a:r>
          </a:p>
        </p:txBody>
      </p:sp>
    </p:spTree>
    <p:extLst>
      <p:ext uri="{BB962C8B-B14F-4D97-AF65-F5344CB8AC3E}">
        <p14:creationId xmlns:p14="http://schemas.microsoft.com/office/powerpoint/2010/main" val="4133808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Statement Coverage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Statement coverage methodology:</a:t>
            </a:r>
          </a:p>
          <a:p>
            <a:pPr lvl="1"/>
            <a:r>
              <a:rPr lang="en-US"/>
              <a:t>design test cases so that every statement in a program is executed at least once. </a:t>
            </a:r>
          </a:p>
          <a:p>
            <a:r>
              <a:rPr lang="en-US"/>
              <a:t>The principal idea: </a:t>
            </a:r>
          </a:p>
          <a:p>
            <a:pPr lvl="1"/>
            <a:r>
              <a:rPr lang="en-US"/>
              <a:t>unless a statement is executed, we have no way of knowing  if an error exists in that statement</a:t>
            </a:r>
          </a:p>
        </p:txBody>
      </p:sp>
    </p:spTree>
    <p:extLst>
      <p:ext uri="{BB962C8B-B14F-4D97-AF65-F5344CB8AC3E}">
        <p14:creationId xmlns:p14="http://schemas.microsoft.com/office/powerpoint/2010/main" val="535921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Statement coverage criterion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Observing that a statement behaves properly for one input value:</a:t>
            </a:r>
          </a:p>
          <a:p>
            <a:pPr lvl="1"/>
            <a:r>
              <a:rPr lang="en-US"/>
              <a:t>no guarantee that it will behave correctly for all input values.</a:t>
            </a:r>
          </a:p>
        </p:txBody>
      </p:sp>
    </p:spTree>
    <p:extLst>
      <p:ext uri="{BB962C8B-B14F-4D97-AF65-F5344CB8AC3E}">
        <p14:creationId xmlns:p14="http://schemas.microsoft.com/office/powerpoint/2010/main" val="294204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/>
              <a:t>int f1(int x, int y){                    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while (x != y){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    if (x&gt;y) then 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         x=x-y;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    else y=y-x;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 }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return x;        }</a:t>
            </a:r>
          </a:p>
        </p:txBody>
      </p:sp>
      <p:sp>
        <p:nvSpPr>
          <p:cNvPr id="6148" name="WordArt 4"/>
          <p:cNvSpPr>
            <a:spLocks noChangeArrowheads="1" noChangeShapeType="1" noTextEdit="1"/>
          </p:cNvSpPr>
          <p:nvPr/>
        </p:nvSpPr>
        <p:spPr bwMode="auto">
          <a:xfrm>
            <a:off x="5410200" y="1219200"/>
            <a:ext cx="2895600" cy="533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99FF"/>
                </a:solidFill>
                <a:latin typeface="Arial Black"/>
                <a:ea typeface="Arial Black"/>
                <a:cs typeface="Arial Black"/>
              </a:rPr>
              <a:t>Euclid's GCD Algorithm</a:t>
            </a:r>
          </a:p>
        </p:txBody>
      </p:sp>
    </p:spTree>
    <p:extLst>
      <p:ext uri="{BB962C8B-B14F-4D97-AF65-F5344CB8AC3E}">
        <p14:creationId xmlns:p14="http://schemas.microsoft.com/office/powerpoint/2010/main" val="1150811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Euclid's GCD computation algorithm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By choosing the test set</a:t>
            </a:r>
          </a:p>
          <a:p>
            <a:pPr lvl="1">
              <a:buFontTx/>
              <a:buNone/>
            </a:pPr>
            <a:r>
              <a:rPr lang="en-US"/>
              <a:t>{(x=3,y=3),(x=4,y=3), (x=3,y=4)}</a:t>
            </a:r>
          </a:p>
          <a:p>
            <a:pPr lvl="1"/>
            <a:r>
              <a:rPr lang="en-US"/>
              <a:t>all statements are executed at least once.</a:t>
            </a:r>
          </a:p>
        </p:txBody>
      </p:sp>
    </p:spTree>
    <p:extLst>
      <p:ext uri="{BB962C8B-B14F-4D97-AF65-F5344CB8AC3E}">
        <p14:creationId xmlns:p14="http://schemas.microsoft.com/office/powerpoint/2010/main" val="1741532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Branch Coverage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Test cases are designed such that:</a:t>
            </a:r>
          </a:p>
          <a:p>
            <a:pPr lvl="1"/>
            <a:r>
              <a:rPr lang="en-US"/>
              <a:t>different branch conditions is given true and false values in turn. </a:t>
            </a:r>
          </a:p>
          <a:p>
            <a:r>
              <a:rPr lang="en-US"/>
              <a:t>Branch testing guarantees statement coverage:</a:t>
            </a:r>
          </a:p>
          <a:p>
            <a:pPr lvl="1"/>
            <a:r>
              <a:rPr lang="en-US"/>
              <a:t>a stronger testing compared to the statement coverage-based testing.</a:t>
            </a:r>
          </a:p>
        </p:txBody>
      </p:sp>
    </p:spTree>
    <p:extLst>
      <p:ext uri="{BB962C8B-B14F-4D97-AF65-F5344CB8AC3E}">
        <p14:creationId xmlns:p14="http://schemas.microsoft.com/office/powerpoint/2010/main" val="857808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Test cases for branch coverage can be:</a:t>
            </a:r>
          </a:p>
          <a:p>
            <a:pPr lvl="1">
              <a:buFontTx/>
              <a:buNone/>
            </a:pPr>
            <a:r>
              <a:rPr lang="en-US"/>
              <a:t>{(x=3,y=3), (x=4,y=3), (x=3,y=4)}</a:t>
            </a:r>
          </a:p>
        </p:txBody>
      </p:sp>
    </p:spTree>
    <p:extLst>
      <p:ext uri="{BB962C8B-B14F-4D97-AF65-F5344CB8AC3E}">
        <p14:creationId xmlns:p14="http://schemas.microsoft.com/office/powerpoint/2010/main" val="40728218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Condition Coverage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Test cases are designed such that:</a:t>
            </a:r>
          </a:p>
          <a:p>
            <a:pPr lvl="1">
              <a:lnSpc>
                <a:spcPct val="90000"/>
              </a:lnSpc>
            </a:pPr>
            <a:r>
              <a:rPr lang="en-US"/>
              <a:t>each component of a composite conditional expression given both true and false values. </a:t>
            </a:r>
          </a:p>
          <a:p>
            <a:pPr>
              <a:lnSpc>
                <a:spcPct val="90000"/>
              </a:lnSpc>
            </a:pPr>
            <a:r>
              <a:rPr lang="en-US"/>
              <a:t>Example</a:t>
            </a:r>
          </a:p>
          <a:p>
            <a:pPr lvl="1">
              <a:lnSpc>
                <a:spcPct val="90000"/>
              </a:lnSpc>
            </a:pPr>
            <a:r>
              <a:rPr lang="en-US"/>
              <a:t>Consider the conditional expression ((c1.and.c2).or.c3):</a:t>
            </a:r>
          </a:p>
          <a:p>
            <a:pPr lvl="1">
              <a:lnSpc>
                <a:spcPct val="90000"/>
              </a:lnSpc>
            </a:pPr>
            <a:r>
              <a:rPr lang="en-US"/>
              <a:t>Each of c1, c2,  and  c3  are exercised at least once i.e. given true and false values. </a:t>
            </a:r>
          </a:p>
        </p:txBody>
      </p:sp>
    </p:spTree>
    <p:extLst>
      <p:ext uri="{BB962C8B-B14F-4D97-AF65-F5344CB8AC3E}">
        <p14:creationId xmlns:p14="http://schemas.microsoft.com/office/powerpoint/2010/main" val="33096327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12205</TotalTime>
  <Words>692</Words>
  <Application>Microsoft Macintosh PowerPoint</Application>
  <PresentationFormat>On-screen Show (4:3)</PresentationFormat>
  <Paragraphs>96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White-Box Testing</vt:lpstr>
      <vt:lpstr>White-Box Testing</vt:lpstr>
      <vt:lpstr>Statement Coverage</vt:lpstr>
      <vt:lpstr>Statement coverage criterion</vt:lpstr>
      <vt:lpstr>Example</vt:lpstr>
      <vt:lpstr>Euclid's GCD computation algorithm</vt:lpstr>
      <vt:lpstr>Branch Coverage</vt:lpstr>
      <vt:lpstr>Example</vt:lpstr>
      <vt:lpstr>Condition Coverage</vt:lpstr>
      <vt:lpstr>Branch testing</vt:lpstr>
      <vt:lpstr>Branch testing</vt:lpstr>
      <vt:lpstr>Condition coverage</vt:lpstr>
      <vt:lpstr>Path Coverage</vt:lpstr>
      <vt:lpstr>Control flow graph (CFG)</vt:lpstr>
      <vt:lpstr>How to draw Control flow graph?</vt:lpstr>
      <vt:lpstr>Example</vt:lpstr>
      <vt:lpstr>Example Control Flow Graph</vt:lpstr>
      <vt:lpstr>Path</vt:lpstr>
      <vt:lpstr>Independent path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Sandfreni sandfreni</cp:lastModifiedBy>
  <cp:revision>267</cp:revision>
  <dcterms:created xsi:type="dcterms:W3CDTF">2010-08-24T06:47:44Z</dcterms:created>
  <dcterms:modified xsi:type="dcterms:W3CDTF">2018-01-04T08:04:34Z</dcterms:modified>
</cp:coreProperties>
</file>