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  <p:sldId id="4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100" d="100"/>
          <a:sy n="100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1/4/18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1/4/18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08C2C-C94E-284B-B725-AEF725BCEC1D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820A8-651A-CE4B-8AC5-EC300DDBAE45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48E04-9EF4-0343-B776-A7C3F3E2235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E5D6A-245E-884A-B633-4086AD345F3B}" type="slidenum">
              <a:rPr lang="en-US"/>
              <a:pPr/>
              <a:t>21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95639-B6B8-6E42-B494-6EBF6A220964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221F7-F1E9-B742-9524-BC4EBC81B87D}" type="slidenum">
              <a:rPr lang="en-US"/>
              <a:pPr/>
              <a:t>23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71C6C-C519-B34C-AE8F-25CB5A821FAA}" type="slidenum">
              <a:rPr lang="en-US"/>
              <a:pPr/>
              <a:t>24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E909B-6D6D-734D-92CD-72A0A2EFDF65}" type="slidenum">
              <a:rPr lang="en-US"/>
              <a:pPr/>
              <a:t>25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EEAEA-7151-C647-AF28-6EB7B9D18F21}" type="slidenum">
              <a:rPr lang="en-US"/>
              <a:pPr/>
              <a:t>26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Testing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</a:t>
            </a:r>
            <a:r>
              <a:rPr lang="en-US" smtClean="0"/>
              <a:t>12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8801" y="3710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tester proposes initial set of test data using his experience and judgement. </a:t>
            </a:r>
          </a:p>
        </p:txBody>
      </p:sp>
    </p:spTree>
    <p:extLst>
      <p:ext uri="{BB962C8B-B14F-4D97-AF65-F5344CB8AC3E}">
        <p14:creationId xmlns:p14="http://schemas.microsoft.com/office/powerpoint/2010/main" val="2744742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testing tool such as dynamic program analyzer, then may be used: </a:t>
            </a:r>
          </a:p>
          <a:p>
            <a:pPr lvl="1"/>
            <a:r>
              <a:rPr lang="en-US"/>
              <a:t>to indicate which parts of the program have been tested</a:t>
            </a:r>
          </a:p>
          <a:p>
            <a:pPr lvl="1"/>
            <a:r>
              <a:rPr lang="en-US"/>
              <a:t>the output of the dynamic analysis used to guide the tester in selecting additional test cases.</a:t>
            </a:r>
          </a:p>
        </p:txBody>
      </p:sp>
    </p:spTree>
    <p:extLst>
      <p:ext uri="{BB962C8B-B14F-4D97-AF65-F5344CB8AC3E}">
        <p14:creationId xmlns:p14="http://schemas.microsoft.com/office/powerpoint/2010/main" val="64791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of Test Cases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Draw control flow graph.</a:t>
            </a:r>
          </a:p>
          <a:p>
            <a:r>
              <a:rPr lang="en-US"/>
              <a:t>Determine V(G).</a:t>
            </a:r>
          </a:p>
          <a:p>
            <a:r>
              <a:rPr lang="en-US"/>
              <a:t>Determine the set of linearly independent paths.</a:t>
            </a:r>
          </a:p>
          <a:p>
            <a:r>
              <a:rPr lang="en-US"/>
              <a:t>Prepare test cases: </a:t>
            </a:r>
          </a:p>
          <a:p>
            <a:pPr lvl="1"/>
            <a:r>
              <a:rPr lang="en-US"/>
              <a:t>to force execution along each path</a:t>
            </a:r>
          </a:p>
        </p:txBody>
      </p:sp>
    </p:spTree>
    <p:extLst>
      <p:ext uri="{BB962C8B-B14F-4D97-AF65-F5344CB8AC3E}">
        <p14:creationId xmlns:p14="http://schemas.microsoft.com/office/powerpoint/2010/main" val="747270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Example Control Flow Graph</a:t>
            </a:r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352800" y="167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1</a:t>
            </a:r>
            <a:endParaRPr lang="en-US" sz="2400">
              <a:latin typeface="Times New Roman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3528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2</a:t>
            </a:r>
            <a:endParaRPr lang="en-US" sz="2400">
              <a:latin typeface="Times New Roman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7432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3</a:t>
            </a:r>
            <a:endParaRPr lang="en-US" sz="2400">
              <a:latin typeface="Times New Roman" charset="0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862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4</a:t>
            </a:r>
            <a:endParaRPr lang="en-US" sz="2400">
              <a:latin typeface="Times New Roman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3528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5</a:t>
            </a:r>
            <a:endParaRPr lang="en-US" sz="2400">
              <a:latin typeface="Times New Roman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3528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6</a:t>
            </a:r>
            <a:endParaRPr lang="en-US" sz="2400">
              <a:latin typeface="Times New Roman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581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3124200" y="2743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733800" y="2743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048000" y="3505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810000" y="3505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2362200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2362200" y="19050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362200" y="190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3729038" y="1812925"/>
            <a:ext cx="1371600" cy="2759075"/>
          </a:xfrm>
          <a:custGeom>
            <a:avLst/>
            <a:gdLst>
              <a:gd name="T0" fmla="*/ 0 w 864"/>
              <a:gd name="T1" fmla="*/ 100 h 1738"/>
              <a:gd name="T2" fmla="*/ 432 w 864"/>
              <a:gd name="T3" fmla="*/ 136 h 1738"/>
              <a:gd name="T4" fmla="*/ 468 w 864"/>
              <a:gd name="T5" fmla="*/ 172 h 1738"/>
              <a:gd name="T6" fmla="*/ 495 w 864"/>
              <a:gd name="T7" fmla="*/ 190 h 1738"/>
              <a:gd name="T8" fmla="*/ 585 w 864"/>
              <a:gd name="T9" fmla="*/ 280 h 1738"/>
              <a:gd name="T10" fmla="*/ 684 w 864"/>
              <a:gd name="T11" fmla="*/ 361 h 1738"/>
              <a:gd name="T12" fmla="*/ 711 w 864"/>
              <a:gd name="T13" fmla="*/ 397 h 1738"/>
              <a:gd name="T14" fmla="*/ 774 w 864"/>
              <a:gd name="T15" fmla="*/ 451 h 1738"/>
              <a:gd name="T16" fmla="*/ 792 w 864"/>
              <a:gd name="T17" fmla="*/ 487 h 1738"/>
              <a:gd name="T18" fmla="*/ 819 w 864"/>
              <a:gd name="T19" fmla="*/ 523 h 1738"/>
              <a:gd name="T20" fmla="*/ 801 w 864"/>
              <a:gd name="T21" fmla="*/ 937 h 1738"/>
              <a:gd name="T22" fmla="*/ 729 w 864"/>
              <a:gd name="T23" fmla="*/ 1063 h 1738"/>
              <a:gd name="T24" fmla="*/ 657 w 864"/>
              <a:gd name="T25" fmla="*/ 1171 h 1738"/>
              <a:gd name="T26" fmla="*/ 612 w 864"/>
              <a:gd name="T27" fmla="*/ 1252 h 1738"/>
              <a:gd name="T28" fmla="*/ 585 w 864"/>
              <a:gd name="T29" fmla="*/ 1279 h 1738"/>
              <a:gd name="T30" fmla="*/ 558 w 864"/>
              <a:gd name="T31" fmla="*/ 1315 h 1738"/>
              <a:gd name="T32" fmla="*/ 477 w 864"/>
              <a:gd name="T33" fmla="*/ 1396 h 1738"/>
              <a:gd name="T34" fmla="*/ 369 w 864"/>
              <a:gd name="T35" fmla="*/ 1468 h 1738"/>
              <a:gd name="T36" fmla="*/ 324 w 864"/>
              <a:gd name="T37" fmla="*/ 1522 h 1738"/>
              <a:gd name="T38" fmla="*/ 270 w 864"/>
              <a:gd name="T39" fmla="*/ 1567 h 1738"/>
              <a:gd name="T40" fmla="*/ 252 w 864"/>
              <a:gd name="T41" fmla="*/ 1594 h 1738"/>
              <a:gd name="T42" fmla="*/ 153 w 864"/>
              <a:gd name="T43" fmla="*/ 1666 h 1738"/>
              <a:gd name="T44" fmla="*/ 126 w 864"/>
              <a:gd name="T45" fmla="*/ 1702 h 1738"/>
              <a:gd name="T46" fmla="*/ 45 w 864"/>
              <a:gd name="T47" fmla="*/ 1738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64" h="1738">
                <a:moveTo>
                  <a:pt x="0" y="100"/>
                </a:moveTo>
                <a:cubicBezTo>
                  <a:pt x="200" y="0"/>
                  <a:pt x="282" y="98"/>
                  <a:pt x="432" y="136"/>
                </a:cubicBezTo>
                <a:cubicBezTo>
                  <a:pt x="444" y="148"/>
                  <a:pt x="455" y="161"/>
                  <a:pt x="468" y="172"/>
                </a:cubicBezTo>
                <a:cubicBezTo>
                  <a:pt x="476" y="179"/>
                  <a:pt x="487" y="183"/>
                  <a:pt x="495" y="190"/>
                </a:cubicBezTo>
                <a:cubicBezTo>
                  <a:pt x="527" y="218"/>
                  <a:pt x="551" y="255"/>
                  <a:pt x="585" y="280"/>
                </a:cubicBezTo>
                <a:cubicBezTo>
                  <a:pt x="617" y="304"/>
                  <a:pt x="655" y="332"/>
                  <a:pt x="684" y="361"/>
                </a:cubicBezTo>
                <a:cubicBezTo>
                  <a:pt x="695" y="372"/>
                  <a:pt x="700" y="386"/>
                  <a:pt x="711" y="397"/>
                </a:cubicBezTo>
                <a:cubicBezTo>
                  <a:pt x="742" y="428"/>
                  <a:pt x="750" y="417"/>
                  <a:pt x="774" y="451"/>
                </a:cubicBezTo>
                <a:cubicBezTo>
                  <a:pt x="782" y="462"/>
                  <a:pt x="785" y="476"/>
                  <a:pt x="792" y="487"/>
                </a:cubicBezTo>
                <a:cubicBezTo>
                  <a:pt x="800" y="500"/>
                  <a:pt x="810" y="511"/>
                  <a:pt x="819" y="523"/>
                </a:cubicBezTo>
                <a:cubicBezTo>
                  <a:pt x="846" y="659"/>
                  <a:pt x="864" y="811"/>
                  <a:pt x="801" y="937"/>
                </a:cubicBezTo>
                <a:cubicBezTo>
                  <a:pt x="790" y="992"/>
                  <a:pt x="774" y="1030"/>
                  <a:pt x="729" y="1063"/>
                </a:cubicBezTo>
                <a:cubicBezTo>
                  <a:pt x="704" y="1139"/>
                  <a:pt x="745" y="1024"/>
                  <a:pt x="657" y="1171"/>
                </a:cubicBezTo>
                <a:cubicBezTo>
                  <a:pt x="641" y="1197"/>
                  <a:pt x="630" y="1227"/>
                  <a:pt x="612" y="1252"/>
                </a:cubicBezTo>
                <a:cubicBezTo>
                  <a:pt x="605" y="1262"/>
                  <a:pt x="593" y="1269"/>
                  <a:pt x="585" y="1279"/>
                </a:cubicBezTo>
                <a:cubicBezTo>
                  <a:pt x="575" y="1290"/>
                  <a:pt x="566" y="1303"/>
                  <a:pt x="558" y="1315"/>
                </a:cubicBezTo>
                <a:cubicBezTo>
                  <a:pt x="531" y="1355"/>
                  <a:pt x="523" y="1381"/>
                  <a:pt x="477" y="1396"/>
                </a:cubicBezTo>
                <a:cubicBezTo>
                  <a:pt x="432" y="1441"/>
                  <a:pt x="418" y="1431"/>
                  <a:pt x="369" y="1468"/>
                </a:cubicBezTo>
                <a:cubicBezTo>
                  <a:pt x="310" y="1512"/>
                  <a:pt x="370" y="1476"/>
                  <a:pt x="324" y="1522"/>
                </a:cubicBezTo>
                <a:cubicBezTo>
                  <a:pt x="253" y="1593"/>
                  <a:pt x="344" y="1479"/>
                  <a:pt x="270" y="1567"/>
                </a:cubicBezTo>
                <a:cubicBezTo>
                  <a:pt x="263" y="1575"/>
                  <a:pt x="260" y="1586"/>
                  <a:pt x="252" y="1594"/>
                </a:cubicBezTo>
                <a:cubicBezTo>
                  <a:pt x="223" y="1623"/>
                  <a:pt x="186" y="1642"/>
                  <a:pt x="153" y="1666"/>
                </a:cubicBezTo>
                <a:cubicBezTo>
                  <a:pt x="141" y="1675"/>
                  <a:pt x="137" y="1692"/>
                  <a:pt x="126" y="1702"/>
                </a:cubicBezTo>
                <a:cubicBezTo>
                  <a:pt x="109" y="1717"/>
                  <a:pt x="68" y="1738"/>
                  <a:pt x="45" y="173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0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of Test Cases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 of independent paths: 4</a:t>
            </a:r>
          </a:p>
          <a:p>
            <a:pPr lvl="1"/>
            <a:r>
              <a:rPr lang="en-US"/>
              <a:t>1, 6     test case (x=1, y=1)</a:t>
            </a:r>
          </a:p>
          <a:p>
            <a:pPr lvl="1"/>
            <a:r>
              <a:rPr lang="en-US"/>
              <a:t>1, 2, 3, 5, 1, 6 test case(x=1, y=2)</a:t>
            </a:r>
          </a:p>
          <a:p>
            <a:pPr lvl="1"/>
            <a:r>
              <a:rPr lang="en-US"/>
              <a:t>1, 2, 4, 5, 1, 6  test case(x=2, y=1)</a:t>
            </a:r>
          </a:p>
        </p:txBody>
      </p:sp>
    </p:spTree>
    <p:extLst>
      <p:ext uri="{BB962C8B-B14F-4D97-AF65-F5344CB8AC3E}">
        <p14:creationId xmlns:p14="http://schemas.microsoft.com/office/powerpoint/2010/main" val="364779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interesting application of cyclomatic complexity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Relationship exists between:</a:t>
            </a:r>
          </a:p>
          <a:p>
            <a:pPr lvl="1"/>
            <a:r>
              <a:rPr lang="en-US"/>
              <a:t>McCabe's metric</a:t>
            </a:r>
          </a:p>
          <a:p>
            <a:pPr lvl="1"/>
            <a:r>
              <a:rPr lang="en-US"/>
              <a:t>the number of errors existing in the code, </a:t>
            </a:r>
          </a:p>
          <a:p>
            <a:pPr lvl="1"/>
            <a:r>
              <a:rPr lang="en-US"/>
              <a:t>the time required to find and correct the errors. </a:t>
            </a:r>
          </a:p>
        </p:txBody>
      </p:sp>
    </p:spTree>
    <p:extLst>
      <p:ext uri="{BB962C8B-B14F-4D97-AF65-F5344CB8AC3E}">
        <p14:creationId xmlns:p14="http://schemas.microsoft.com/office/powerpoint/2010/main" val="3922911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Cyclomatic complexity of a program: </a:t>
            </a:r>
          </a:p>
          <a:p>
            <a:pPr lvl="1"/>
            <a:r>
              <a:rPr lang="en-US"/>
              <a:t>also indicates the psychological complexity of a program. </a:t>
            </a:r>
          </a:p>
          <a:p>
            <a:pPr lvl="1"/>
            <a:r>
              <a:rPr lang="en-US"/>
              <a:t>difficulty level of understanding the program. </a:t>
            </a:r>
          </a:p>
        </p:txBody>
      </p:sp>
    </p:spTree>
    <p:extLst>
      <p:ext uri="{BB962C8B-B14F-4D97-AF65-F5344CB8AC3E}">
        <p14:creationId xmlns:p14="http://schemas.microsoft.com/office/powerpoint/2010/main" val="1433133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maintenance perspective, </a:t>
            </a:r>
          </a:p>
          <a:p>
            <a:pPr lvl="1"/>
            <a:r>
              <a:rPr lang="en-US"/>
              <a:t>limit cyclomatic complexity </a:t>
            </a:r>
          </a:p>
          <a:p>
            <a:pPr lvl="2"/>
            <a:r>
              <a:rPr lang="en-US"/>
              <a:t>of modules to some reasonable value. </a:t>
            </a:r>
          </a:p>
          <a:p>
            <a:pPr lvl="1"/>
            <a:r>
              <a:rPr lang="en-US"/>
              <a:t>Good software development organizations: </a:t>
            </a:r>
          </a:p>
          <a:p>
            <a:pPr lvl="2"/>
            <a:r>
              <a:rPr lang="en-US"/>
              <a:t>restrict cyclomatic complexity of functions to a maximum of ten or so.</a:t>
            </a:r>
          </a:p>
        </p:txBody>
      </p:sp>
    </p:spTree>
    <p:extLst>
      <p:ext uri="{BB962C8B-B14F-4D97-AF65-F5344CB8AC3E}">
        <p14:creationId xmlns:p14="http://schemas.microsoft.com/office/powerpoint/2010/main" val="16343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Selects test paths of a program: </a:t>
            </a:r>
          </a:p>
          <a:p>
            <a:pPr lvl="1"/>
            <a:r>
              <a:rPr lang="en-GB"/>
              <a:t>according to the locations of definitions and uses of different variables in a program.</a:t>
            </a:r>
          </a:p>
        </p:txBody>
      </p:sp>
    </p:spTree>
    <p:extLst>
      <p:ext uri="{BB962C8B-B14F-4D97-AF65-F5344CB8AC3E}">
        <p14:creationId xmlns:p14="http://schemas.microsoft.com/office/powerpoint/2010/main" val="134422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For a statement numbered S, </a:t>
            </a:r>
          </a:p>
          <a:p>
            <a:pPr lvl="1">
              <a:lnSpc>
                <a:spcPct val="90000"/>
              </a:lnSpc>
            </a:pPr>
            <a:r>
              <a:rPr lang="en-GB"/>
              <a:t>DEF(S) = {X/statement S contains a definition of X} </a:t>
            </a:r>
          </a:p>
          <a:p>
            <a:pPr lvl="1">
              <a:lnSpc>
                <a:spcPct val="90000"/>
              </a:lnSpc>
            </a:pPr>
            <a:r>
              <a:rPr lang="en-GB"/>
              <a:t>USES(S)= {X/statement S contains a use of X}</a:t>
            </a:r>
          </a:p>
          <a:p>
            <a:pPr lvl="1">
              <a:lnSpc>
                <a:spcPct val="90000"/>
              </a:lnSpc>
            </a:pPr>
            <a:r>
              <a:rPr lang="en-GB"/>
              <a:t>Example: 1: a=b; DEF(1)={a}, USES(1)={b}.</a:t>
            </a:r>
          </a:p>
          <a:p>
            <a:pPr lvl="1">
              <a:lnSpc>
                <a:spcPct val="90000"/>
              </a:lnSpc>
            </a:pPr>
            <a:r>
              <a:rPr lang="en-GB"/>
              <a:t>Example: 2: a=a+b; DEF(1)={a}, USES(1)={a,b}.</a:t>
            </a:r>
          </a:p>
        </p:txBody>
      </p:sp>
    </p:spTree>
    <p:extLst>
      <p:ext uri="{BB962C8B-B14F-4D97-AF65-F5344CB8AC3E}">
        <p14:creationId xmlns:p14="http://schemas.microsoft.com/office/powerpoint/2010/main" val="198056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McCabe's cyclomatic metric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upper bound: </a:t>
            </a:r>
          </a:p>
          <a:p>
            <a:pPr lvl="1"/>
            <a:r>
              <a:rPr lang="en-US"/>
              <a:t>for the number of linearly independent paths of a program </a:t>
            </a:r>
          </a:p>
          <a:p>
            <a:r>
              <a:rPr lang="en-US"/>
              <a:t>Provides a practical way of determining: </a:t>
            </a:r>
          </a:p>
          <a:p>
            <a:pPr lvl="1"/>
            <a:r>
              <a:rPr lang="en-US"/>
              <a:t>the maximum number of linearly independent paths in a program.</a:t>
            </a:r>
          </a:p>
        </p:txBody>
      </p:sp>
    </p:spTree>
    <p:extLst>
      <p:ext uri="{BB962C8B-B14F-4D97-AF65-F5344CB8AC3E}">
        <p14:creationId xmlns:p14="http://schemas.microsoft.com/office/powerpoint/2010/main" val="2623683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variable X is said to be live at statement S1, if</a:t>
            </a:r>
          </a:p>
          <a:p>
            <a:pPr lvl="1"/>
            <a:r>
              <a:rPr lang="en-GB"/>
              <a:t>X is defined at a statement S: </a:t>
            </a:r>
          </a:p>
          <a:p>
            <a:pPr lvl="1"/>
            <a:r>
              <a:rPr lang="en-GB"/>
              <a:t>there exists a path from S to S1 not containing any definition of X.</a:t>
            </a:r>
          </a:p>
        </p:txBody>
      </p:sp>
    </p:spTree>
    <p:extLst>
      <p:ext uri="{BB962C8B-B14F-4D97-AF65-F5344CB8AC3E}">
        <p14:creationId xmlns:p14="http://schemas.microsoft.com/office/powerpoint/2010/main" val="2002282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DU Chain Example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527175"/>
            <a:ext cx="76930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7525" algn="l"/>
                <a:tab pos="1333500" algn="l"/>
                <a:tab pos="2151063" algn="l"/>
                <a:tab pos="2967038" algn="l"/>
                <a:tab pos="3783013" algn="l"/>
                <a:tab pos="4598988" algn="l"/>
                <a:tab pos="5416550" algn="l"/>
                <a:tab pos="623252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1 X(){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2  a=5; /* Defines variable a */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3  While(C1) {                   		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4     if (C2)                        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5           b=a*a;   /*Uses variable a */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6           a=a-1; /* Defines variable a */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7     }</a:t>
            </a:r>
          </a:p>
          <a:p>
            <a:pPr eaLnBrk="0" hangingPunct="0">
              <a:lnSpc>
                <a:spcPct val="72000"/>
              </a:lnSpc>
              <a:spcBef>
                <a:spcPts val="613"/>
              </a:spcBef>
            </a:pPr>
            <a:r>
              <a:rPr lang="en-GB" sz="3600">
                <a:latin typeface="Times" charset="0"/>
              </a:rPr>
              <a:t>8   print(a); } /*Uses variable a */</a:t>
            </a:r>
          </a:p>
        </p:txBody>
      </p:sp>
    </p:spTree>
    <p:extLst>
      <p:ext uri="{BB962C8B-B14F-4D97-AF65-F5344CB8AC3E}">
        <p14:creationId xmlns:p14="http://schemas.microsoft.com/office/powerpoint/2010/main" val="487269774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Definition-use chain (DU chain)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[X,S,S1], </a:t>
            </a:r>
          </a:p>
          <a:p>
            <a:pPr lvl="1"/>
            <a:r>
              <a:rPr lang="en-GB"/>
              <a:t>S and S1 are statement numbers, </a:t>
            </a:r>
          </a:p>
          <a:p>
            <a:pPr lvl="1"/>
            <a:r>
              <a:rPr lang="en-GB"/>
              <a:t>X in DEF(S)</a:t>
            </a:r>
          </a:p>
          <a:p>
            <a:pPr lvl="1"/>
            <a:r>
              <a:rPr lang="en-GB"/>
              <a:t>X in USES(S1), and </a:t>
            </a:r>
          </a:p>
          <a:p>
            <a:pPr lvl="1"/>
            <a:r>
              <a:rPr lang="en-GB"/>
              <a:t>the definition of X in the statement S is live at statement S1.  </a:t>
            </a:r>
          </a:p>
        </p:txBody>
      </p:sp>
    </p:spTree>
    <p:extLst>
      <p:ext uri="{BB962C8B-B14F-4D97-AF65-F5344CB8AC3E}">
        <p14:creationId xmlns:p14="http://schemas.microsoft.com/office/powerpoint/2010/main" val="3113688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One simple data flow testing strategy: </a:t>
            </a:r>
          </a:p>
          <a:p>
            <a:pPr lvl="1"/>
            <a:r>
              <a:rPr lang="en-GB"/>
              <a:t>every DU chain in a program be covered at least once.</a:t>
            </a:r>
          </a:p>
        </p:txBody>
      </p:sp>
    </p:spTree>
    <p:extLst>
      <p:ext uri="{BB962C8B-B14F-4D97-AF65-F5344CB8AC3E}">
        <p14:creationId xmlns:p14="http://schemas.microsoft.com/office/powerpoint/2010/main" val="395269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Data flow testing strategies:</a:t>
            </a:r>
          </a:p>
          <a:p>
            <a:pPr lvl="1"/>
            <a:r>
              <a:rPr lang="en-GB"/>
              <a:t>useful for selecting test paths of a program containing nested if and loop statements</a:t>
            </a:r>
          </a:p>
        </p:txBody>
      </p:sp>
    </p:spTree>
    <p:extLst>
      <p:ext uri="{BB962C8B-B14F-4D97-AF65-F5344CB8AC3E}">
        <p14:creationId xmlns:p14="http://schemas.microsoft.com/office/powerpoint/2010/main" val="3462041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GB"/>
              <a:t>1 X(){</a:t>
            </a:r>
            <a:br>
              <a:rPr lang="en-GB"/>
            </a:br>
            <a:r>
              <a:rPr lang="en-GB"/>
              <a:t>2  B1;      /* Defines variable a */</a:t>
            </a:r>
            <a:br>
              <a:rPr lang="en-GB"/>
            </a:br>
            <a:r>
              <a:rPr lang="en-GB"/>
              <a:t>3  While(C1) {                   		</a:t>
            </a:r>
            <a:br>
              <a:rPr lang="en-GB"/>
            </a:br>
            <a:r>
              <a:rPr lang="en-GB"/>
              <a:t>4     if (C2)                        </a:t>
            </a:r>
            <a:br>
              <a:rPr lang="en-GB"/>
            </a:br>
            <a:r>
              <a:rPr lang="en-GB"/>
              <a:t>5           if(C4) B4; /*Uses variable a */                       </a:t>
            </a:r>
            <a:br>
              <a:rPr lang="en-GB"/>
            </a:br>
            <a:r>
              <a:rPr lang="en-GB"/>
              <a:t>6 	     else B5;</a:t>
            </a:r>
            <a:br>
              <a:rPr lang="en-GB"/>
            </a:br>
            <a:r>
              <a:rPr lang="en-GB"/>
              <a:t>7          else  if (C3) B2;              </a:t>
            </a:r>
            <a:br>
              <a:rPr lang="en-GB"/>
            </a:br>
            <a:r>
              <a:rPr lang="en-GB"/>
              <a:t>8 	     else B3;     }</a:t>
            </a:r>
            <a:br>
              <a:rPr lang="en-GB"/>
            </a:br>
            <a:r>
              <a:rPr lang="en-GB"/>
              <a:t>9  B6 }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2000"/>
              </a:lnSpc>
              <a:spcBef>
                <a:spcPts val="525"/>
              </a:spcBef>
            </a:pPr>
            <a:r>
              <a:rPr lang="en-GB" sz="3600">
                <a:latin typeface="Tahoma" charset="0"/>
              </a:rPr>
              <a:t>Data Flow-Based Testing</a:t>
            </a:r>
          </a:p>
        </p:txBody>
      </p:sp>
    </p:spTree>
    <p:extLst>
      <p:ext uri="{BB962C8B-B14F-4D97-AF65-F5344CB8AC3E}">
        <p14:creationId xmlns:p14="http://schemas.microsoft.com/office/powerpoint/2010/main" val="12921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Flow-Based Testing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[a,1,5]: a DU chain.</a:t>
            </a:r>
          </a:p>
          <a:p>
            <a:r>
              <a:rPr lang="en-GB"/>
              <a:t>Assume:</a:t>
            </a:r>
          </a:p>
          <a:p>
            <a:pPr lvl="1"/>
            <a:r>
              <a:rPr lang="en-GB"/>
              <a:t>DEF(X) = {B1, B2, B3, B4, B5} </a:t>
            </a:r>
          </a:p>
          <a:p>
            <a:pPr lvl="1"/>
            <a:r>
              <a:rPr lang="en-GB"/>
              <a:t>USED(X) = {B2, B3, B4, B5, B6}</a:t>
            </a:r>
          </a:p>
          <a:p>
            <a:pPr lvl="1"/>
            <a:r>
              <a:rPr lang="en-GB"/>
              <a:t>There are 25 DU chains. </a:t>
            </a:r>
          </a:p>
          <a:p>
            <a:r>
              <a:rPr lang="en-GB"/>
              <a:t>However only 5 paths are needed to cover these chains.</a:t>
            </a:r>
          </a:p>
        </p:txBody>
      </p:sp>
    </p:spTree>
    <p:extLst>
      <p:ext uri="{BB962C8B-B14F-4D97-AF65-F5344CB8AC3E}">
        <p14:creationId xmlns:p14="http://schemas.microsoft.com/office/powerpoint/2010/main" val="257291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McCabe's cyclomatic metric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control flow graph G,</a:t>
            </a:r>
            <a:br>
              <a:rPr lang="en-US"/>
            </a:br>
            <a:r>
              <a:rPr lang="en-US"/>
              <a:t>cyclomatic complexity V(G): </a:t>
            </a:r>
          </a:p>
          <a:p>
            <a:pPr lvl="1"/>
            <a:r>
              <a:rPr lang="en-US"/>
              <a:t> V(G)= E-N+2</a:t>
            </a:r>
          </a:p>
          <a:p>
            <a:pPr lvl="2"/>
            <a:r>
              <a:rPr lang="en-US"/>
              <a:t>N is the number of  nodes in G</a:t>
            </a:r>
          </a:p>
          <a:p>
            <a:pPr lvl="2"/>
            <a:r>
              <a:rPr lang="en-US"/>
              <a:t>E is the number of edges in G</a:t>
            </a:r>
          </a:p>
        </p:txBody>
      </p:sp>
    </p:spTree>
    <p:extLst>
      <p:ext uri="{BB962C8B-B14F-4D97-AF65-F5344CB8AC3E}">
        <p14:creationId xmlns:p14="http://schemas.microsoft.com/office/powerpoint/2010/main" val="269056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Cyclomatic complexity = </a:t>
            </a:r>
            <a:br>
              <a:rPr lang="en-US"/>
            </a:br>
            <a:r>
              <a:rPr lang="en-US"/>
              <a:t>7 – 6 + 2 = 3.</a:t>
            </a:r>
          </a:p>
        </p:txBody>
      </p:sp>
    </p:spTree>
    <p:extLst>
      <p:ext uri="{BB962C8B-B14F-4D97-AF65-F5344CB8AC3E}">
        <p14:creationId xmlns:p14="http://schemas.microsoft.com/office/powerpoint/2010/main" val="104229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Another way of computing cyclomatic complexity: </a:t>
            </a:r>
          </a:p>
          <a:p>
            <a:pPr lvl="1"/>
            <a:r>
              <a:rPr lang="en-US"/>
              <a:t>determine number of bounded areas in the graph</a:t>
            </a:r>
          </a:p>
          <a:p>
            <a:pPr lvl="2"/>
            <a:r>
              <a:rPr lang="en-US"/>
              <a:t>Any  region enclosed by a nodes and edge sequence.</a:t>
            </a:r>
          </a:p>
          <a:p>
            <a:r>
              <a:rPr lang="en-US"/>
              <a:t>V(G) = Total number of bounded areas + 1</a:t>
            </a:r>
          </a:p>
        </p:txBody>
      </p:sp>
    </p:spTree>
    <p:extLst>
      <p:ext uri="{BB962C8B-B14F-4D97-AF65-F5344CB8AC3E}">
        <p14:creationId xmlns:p14="http://schemas.microsoft.com/office/powerpoint/2010/main" val="184071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a visual examination of the CFG:</a:t>
            </a:r>
          </a:p>
          <a:p>
            <a:pPr lvl="1"/>
            <a:r>
              <a:rPr lang="en-US"/>
              <a:t>the number of bounded areas is 2. </a:t>
            </a:r>
          </a:p>
          <a:p>
            <a:pPr lvl="1"/>
            <a:r>
              <a:rPr lang="en-US"/>
              <a:t>cyclomatic complexity = 2+1=3.</a:t>
            </a:r>
          </a:p>
        </p:txBody>
      </p:sp>
    </p:spTree>
    <p:extLst>
      <p:ext uri="{BB962C8B-B14F-4D97-AF65-F5344CB8AC3E}">
        <p14:creationId xmlns:p14="http://schemas.microsoft.com/office/powerpoint/2010/main" val="380379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McCabe's metric provides:</a:t>
            </a:r>
          </a:p>
          <a:p>
            <a:pPr lvl="1"/>
            <a:r>
              <a:rPr lang="en-US"/>
              <a:t>a quantitative measure of estimating testing difficulty </a:t>
            </a:r>
          </a:p>
          <a:p>
            <a:pPr lvl="1"/>
            <a:r>
              <a:rPr lang="en-US"/>
              <a:t>Amenable to automation</a:t>
            </a:r>
          </a:p>
          <a:p>
            <a:r>
              <a:rPr lang="en-US"/>
              <a:t>Intuitively, </a:t>
            </a:r>
          </a:p>
          <a:p>
            <a:pPr lvl="1"/>
            <a:r>
              <a:rPr lang="en-US"/>
              <a:t>number of bounded areas increases with the number of decision nodes and loops.</a:t>
            </a:r>
          </a:p>
        </p:txBody>
      </p:sp>
    </p:spTree>
    <p:extLst>
      <p:ext uri="{BB962C8B-B14F-4D97-AF65-F5344CB8AC3E}">
        <p14:creationId xmlns:p14="http://schemas.microsoft.com/office/powerpoint/2010/main" val="116352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cyclomatic complexity of a program provides:</a:t>
            </a:r>
          </a:p>
          <a:p>
            <a:pPr lvl="1"/>
            <a:r>
              <a:rPr lang="en-US"/>
              <a:t>a lower bound on the number of test cases to be designed</a:t>
            </a:r>
          </a:p>
          <a:p>
            <a:pPr lvl="1"/>
            <a:r>
              <a:rPr lang="en-US"/>
              <a:t>to guarantee coverage of all linearly independent paths.</a:t>
            </a:r>
          </a:p>
        </p:txBody>
      </p:sp>
    </p:spTree>
    <p:extLst>
      <p:ext uri="{BB962C8B-B14F-4D97-AF65-F5344CB8AC3E}">
        <p14:creationId xmlns:p14="http://schemas.microsoft.com/office/powerpoint/2010/main" val="388495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Cyclomatic complexity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the number of independent paths in a program.</a:t>
            </a:r>
          </a:p>
          <a:p>
            <a:r>
              <a:rPr lang="en-US"/>
              <a:t>Provides a lower bound:</a:t>
            </a:r>
          </a:p>
          <a:p>
            <a:pPr lvl="1"/>
            <a:r>
              <a:rPr lang="en-US"/>
              <a:t>for the number of test cases for path coverage.  </a:t>
            </a:r>
          </a:p>
          <a:p>
            <a:r>
              <a:rPr lang="en-US"/>
              <a:t>only gives an indication of the </a:t>
            </a:r>
            <a:r>
              <a:rPr lang="en-US" u="sng"/>
              <a:t>minimum number</a:t>
            </a:r>
            <a:r>
              <a:rPr lang="en-US"/>
              <a:t> of test cases required.</a:t>
            </a:r>
          </a:p>
        </p:txBody>
      </p:sp>
    </p:spTree>
    <p:extLst>
      <p:ext uri="{BB962C8B-B14F-4D97-AF65-F5344CB8AC3E}">
        <p14:creationId xmlns:p14="http://schemas.microsoft.com/office/powerpoint/2010/main" val="361060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12205</TotalTime>
  <Words>867</Words>
  <Application>Microsoft Macintosh PowerPoint</Application>
  <PresentationFormat>On-screen Show (4:3)</PresentationFormat>
  <Paragraphs>131</Paragraphs>
  <Slides>26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Testing</vt:lpstr>
      <vt:lpstr>McCabe's cyclomatic metric </vt:lpstr>
      <vt:lpstr>McCabe's cyclomatic metric </vt:lpstr>
      <vt:lpstr>Example</vt:lpstr>
      <vt:lpstr>Cyclomatic complexity</vt:lpstr>
      <vt:lpstr>Example</vt:lpstr>
      <vt:lpstr>Cyclomatic complexity</vt:lpstr>
      <vt:lpstr>Cyclomatic complexity</vt:lpstr>
      <vt:lpstr>Cyclomatic complexity</vt:lpstr>
      <vt:lpstr>Path testing</vt:lpstr>
      <vt:lpstr>Path testing</vt:lpstr>
      <vt:lpstr>Derivation of Test Cases</vt:lpstr>
      <vt:lpstr>Example Control Flow Graph</vt:lpstr>
      <vt:lpstr>Derivation of Test Cases</vt:lpstr>
      <vt:lpstr>An interesting application of cyclomatic complexity</vt:lpstr>
      <vt:lpstr>Cyclomatic complexity</vt:lpstr>
      <vt:lpstr>Cyclomatic complexity</vt:lpstr>
      <vt:lpstr>Data Flow-Based Testing</vt:lpstr>
      <vt:lpstr>Data Flow-Based Testing</vt:lpstr>
      <vt:lpstr>Data Flow-Based Testing</vt:lpstr>
      <vt:lpstr>DU Chain Example</vt:lpstr>
      <vt:lpstr>Definition-use chain (DU chain)</vt:lpstr>
      <vt:lpstr>Data Flow-Based Testing</vt:lpstr>
      <vt:lpstr>Data Flow-Based Testing</vt:lpstr>
      <vt:lpstr>1 X(){ 2  B1;      /* Defines variable a */ 3  While(C1) {                      4     if (C2)                         5           if(C4) B4; /*Uses variable a */                        6       else B5; 7          else  if (C3) B2;               8       else B3;     } 9  B6 }</vt:lpstr>
      <vt:lpstr>Data Flow-Based Testing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267</cp:revision>
  <dcterms:created xsi:type="dcterms:W3CDTF">2010-08-24T06:47:44Z</dcterms:created>
  <dcterms:modified xsi:type="dcterms:W3CDTF">2018-01-04T08:05:34Z</dcterms:modified>
</cp:coreProperties>
</file>