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83" r:id="rId2"/>
    <p:sldId id="385" r:id="rId3"/>
    <p:sldId id="386" r:id="rId4"/>
    <p:sldId id="387" r:id="rId5"/>
    <p:sldId id="388" r:id="rId6"/>
    <p:sldId id="389" r:id="rId7"/>
    <p:sldId id="390" r:id="rId8"/>
    <p:sldId id="391" r:id="rId9"/>
    <p:sldId id="392" r:id="rId10"/>
    <p:sldId id="393" r:id="rId11"/>
    <p:sldId id="394" r:id="rId12"/>
    <p:sldId id="395" r:id="rId13"/>
    <p:sldId id="396" r:id="rId14"/>
    <p:sldId id="397" r:id="rId15"/>
    <p:sldId id="398" r:id="rId16"/>
    <p:sldId id="399" r:id="rId17"/>
    <p:sldId id="400" r:id="rId18"/>
    <p:sldId id="401" r:id="rId19"/>
    <p:sldId id="402" r:id="rId20"/>
    <p:sldId id="403" r:id="rId21"/>
    <p:sldId id="404" r:id="rId22"/>
    <p:sldId id="405" r:id="rId23"/>
    <p:sldId id="406" r:id="rId24"/>
    <p:sldId id="407" r:id="rId25"/>
    <p:sldId id="408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3190" autoAdjust="0"/>
  </p:normalViewPr>
  <p:slideViewPr>
    <p:cSldViewPr>
      <p:cViewPr varScale="1">
        <p:scale>
          <a:sx n="97" d="100"/>
          <a:sy n="97" d="100"/>
        </p:scale>
        <p:origin x="-1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D401D-C29A-4928-88E1-427A39D3C18A}" type="datetimeFigureOut">
              <a:rPr lang="id-ID" smtClean="0"/>
              <a:t>1/4/18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FD104-B2A3-424E-B3F4-1DFCA91EAA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7911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048E5B-BD9A-4C0B-B552-4469974D48FE}" type="datetimeFigureOut">
              <a:rPr lang="id-ID"/>
              <a:pPr>
                <a:defRPr/>
              </a:pPr>
              <a:t>1/4/18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339B845-4BC6-43F6-B113-E03B24E0C7AB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413082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F61D7C-5933-5F4E-BC17-EE1DBB0D872B}" type="slidenum">
              <a:rPr lang="en-US"/>
              <a:pPr/>
              <a:t>2</a:t>
            </a:fld>
            <a:endParaRPr lang="en-US"/>
          </a:p>
        </p:txBody>
      </p:sp>
      <p:sp>
        <p:nvSpPr>
          <p:cNvPr id="512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54100" y="303213"/>
            <a:ext cx="4746625" cy="3560762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03238" y="4316413"/>
            <a:ext cx="5853112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0D5ED6-DE4F-AF41-8EFA-958FCA178ADE}" type="slidenum">
              <a:rPr lang="en-US"/>
              <a:pPr/>
              <a:t>11</a:t>
            </a:fld>
            <a:endParaRPr lang="en-US"/>
          </a:p>
        </p:txBody>
      </p:sp>
      <p:sp>
        <p:nvSpPr>
          <p:cNvPr id="2355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0600" y="303213"/>
            <a:ext cx="4875213" cy="3656012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endParaRPr lang="en-US" sz="2400">
              <a:latin typeface="Arial Black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219890-639A-9640-8516-71B83775FE4B}" type="slidenum">
              <a:rPr lang="en-US"/>
              <a:pPr/>
              <a:t>12</a:t>
            </a:fld>
            <a:endParaRPr lang="en-US"/>
          </a:p>
        </p:txBody>
      </p:sp>
      <p:sp>
        <p:nvSpPr>
          <p:cNvPr id="2560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0600" y="303213"/>
            <a:ext cx="4875213" cy="3656012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endParaRPr lang="en-US" sz="2400">
              <a:latin typeface="Arial Black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FD6B57-19CD-F447-8757-159041AC43F6}" type="slidenum">
              <a:rPr lang="en-US"/>
              <a:pPr/>
              <a:t>13</a:t>
            </a:fld>
            <a:endParaRPr lang="en-US"/>
          </a:p>
        </p:txBody>
      </p:sp>
      <p:sp>
        <p:nvSpPr>
          <p:cNvPr id="2765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0600" y="303213"/>
            <a:ext cx="4875213" cy="3656012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endParaRPr lang="en-US" sz="2400">
              <a:latin typeface="Arial Black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38874F-AB3E-9F4F-9AFE-F2F64A930045}" type="slidenum">
              <a:rPr lang="en-US"/>
              <a:pPr/>
              <a:t>14</a:t>
            </a:fld>
            <a:endParaRPr lang="en-US"/>
          </a:p>
        </p:txBody>
      </p:sp>
      <p:sp>
        <p:nvSpPr>
          <p:cNvPr id="2969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0600" y="303213"/>
            <a:ext cx="4875213" cy="3656012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endParaRPr lang="en-US" sz="2400">
              <a:latin typeface="Arial Black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43F303-3D83-534A-AD0F-B7B42CA3E8DB}" type="slidenum">
              <a:rPr lang="en-US"/>
              <a:pPr/>
              <a:t>15</a:t>
            </a:fld>
            <a:endParaRPr lang="en-US"/>
          </a:p>
        </p:txBody>
      </p:sp>
      <p:sp>
        <p:nvSpPr>
          <p:cNvPr id="3174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0600" y="303213"/>
            <a:ext cx="4875213" cy="3656012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endParaRPr lang="en-US" sz="2400">
              <a:latin typeface="Arial Black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77015F-E842-CA47-8D0D-63C7CFAEB1EF}" type="slidenum">
              <a:rPr lang="en-US"/>
              <a:pPr/>
              <a:t>16</a:t>
            </a:fld>
            <a:endParaRPr lang="en-US"/>
          </a:p>
        </p:txBody>
      </p:sp>
      <p:sp>
        <p:nvSpPr>
          <p:cNvPr id="3379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0600" y="303213"/>
            <a:ext cx="4875213" cy="3656012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endParaRPr lang="en-US" sz="2400">
              <a:latin typeface="Arial Black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5CB4BB-FBA7-EA4F-BD65-8D08D411B4B7}" type="slidenum">
              <a:rPr lang="en-US"/>
              <a:pPr/>
              <a:t>17</a:t>
            </a:fld>
            <a:endParaRPr lang="en-US"/>
          </a:p>
        </p:txBody>
      </p:sp>
      <p:sp>
        <p:nvSpPr>
          <p:cNvPr id="3584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0600" y="303213"/>
            <a:ext cx="4875213" cy="3656012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endParaRPr lang="en-US" sz="2400">
              <a:latin typeface="Arial Black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E99731F-9269-424B-A21A-8ABADB825593}" type="slidenum">
              <a:rPr lang="en-US"/>
              <a:pPr/>
              <a:t>18</a:t>
            </a:fld>
            <a:endParaRPr lang="en-US"/>
          </a:p>
        </p:txBody>
      </p:sp>
      <p:sp>
        <p:nvSpPr>
          <p:cNvPr id="3789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0600" y="303213"/>
            <a:ext cx="4875213" cy="3656012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endParaRPr lang="en-US" sz="2400">
              <a:latin typeface="Arial Black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ACD26-CBF6-1F4A-8C8D-D0CD681C44FA}" type="slidenum">
              <a:rPr lang="en-US"/>
              <a:pPr/>
              <a:t>19</a:t>
            </a:fld>
            <a:endParaRPr lang="en-US"/>
          </a:p>
        </p:txBody>
      </p:sp>
      <p:sp>
        <p:nvSpPr>
          <p:cNvPr id="3993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0600" y="303213"/>
            <a:ext cx="4875213" cy="3656012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endParaRPr lang="en-US" sz="2400">
              <a:latin typeface="Arial Black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3BC9AD-97DB-3944-BAEB-9DC9F32C9442}" type="slidenum">
              <a:rPr lang="en-US"/>
              <a:pPr/>
              <a:t>20</a:t>
            </a:fld>
            <a:endParaRPr lang="en-US"/>
          </a:p>
        </p:txBody>
      </p:sp>
      <p:sp>
        <p:nvSpPr>
          <p:cNvPr id="4198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0600" y="303213"/>
            <a:ext cx="4875213" cy="3656012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endParaRPr lang="en-US" sz="2400">
              <a:latin typeface="Arial Black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608354-D962-6B4B-BFD1-7716F8F987B7}" type="slidenum">
              <a:rPr lang="en-US"/>
              <a:pPr/>
              <a:t>3</a:t>
            </a:fld>
            <a:endParaRPr lang="en-US"/>
          </a:p>
        </p:txBody>
      </p:sp>
      <p:sp>
        <p:nvSpPr>
          <p:cNvPr id="717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54100" y="303213"/>
            <a:ext cx="4746625" cy="3560762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503238" y="4316413"/>
            <a:ext cx="5853112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34AD18-B5E9-2349-835C-135127F792AD}" type="slidenum">
              <a:rPr lang="en-US"/>
              <a:pPr/>
              <a:t>21</a:t>
            </a:fld>
            <a:endParaRPr lang="en-US"/>
          </a:p>
        </p:txBody>
      </p:sp>
      <p:sp>
        <p:nvSpPr>
          <p:cNvPr id="4403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0600" y="303213"/>
            <a:ext cx="4875213" cy="3656012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endParaRPr lang="en-US" sz="2400">
              <a:latin typeface="Arial Black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5D9361-561D-B84B-82C5-30FC8A08C297}" type="slidenum">
              <a:rPr lang="en-US"/>
              <a:pPr/>
              <a:t>22</a:t>
            </a:fld>
            <a:endParaRPr lang="en-US"/>
          </a:p>
        </p:txBody>
      </p:sp>
      <p:sp>
        <p:nvSpPr>
          <p:cNvPr id="4608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0600" y="303213"/>
            <a:ext cx="4875213" cy="3656012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endParaRPr lang="en-US" sz="2400">
              <a:latin typeface="Arial Black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5A969D-13FF-084C-BE4F-530400331BC0}" type="slidenum">
              <a:rPr lang="en-US"/>
              <a:pPr/>
              <a:t>23</a:t>
            </a:fld>
            <a:endParaRPr lang="en-US"/>
          </a:p>
        </p:txBody>
      </p:sp>
      <p:sp>
        <p:nvSpPr>
          <p:cNvPr id="4813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0600" y="303213"/>
            <a:ext cx="4875213" cy="3656012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endParaRPr lang="en-US" sz="2400">
              <a:latin typeface="Arial Black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7887B0-E74E-504E-A9B0-8FDF0B087C2C}" type="slidenum">
              <a:rPr lang="en-US"/>
              <a:pPr/>
              <a:t>24</a:t>
            </a:fld>
            <a:endParaRPr lang="en-US"/>
          </a:p>
        </p:txBody>
      </p:sp>
      <p:sp>
        <p:nvSpPr>
          <p:cNvPr id="5017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0600" y="303213"/>
            <a:ext cx="4875213" cy="3656012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endParaRPr lang="en-US" sz="2400">
              <a:latin typeface="Arial Black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1BF014-221B-534D-B5A8-C351B46922E1}" type="slidenum">
              <a:rPr lang="en-US"/>
              <a:pPr/>
              <a:t>25</a:t>
            </a:fld>
            <a:endParaRPr lang="en-US"/>
          </a:p>
        </p:txBody>
      </p:sp>
      <p:sp>
        <p:nvSpPr>
          <p:cNvPr id="5222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0600" y="303213"/>
            <a:ext cx="4875213" cy="3656012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endParaRPr lang="en-US" sz="2400">
              <a:latin typeface="Arial Black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613629-3760-F244-9375-2DCE6F15922F}" type="slidenum">
              <a:rPr lang="en-US"/>
              <a:pPr/>
              <a:t>4</a:t>
            </a:fld>
            <a:endParaRPr lang="en-US"/>
          </a:p>
        </p:txBody>
      </p:sp>
      <p:sp>
        <p:nvSpPr>
          <p:cNvPr id="921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54100" y="303213"/>
            <a:ext cx="4746625" cy="3560762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503238" y="4316413"/>
            <a:ext cx="5853112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037CF9-F152-844F-83A7-29483AEE2895}" type="slidenum">
              <a:rPr lang="en-US"/>
              <a:pPr/>
              <a:t>5</a:t>
            </a:fld>
            <a:endParaRPr lang="en-US"/>
          </a:p>
        </p:txBody>
      </p:sp>
      <p:sp>
        <p:nvSpPr>
          <p:cNvPr id="1126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54100" y="303213"/>
            <a:ext cx="4746625" cy="3560762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03238" y="4316413"/>
            <a:ext cx="5853112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252C8E-E73B-9347-AC7B-B7B81388BCAB}" type="slidenum">
              <a:rPr lang="en-US"/>
              <a:pPr/>
              <a:t>6</a:t>
            </a:fld>
            <a:endParaRPr lang="en-US"/>
          </a:p>
        </p:txBody>
      </p:sp>
      <p:sp>
        <p:nvSpPr>
          <p:cNvPr id="13314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54100" y="303213"/>
            <a:ext cx="4746625" cy="3560762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03238" y="4316413"/>
            <a:ext cx="5853112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FEB9B9-3CA7-0041-99A5-4B10C91FFC57}" type="slidenum">
              <a:rPr lang="en-US"/>
              <a:pPr/>
              <a:t>7</a:t>
            </a:fld>
            <a:endParaRPr lang="en-US"/>
          </a:p>
        </p:txBody>
      </p:sp>
      <p:sp>
        <p:nvSpPr>
          <p:cNvPr id="1536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1054100" y="303213"/>
            <a:ext cx="4746625" cy="3560762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503238" y="4316413"/>
            <a:ext cx="5853112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A70747-8DF7-4C46-8A8E-4422CED4B073}" type="slidenum">
              <a:rPr lang="en-US"/>
              <a:pPr/>
              <a:t>8</a:t>
            </a:fld>
            <a:endParaRPr lang="en-US"/>
          </a:p>
        </p:txBody>
      </p:sp>
      <p:sp>
        <p:nvSpPr>
          <p:cNvPr id="17410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0600" y="303213"/>
            <a:ext cx="4875213" cy="3656012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endParaRPr lang="en-US" sz="2400">
              <a:latin typeface="Arial Black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07D285-C737-2B41-BDF0-C6E23211A5D7}" type="slidenum">
              <a:rPr lang="en-US"/>
              <a:pPr/>
              <a:t>9</a:t>
            </a:fld>
            <a:endParaRPr lang="en-US"/>
          </a:p>
        </p:txBody>
      </p:sp>
      <p:sp>
        <p:nvSpPr>
          <p:cNvPr id="19458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0600" y="303213"/>
            <a:ext cx="4875213" cy="3656012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endParaRPr lang="en-US" sz="2400">
              <a:latin typeface="Arial Black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C23CD8-82E0-F845-8808-49F3C467C5CC}" type="slidenum">
              <a:rPr lang="en-US"/>
              <a:pPr/>
              <a:t>10</a:t>
            </a:fld>
            <a:endParaRPr lang="en-US"/>
          </a:p>
        </p:txBody>
      </p:sp>
      <p:sp>
        <p:nvSpPr>
          <p:cNvPr id="21506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90600" y="303213"/>
            <a:ext cx="4875213" cy="3656012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503238" y="4316413"/>
            <a:ext cx="5854700" cy="405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0" hangingPunct="0"/>
            <a:endParaRPr lang="en-US" sz="2400">
              <a:latin typeface="Arial Black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01859" y="0"/>
            <a:ext cx="9347717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101859" y="228600"/>
            <a:ext cx="9347718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71799" y="1524000"/>
            <a:ext cx="6274059" cy="20764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71798" y="3657600"/>
            <a:ext cx="6274060" cy="1524000"/>
          </a:xfrm>
        </p:spPr>
        <p:txBody>
          <a:bodyPr/>
          <a:lstStyle>
            <a:lvl1pPr marL="0" indent="0" algn="ctr" eaLnBrk="1" hangingPunct="1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here to edit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Bahasan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</a:t>
            </a:r>
            <a:r>
              <a:rPr lang="en-US" dirty="0" err="1" smtClean="0"/>
              <a:t>Pertemuan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Nama </a:t>
            </a:r>
            <a:r>
              <a:rPr lang="en-US" dirty="0" err="1" smtClean="0"/>
              <a:t>Dosen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Nama Prodi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E4D6-BEB8-4E99-B8A1-7038C2F2D1BE}" type="datetime1">
              <a:rPr lang="en-US"/>
              <a:pPr>
                <a:defRPr/>
              </a:pPr>
              <a:t>1/4/18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8144A-AE3E-4E44-A89F-B6746EC1707D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53187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4FACB-1F5D-4FF9-B5CC-F194F462CCA2}" type="datetime1">
              <a:rPr lang="en-US"/>
              <a:pPr>
                <a:defRPr/>
              </a:pPr>
              <a:t>1/4/18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451C2-6190-4BB7-BBA8-1B23D0C40A29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25904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A4BF1-3389-4F47-8435-C04CC10B9A7E}" type="datetime1">
              <a:rPr lang="en-US"/>
              <a:pPr>
                <a:defRPr/>
              </a:pPr>
              <a:t>1/4/18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C1FE-ED77-4380-AE9C-EE28AB75257F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54287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A2BF8-DE4E-4DD8-93A8-819B2A8C6ED6}" type="datetime1">
              <a:rPr lang="en-US"/>
              <a:pPr>
                <a:defRPr/>
              </a:pPr>
              <a:t>1/4/18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7CEFC-1327-4C24-92E5-884D19EDEC0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0277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4200" y="2420939"/>
            <a:ext cx="3505200" cy="703262"/>
          </a:xfrm>
        </p:spPr>
        <p:txBody>
          <a:bodyPr anchor="t"/>
          <a:lstStyle>
            <a:lvl1pPr algn="l">
              <a:defRPr sz="2800" b="1" cap="all" baseline="0"/>
            </a:lvl1pPr>
          </a:lstStyle>
          <a:p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UTS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3800" y="3240088"/>
            <a:ext cx="5334000" cy="2976562"/>
          </a:xfrm>
        </p:spPr>
        <p:txBody>
          <a:bodyPr anchor="t"/>
          <a:lstStyle>
            <a:lvl1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EDCBD-1673-4569-B2E0-E1B7B9DEF070}" type="datetime1">
              <a:rPr lang="en-US"/>
              <a:pPr>
                <a:defRPr/>
              </a:pPr>
              <a:t>1/4/18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71F4A-6D73-4342-9533-46E3ECE91550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04335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3D78E-5710-4279-9346-CA3F3FF1ADAB}" type="datetime1">
              <a:rPr lang="en-US"/>
              <a:pPr>
                <a:defRPr/>
              </a:pPr>
              <a:t>1/4/18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B3AD7-5558-4161-B7D2-95F8DE54CD31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90043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C036D-7F85-4604-9C31-D116ABDFBFCB}" type="datetime1">
              <a:rPr lang="en-US"/>
              <a:pPr>
                <a:defRPr/>
              </a:pPr>
              <a:t>1/4/18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2A8DE-DF06-4A0A-B8B9-F0FC1DFE8718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1519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7DBD3-F138-4801-A0A6-578A3386CD18}" type="datetime1">
              <a:rPr lang="en-US"/>
              <a:pPr>
                <a:defRPr/>
              </a:pPr>
              <a:t>1/4/18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5B9C0-F00E-4EC1-B571-461E0CC5FB03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9094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31518-4759-420B-9C6C-02911BE08FB6}" type="datetime1">
              <a:rPr lang="en-US"/>
              <a:pPr>
                <a:defRPr/>
              </a:pPr>
              <a:t>1/4/18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046D4-C1A9-4BE2-8E11-BB51EFD99472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303063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D038C-8833-4053-A8B5-3B45FC1C23E1}" type="datetime1">
              <a:rPr lang="en-US"/>
              <a:pPr>
                <a:defRPr/>
              </a:pPr>
              <a:t>1/4/18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E78CF-756E-44AB-85F7-AA9B06AF3F0B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83558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3C4F4-CD15-4E8C-A7EE-9212E377943D}" type="datetime1">
              <a:rPr lang="en-US"/>
              <a:pPr>
                <a:defRPr/>
              </a:pPr>
              <a:t>1/4/18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5ABA6-7761-4D95-A1CD-8F9B19CA4E3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03229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611F90-EFA5-425A-83D0-AD67BBCB8FFB}" type="datetime1">
              <a:rPr lang="en-US"/>
              <a:pPr>
                <a:defRPr/>
              </a:pPr>
              <a:t>1/4/18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BBC9BDE8-EFE1-4D93-AB31-5E7BCFE0330D}" type="slidenum">
              <a:rPr lang="en-US" altLang="id-ID"/>
              <a:pPr/>
              <a:t>‹#›</a:t>
            </a:fld>
            <a:endParaRPr lang="en-US" altLang="id-ID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Mutation Testing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Pertemuan</a:t>
            </a:r>
            <a:r>
              <a:rPr lang="en-US" smtClean="0"/>
              <a:t> </a:t>
            </a:r>
            <a:r>
              <a:rPr lang="en-US" smtClean="0"/>
              <a:t>13</a:t>
            </a:r>
            <a:endParaRPr lang="en-US" dirty="0" smtClean="0"/>
          </a:p>
          <a:p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Pengampu</a:t>
            </a:r>
            <a:r>
              <a:rPr lang="en-US" dirty="0" smtClean="0"/>
              <a:t>: Sandfreni</a:t>
            </a:r>
          </a:p>
          <a:p>
            <a:r>
              <a:rPr lang="en-US" dirty="0" smtClean="0"/>
              <a:t>Prodi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- </a:t>
            </a:r>
            <a:r>
              <a:rPr lang="en-US" dirty="0" err="1" smtClean="0"/>
              <a:t>Fakultas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28801" y="37107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653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Symbolic Debugger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Brute force approach becomes more systematic:</a:t>
            </a:r>
          </a:p>
          <a:p>
            <a:pPr lvl="1"/>
            <a:r>
              <a:rPr lang="en-GB"/>
              <a:t>with the use of a symbolic debugger, </a:t>
            </a:r>
          </a:p>
          <a:p>
            <a:pPr lvl="1"/>
            <a:r>
              <a:rPr lang="en-GB"/>
              <a:t>symbolic debuggers get their name for historical reasons</a:t>
            </a:r>
          </a:p>
          <a:p>
            <a:pPr lvl="1"/>
            <a:r>
              <a:rPr lang="en-GB"/>
              <a:t>early debuggers let you only see values from a program dump:</a:t>
            </a:r>
          </a:p>
          <a:p>
            <a:pPr lvl="2"/>
            <a:r>
              <a:rPr lang="en-GB"/>
              <a:t>determine which variable it corresponds to.</a:t>
            </a:r>
          </a:p>
        </p:txBody>
      </p:sp>
    </p:spTree>
    <p:extLst>
      <p:ext uri="{BB962C8B-B14F-4D97-AF65-F5344CB8AC3E}">
        <p14:creationId xmlns:p14="http://schemas.microsoft.com/office/powerpoint/2010/main" val="3375333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Symbolic Debugger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Using a symbolic debugger:</a:t>
            </a:r>
          </a:p>
          <a:p>
            <a:pPr lvl="1"/>
            <a:r>
              <a:rPr lang="en-GB"/>
              <a:t>values of different variables can be easily checked and modified</a:t>
            </a:r>
          </a:p>
          <a:p>
            <a:pPr lvl="1"/>
            <a:r>
              <a:rPr lang="en-GB"/>
              <a:t>single stepping to execute one instruction at a time</a:t>
            </a:r>
          </a:p>
          <a:p>
            <a:pPr lvl="1"/>
            <a:r>
              <a:rPr lang="en-GB"/>
              <a:t>break points and watch points can be set to test the values of variables.</a:t>
            </a:r>
          </a:p>
        </p:txBody>
      </p:sp>
    </p:spTree>
    <p:extLst>
      <p:ext uri="{BB962C8B-B14F-4D97-AF65-F5344CB8AC3E}">
        <p14:creationId xmlns:p14="http://schemas.microsoft.com/office/powerpoint/2010/main" val="1213915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Backtracking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This is a fairly common approach.  </a:t>
            </a:r>
          </a:p>
          <a:p>
            <a:r>
              <a:rPr lang="en-GB"/>
              <a:t>Beginning at the statement where an error symptom has been observed: </a:t>
            </a:r>
          </a:p>
          <a:p>
            <a:pPr lvl="1"/>
            <a:r>
              <a:rPr lang="en-GB"/>
              <a:t>source code is traced backwards until the error is discovered. </a:t>
            </a:r>
          </a:p>
        </p:txBody>
      </p:sp>
    </p:spTree>
    <p:extLst>
      <p:ext uri="{BB962C8B-B14F-4D97-AF65-F5344CB8AC3E}">
        <p14:creationId xmlns:p14="http://schemas.microsoft.com/office/powerpoint/2010/main" val="2850972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</a:t>
            </a: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2286000" y="1447800"/>
            <a:ext cx="3198813" cy="421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  <a:tab pos="1728788" algn="l"/>
                <a:tab pos="2592388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863600" algn="l"/>
                <a:tab pos="1728788" algn="l"/>
                <a:tab pos="2592388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863600" algn="l"/>
                <a:tab pos="1728788" algn="l"/>
                <a:tab pos="2592388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863600" algn="l"/>
                <a:tab pos="1728788" algn="l"/>
                <a:tab pos="2592388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863600" algn="l"/>
                <a:tab pos="1728788" algn="l"/>
                <a:tab pos="2592388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lnSpc>
                <a:spcPct val="85000"/>
              </a:lnSpc>
              <a:spcBef>
                <a:spcPts val="725"/>
              </a:spcBef>
            </a:pPr>
            <a:r>
              <a:rPr lang="en-GB" sz="3200" b="1">
                <a:latin typeface="Times" charset="0"/>
              </a:rPr>
              <a:t>int main(){</a:t>
            </a:r>
            <a:br>
              <a:rPr lang="en-GB" sz="3200" b="1">
                <a:latin typeface="Times" charset="0"/>
              </a:rPr>
            </a:br>
            <a:r>
              <a:rPr lang="en-GB" sz="3200" b="1">
                <a:latin typeface="Times" charset="0"/>
              </a:rPr>
              <a:t> int i,j,s;</a:t>
            </a:r>
          </a:p>
          <a:p>
            <a:pPr eaLnBrk="0" hangingPunct="0">
              <a:lnSpc>
                <a:spcPct val="85000"/>
              </a:lnSpc>
              <a:spcBef>
                <a:spcPts val="725"/>
              </a:spcBef>
            </a:pPr>
            <a:r>
              <a:rPr lang="en-GB" sz="3200" b="1">
                <a:latin typeface="Times" charset="0"/>
              </a:rPr>
              <a:t> i=1;</a:t>
            </a:r>
          </a:p>
          <a:p>
            <a:pPr eaLnBrk="0" hangingPunct="0">
              <a:lnSpc>
                <a:spcPct val="85000"/>
              </a:lnSpc>
              <a:spcBef>
                <a:spcPts val="725"/>
              </a:spcBef>
            </a:pPr>
            <a:r>
              <a:rPr lang="en-GB" sz="3200" b="1">
                <a:latin typeface="Times" charset="0"/>
              </a:rPr>
              <a:t> while(i&lt;=10){</a:t>
            </a:r>
            <a:br>
              <a:rPr lang="en-GB" sz="3200" b="1">
                <a:latin typeface="Times" charset="0"/>
              </a:rPr>
            </a:br>
            <a:r>
              <a:rPr lang="en-GB" sz="3200" b="1">
                <a:latin typeface="Times" charset="0"/>
              </a:rPr>
              <a:t>	s=s+i;</a:t>
            </a:r>
            <a:br>
              <a:rPr lang="en-GB" sz="3200" b="1">
                <a:latin typeface="Times" charset="0"/>
              </a:rPr>
            </a:br>
            <a:r>
              <a:rPr lang="en-GB" sz="3200" b="1">
                <a:latin typeface="Times" charset="0"/>
              </a:rPr>
              <a:t>	i++; j=j++;}</a:t>
            </a:r>
          </a:p>
          <a:p>
            <a:pPr eaLnBrk="0" hangingPunct="0">
              <a:lnSpc>
                <a:spcPct val="85000"/>
              </a:lnSpc>
              <a:spcBef>
                <a:spcPts val="725"/>
              </a:spcBef>
            </a:pPr>
            <a:r>
              <a:rPr lang="en-GB" sz="3200" b="1">
                <a:latin typeface="Times" charset="0"/>
              </a:rPr>
              <a:t>printf(“%d”,s);</a:t>
            </a:r>
          </a:p>
          <a:p>
            <a:pPr eaLnBrk="0" hangingPunct="0">
              <a:lnSpc>
                <a:spcPct val="85000"/>
              </a:lnSpc>
              <a:spcBef>
                <a:spcPts val="725"/>
              </a:spcBef>
            </a:pPr>
            <a:r>
              <a:rPr lang="en-GB" sz="3200" b="1">
                <a:latin typeface="Times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50508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Backtracking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Unfortunately, as the number of source lines to be traced back increases, </a:t>
            </a:r>
          </a:p>
          <a:p>
            <a:pPr lvl="1"/>
            <a:r>
              <a:rPr lang="en-GB"/>
              <a:t>the number of potential backward paths increases</a:t>
            </a:r>
          </a:p>
          <a:p>
            <a:pPr lvl="1"/>
            <a:r>
              <a:rPr lang="en-GB"/>
              <a:t>becomes unmanageably large  for complex programs.</a:t>
            </a:r>
          </a:p>
        </p:txBody>
      </p:sp>
    </p:spTree>
    <p:extLst>
      <p:ext uri="{BB962C8B-B14F-4D97-AF65-F5344CB8AC3E}">
        <p14:creationId xmlns:p14="http://schemas.microsoft.com/office/powerpoint/2010/main" val="2425168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Cause-elimination method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Determine a list of causes:</a:t>
            </a:r>
          </a:p>
          <a:p>
            <a:pPr lvl="1"/>
            <a:r>
              <a:rPr lang="en-GB"/>
              <a:t>which could possibly have contributed to the error symptom.</a:t>
            </a:r>
          </a:p>
          <a:p>
            <a:pPr lvl="1"/>
            <a:r>
              <a:rPr lang="en-GB"/>
              <a:t>tests are conducted to eliminate each. </a:t>
            </a:r>
          </a:p>
          <a:p>
            <a:r>
              <a:rPr lang="en-GB"/>
              <a:t>A related technique of identifying error by examining error symptoms: </a:t>
            </a:r>
          </a:p>
          <a:p>
            <a:pPr lvl="1"/>
            <a:r>
              <a:rPr lang="en-GB"/>
              <a:t>software fault tree analysis.</a:t>
            </a:r>
          </a:p>
        </p:txBody>
      </p:sp>
    </p:spTree>
    <p:extLst>
      <p:ext uri="{BB962C8B-B14F-4D97-AF65-F5344CB8AC3E}">
        <p14:creationId xmlns:p14="http://schemas.microsoft.com/office/powerpoint/2010/main" val="1911261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Program Slicing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/>
              <a:t>This technique is similar to back tracking. </a:t>
            </a:r>
          </a:p>
          <a:p>
            <a:pPr>
              <a:lnSpc>
                <a:spcPct val="90000"/>
              </a:lnSpc>
            </a:pPr>
            <a:r>
              <a:rPr lang="en-GB"/>
              <a:t>However, the search space is reduced by defining slices.  </a:t>
            </a:r>
          </a:p>
          <a:p>
            <a:pPr>
              <a:lnSpc>
                <a:spcPct val="90000"/>
              </a:lnSpc>
            </a:pPr>
            <a:r>
              <a:rPr lang="en-GB"/>
              <a:t>A slice is defined for a particular variable at a particular statement: </a:t>
            </a:r>
          </a:p>
          <a:p>
            <a:pPr lvl="1">
              <a:lnSpc>
                <a:spcPct val="90000"/>
              </a:lnSpc>
            </a:pPr>
            <a:r>
              <a:rPr lang="en-GB"/>
              <a:t>set of source lines preceding this statement which can influence the value of the variable.</a:t>
            </a:r>
          </a:p>
        </p:txBody>
      </p:sp>
    </p:spTree>
    <p:extLst>
      <p:ext uri="{BB962C8B-B14F-4D97-AF65-F5344CB8AC3E}">
        <p14:creationId xmlns:p14="http://schemas.microsoft.com/office/powerpoint/2010/main" val="33125018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2286000" y="1371600"/>
            <a:ext cx="3198813" cy="477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  <a:tab pos="1728788" algn="l"/>
                <a:tab pos="2592388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tabLst>
                <a:tab pos="863600" algn="l"/>
                <a:tab pos="1728788" algn="l"/>
                <a:tab pos="2592388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863600" algn="l"/>
                <a:tab pos="1728788" algn="l"/>
                <a:tab pos="2592388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863600" algn="l"/>
                <a:tab pos="1728788" algn="l"/>
                <a:tab pos="2592388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863600" algn="l"/>
                <a:tab pos="1728788" algn="l"/>
                <a:tab pos="2592388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2895600" algn="l"/>
              </a:tabLs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0" hangingPunct="0">
              <a:lnSpc>
                <a:spcPct val="85000"/>
              </a:lnSpc>
              <a:spcBef>
                <a:spcPts val="725"/>
              </a:spcBef>
            </a:pPr>
            <a:r>
              <a:rPr lang="en-GB" sz="3200" b="1">
                <a:latin typeface="Times" charset="0"/>
              </a:rPr>
              <a:t>int main(){</a:t>
            </a:r>
            <a:br>
              <a:rPr lang="en-GB" sz="3200" b="1">
                <a:latin typeface="Times" charset="0"/>
              </a:rPr>
            </a:br>
            <a:r>
              <a:rPr lang="en-GB" sz="3200" b="1">
                <a:latin typeface="Times" charset="0"/>
              </a:rPr>
              <a:t> int i,s;</a:t>
            </a:r>
          </a:p>
          <a:p>
            <a:pPr eaLnBrk="0" hangingPunct="0">
              <a:lnSpc>
                <a:spcPct val="85000"/>
              </a:lnSpc>
              <a:spcBef>
                <a:spcPts val="725"/>
              </a:spcBef>
            </a:pPr>
            <a:r>
              <a:rPr lang="en-GB" sz="3200" b="1">
                <a:latin typeface="Times" charset="0"/>
              </a:rPr>
              <a:t> i=1; s=1;</a:t>
            </a:r>
          </a:p>
          <a:p>
            <a:pPr eaLnBrk="0" hangingPunct="0">
              <a:lnSpc>
                <a:spcPct val="85000"/>
              </a:lnSpc>
              <a:spcBef>
                <a:spcPts val="725"/>
              </a:spcBef>
            </a:pPr>
            <a:r>
              <a:rPr lang="en-GB" sz="3200" b="1">
                <a:latin typeface="Times" charset="0"/>
              </a:rPr>
              <a:t> while(i&lt;=10){</a:t>
            </a:r>
            <a:br>
              <a:rPr lang="en-GB" sz="3200" b="1">
                <a:latin typeface="Times" charset="0"/>
              </a:rPr>
            </a:br>
            <a:r>
              <a:rPr lang="en-GB" sz="3200" b="1">
                <a:latin typeface="Times" charset="0"/>
              </a:rPr>
              <a:t>	s=s+i;</a:t>
            </a:r>
            <a:br>
              <a:rPr lang="en-GB" sz="3200" b="1">
                <a:latin typeface="Times" charset="0"/>
              </a:rPr>
            </a:br>
            <a:r>
              <a:rPr lang="en-GB" sz="3200" b="1">
                <a:latin typeface="Times" charset="0"/>
              </a:rPr>
              <a:t>	i++;}</a:t>
            </a:r>
          </a:p>
          <a:p>
            <a:pPr eaLnBrk="0" hangingPunct="0">
              <a:lnSpc>
                <a:spcPct val="85000"/>
              </a:lnSpc>
              <a:spcBef>
                <a:spcPts val="725"/>
              </a:spcBef>
            </a:pPr>
            <a:r>
              <a:rPr lang="en-GB" sz="3200" b="1">
                <a:latin typeface="Times" charset="0"/>
              </a:rPr>
              <a:t>printf(“%d”,s);</a:t>
            </a:r>
          </a:p>
          <a:p>
            <a:pPr eaLnBrk="0" hangingPunct="0">
              <a:lnSpc>
                <a:spcPct val="85000"/>
              </a:lnSpc>
              <a:spcBef>
                <a:spcPts val="725"/>
              </a:spcBef>
            </a:pPr>
            <a:r>
              <a:rPr lang="en-GB" sz="3200" b="1">
                <a:latin typeface="Times" charset="0"/>
              </a:rPr>
              <a:t>printf(“%d”,i);</a:t>
            </a:r>
          </a:p>
          <a:p>
            <a:pPr eaLnBrk="0" hangingPunct="0">
              <a:lnSpc>
                <a:spcPct val="85000"/>
              </a:lnSpc>
              <a:spcBef>
                <a:spcPts val="725"/>
              </a:spcBef>
            </a:pPr>
            <a:r>
              <a:rPr lang="en-GB" sz="3200" b="1">
                <a:latin typeface="Times" charset="0"/>
              </a:rPr>
              <a:t>}</a:t>
            </a:r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 flipH="1">
            <a:off x="5181600" y="5181600"/>
            <a:ext cx="1600200" cy="0"/>
          </a:xfrm>
          <a:prstGeom prst="line">
            <a:avLst/>
          </a:prstGeom>
          <a:noFill/>
          <a:ln w="38160">
            <a:solidFill>
              <a:srgbClr val="FFFFFF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113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Debugging Guidelines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Debugging usually requires a thorough understanding of the program design.</a:t>
            </a:r>
          </a:p>
          <a:p>
            <a:r>
              <a:rPr lang="en-GB"/>
              <a:t>Debugging may sometimes require full redesign of the system.  </a:t>
            </a:r>
          </a:p>
          <a:p>
            <a:r>
              <a:rPr lang="en-GB"/>
              <a:t>A common mistake novice programmers often make:</a:t>
            </a:r>
          </a:p>
          <a:p>
            <a:pPr lvl="1"/>
            <a:r>
              <a:rPr lang="en-GB"/>
              <a:t>not fixing the error but the error  symptoms.</a:t>
            </a:r>
          </a:p>
        </p:txBody>
      </p:sp>
    </p:spTree>
    <p:extLst>
      <p:ext uri="{BB962C8B-B14F-4D97-AF65-F5344CB8AC3E}">
        <p14:creationId xmlns:p14="http://schemas.microsoft.com/office/powerpoint/2010/main" val="10496442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Debugging Guidelines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Be aware of the possibility:</a:t>
            </a:r>
          </a:p>
          <a:p>
            <a:pPr lvl="1"/>
            <a:r>
              <a:rPr lang="en-GB"/>
              <a:t>an error correction may introduce new errors. </a:t>
            </a:r>
          </a:p>
          <a:p>
            <a:r>
              <a:rPr lang="en-GB"/>
              <a:t>After every round of error-fixing: </a:t>
            </a:r>
          </a:p>
          <a:p>
            <a:pPr lvl="1"/>
            <a:r>
              <a:rPr lang="en-GB"/>
              <a:t>regression testing  must be carried out.</a:t>
            </a:r>
          </a:p>
        </p:txBody>
      </p:sp>
    </p:spTree>
    <p:extLst>
      <p:ext uri="{BB962C8B-B14F-4D97-AF65-F5344CB8AC3E}">
        <p14:creationId xmlns:p14="http://schemas.microsoft.com/office/powerpoint/2010/main" val="3082370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Mutation Testing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The software is first tested:</a:t>
            </a:r>
          </a:p>
          <a:p>
            <a:pPr lvl="1"/>
            <a:r>
              <a:rPr lang="en-GB"/>
              <a:t>using an initial testing method based on white-box strategies we already discussed.</a:t>
            </a:r>
          </a:p>
          <a:p>
            <a:r>
              <a:rPr lang="en-GB"/>
              <a:t>After the initial testing is complete,</a:t>
            </a:r>
          </a:p>
          <a:p>
            <a:pPr lvl="1"/>
            <a:r>
              <a:rPr lang="en-GB"/>
              <a:t>mutation testing is taken up.</a:t>
            </a:r>
          </a:p>
          <a:p>
            <a:r>
              <a:rPr lang="en-GB"/>
              <a:t>The idea behind mutation testing: </a:t>
            </a:r>
          </a:p>
          <a:p>
            <a:pPr lvl="1"/>
            <a:r>
              <a:rPr lang="en-GB"/>
              <a:t>make a few arbitrary small changes to a program at a time. </a:t>
            </a:r>
          </a:p>
        </p:txBody>
      </p:sp>
    </p:spTree>
    <p:extLst>
      <p:ext uri="{BB962C8B-B14F-4D97-AF65-F5344CB8AC3E}">
        <p14:creationId xmlns:p14="http://schemas.microsoft.com/office/powerpoint/2010/main" val="31956506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Program Analysis Tools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An automated tool:</a:t>
            </a:r>
          </a:p>
          <a:p>
            <a:pPr lvl="1"/>
            <a:r>
              <a:rPr lang="en-GB"/>
              <a:t>takes program source code as input </a:t>
            </a:r>
          </a:p>
          <a:p>
            <a:pPr lvl="1"/>
            <a:r>
              <a:rPr lang="en-GB"/>
              <a:t>produces reports regarding several important characteristics of the program, </a:t>
            </a:r>
          </a:p>
          <a:p>
            <a:pPr lvl="1"/>
            <a:r>
              <a:rPr lang="en-GB"/>
              <a:t>such as size, complexity, adequacy of commenting, adherence to programming standards, etc. </a:t>
            </a:r>
          </a:p>
        </p:txBody>
      </p:sp>
    </p:spTree>
    <p:extLst>
      <p:ext uri="{BB962C8B-B14F-4D97-AF65-F5344CB8AC3E}">
        <p14:creationId xmlns:p14="http://schemas.microsoft.com/office/powerpoint/2010/main" val="2077902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Program Analysis Tools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Some program analysis tools: </a:t>
            </a:r>
          </a:p>
          <a:p>
            <a:pPr lvl="1"/>
            <a:r>
              <a:rPr lang="en-GB"/>
              <a:t>produce reports regarding the adequacy of the test cases.</a:t>
            </a:r>
          </a:p>
          <a:p>
            <a:r>
              <a:rPr lang="en-GB"/>
              <a:t>There are essentially two categories of program analysis tools:</a:t>
            </a:r>
          </a:p>
          <a:p>
            <a:pPr lvl="1"/>
            <a:r>
              <a:rPr lang="en-GB"/>
              <a:t>Static analysis tools</a:t>
            </a:r>
          </a:p>
          <a:p>
            <a:pPr lvl="1"/>
            <a:r>
              <a:rPr lang="en-GB"/>
              <a:t>Dynamic analysis tools</a:t>
            </a:r>
          </a:p>
        </p:txBody>
      </p:sp>
    </p:spTree>
    <p:extLst>
      <p:ext uri="{BB962C8B-B14F-4D97-AF65-F5344CB8AC3E}">
        <p14:creationId xmlns:p14="http://schemas.microsoft.com/office/powerpoint/2010/main" val="1844341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Static Analysis Tools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Static analysis tools: </a:t>
            </a:r>
          </a:p>
          <a:p>
            <a:pPr lvl="1"/>
            <a:r>
              <a:rPr lang="en-GB"/>
              <a:t>assess properties of a program without executing it. </a:t>
            </a:r>
          </a:p>
          <a:p>
            <a:pPr lvl="1"/>
            <a:r>
              <a:rPr lang="en-GB"/>
              <a:t>Analyze the source code </a:t>
            </a:r>
          </a:p>
          <a:p>
            <a:pPr lvl="2"/>
            <a:r>
              <a:rPr lang="en-GB"/>
              <a:t>provide analytical conclusions.  </a:t>
            </a:r>
          </a:p>
        </p:txBody>
      </p:sp>
    </p:spTree>
    <p:extLst>
      <p:ext uri="{BB962C8B-B14F-4D97-AF65-F5344CB8AC3E}">
        <p14:creationId xmlns:p14="http://schemas.microsoft.com/office/powerpoint/2010/main" val="3913529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Static Analysis Tools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Whether coding standards have been adhered to?</a:t>
            </a:r>
          </a:p>
          <a:p>
            <a:pPr lvl="1"/>
            <a:r>
              <a:rPr lang="en-GB"/>
              <a:t>Commenting is adequate?</a:t>
            </a:r>
          </a:p>
          <a:p>
            <a:r>
              <a:rPr lang="en-GB"/>
              <a:t>Programming errors such as:</a:t>
            </a:r>
          </a:p>
          <a:p>
            <a:pPr lvl="1"/>
            <a:r>
              <a:rPr lang="en-GB"/>
              <a:t>Un-initialized variables </a:t>
            </a:r>
          </a:p>
          <a:p>
            <a:pPr lvl="1"/>
            <a:r>
              <a:rPr lang="en-GB"/>
              <a:t>mismatch between actual and formal parameters. </a:t>
            </a:r>
          </a:p>
          <a:p>
            <a:pPr lvl="1"/>
            <a:r>
              <a:rPr lang="en-GB"/>
              <a:t>Variables declared but never used, etc.</a:t>
            </a:r>
          </a:p>
        </p:txBody>
      </p:sp>
    </p:spTree>
    <p:extLst>
      <p:ext uri="{BB962C8B-B14F-4D97-AF65-F5344CB8AC3E}">
        <p14:creationId xmlns:p14="http://schemas.microsoft.com/office/powerpoint/2010/main" val="33324424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Static Analysis Tools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Code walk through and inspection can also be considered as static analysis methods: </a:t>
            </a:r>
          </a:p>
          <a:p>
            <a:pPr lvl="1"/>
            <a:r>
              <a:rPr lang="en-GB"/>
              <a:t>however, the term static program analysis is generally used for automated analysis tools.</a:t>
            </a:r>
          </a:p>
        </p:txBody>
      </p:sp>
    </p:spTree>
    <p:extLst>
      <p:ext uri="{BB962C8B-B14F-4D97-AF65-F5344CB8AC3E}">
        <p14:creationId xmlns:p14="http://schemas.microsoft.com/office/powerpoint/2010/main" val="48974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Dynamic Analysis Tools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Dynamic program analysis tools require the program to be executed: </a:t>
            </a:r>
          </a:p>
          <a:p>
            <a:pPr lvl="1"/>
            <a:r>
              <a:rPr lang="en-GB"/>
              <a:t>its behaviour recorded. </a:t>
            </a:r>
          </a:p>
          <a:p>
            <a:pPr lvl="1"/>
            <a:r>
              <a:rPr lang="en-GB"/>
              <a:t>Produce reports such as adequacy of test cases.</a:t>
            </a:r>
          </a:p>
        </p:txBody>
      </p:sp>
    </p:spTree>
    <p:extLst>
      <p:ext uri="{BB962C8B-B14F-4D97-AF65-F5344CB8AC3E}">
        <p14:creationId xmlns:p14="http://schemas.microsoft.com/office/powerpoint/2010/main" val="719620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Mutation Testing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Each time the program is changed, </a:t>
            </a:r>
          </a:p>
          <a:p>
            <a:pPr lvl="1"/>
            <a:r>
              <a:rPr lang="en-GB"/>
              <a:t>it is called a mutated program </a:t>
            </a:r>
          </a:p>
          <a:p>
            <a:pPr lvl="1"/>
            <a:r>
              <a:rPr lang="en-GB"/>
              <a:t>the change is called a mutant.</a:t>
            </a:r>
          </a:p>
        </p:txBody>
      </p:sp>
    </p:spTree>
    <p:extLst>
      <p:ext uri="{BB962C8B-B14F-4D97-AF65-F5344CB8AC3E}">
        <p14:creationId xmlns:p14="http://schemas.microsoft.com/office/powerpoint/2010/main" val="3604031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Mutation Testing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 mutated program:</a:t>
            </a:r>
          </a:p>
          <a:p>
            <a:pPr lvl="1"/>
            <a:r>
              <a:rPr lang="en-GB"/>
              <a:t>tested against the full test suite of the program. </a:t>
            </a:r>
          </a:p>
          <a:p>
            <a:r>
              <a:rPr lang="en-GB"/>
              <a:t>If there exists at least one test case in the test suite for which:</a:t>
            </a:r>
          </a:p>
          <a:p>
            <a:pPr lvl="1"/>
            <a:r>
              <a:rPr lang="en-GB"/>
              <a:t>a mutant gives an incorrect result, then the mutant is said to be dead. </a:t>
            </a:r>
          </a:p>
        </p:txBody>
      </p:sp>
    </p:spTree>
    <p:extLst>
      <p:ext uri="{BB962C8B-B14F-4D97-AF65-F5344CB8AC3E}">
        <p14:creationId xmlns:p14="http://schemas.microsoft.com/office/powerpoint/2010/main" val="3252808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Mutation Testing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/>
              <a:t>If a mutant remains alive: </a:t>
            </a:r>
          </a:p>
          <a:p>
            <a:pPr lvl="1">
              <a:lnSpc>
                <a:spcPct val="90000"/>
              </a:lnSpc>
            </a:pPr>
            <a:r>
              <a:rPr lang="en-GB"/>
              <a:t>even after all test cases have been exhausted, the test suite is enhanced to kill the mutant. </a:t>
            </a:r>
          </a:p>
          <a:p>
            <a:pPr>
              <a:lnSpc>
                <a:spcPct val="90000"/>
              </a:lnSpc>
            </a:pPr>
            <a:r>
              <a:rPr lang="en-GB"/>
              <a:t>The process of generation and killing of mutants: </a:t>
            </a:r>
          </a:p>
          <a:p>
            <a:pPr lvl="1">
              <a:lnSpc>
                <a:spcPct val="90000"/>
              </a:lnSpc>
            </a:pPr>
            <a:r>
              <a:rPr lang="en-GB"/>
              <a:t>can be automated by predefining a set of primitive changes that can be applied to the program. </a:t>
            </a:r>
          </a:p>
        </p:txBody>
      </p:sp>
    </p:spTree>
    <p:extLst>
      <p:ext uri="{BB962C8B-B14F-4D97-AF65-F5344CB8AC3E}">
        <p14:creationId xmlns:p14="http://schemas.microsoft.com/office/powerpoint/2010/main" val="767669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Mutation Testing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The primitive changes can be:</a:t>
            </a:r>
          </a:p>
          <a:p>
            <a:pPr lvl="1"/>
            <a:r>
              <a:rPr lang="en-GB"/>
              <a:t>altering an arithmetic operator, </a:t>
            </a:r>
          </a:p>
          <a:p>
            <a:pPr lvl="1"/>
            <a:r>
              <a:rPr lang="en-GB"/>
              <a:t>changing the value of a constant, </a:t>
            </a:r>
          </a:p>
          <a:p>
            <a:pPr lvl="1"/>
            <a:r>
              <a:rPr lang="en-GB"/>
              <a:t>changing a data type, etc. </a:t>
            </a:r>
          </a:p>
        </p:txBody>
      </p:sp>
    </p:spTree>
    <p:extLst>
      <p:ext uri="{BB962C8B-B14F-4D97-AF65-F5344CB8AC3E}">
        <p14:creationId xmlns:p14="http://schemas.microsoft.com/office/powerpoint/2010/main" val="3216448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Mutation Testing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 major disadvantage of  mutation testing:</a:t>
            </a:r>
          </a:p>
          <a:p>
            <a:pPr lvl="1"/>
            <a:r>
              <a:rPr lang="en-GB"/>
              <a:t>computationally very expensive, </a:t>
            </a:r>
          </a:p>
          <a:p>
            <a:pPr lvl="1"/>
            <a:r>
              <a:rPr lang="en-GB"/>
              <a:t>a large number of possible mutants can be generated.</a:t>
            </a:r>
          </a:p>
        </p:txBody>
      </p:sp>
    </p:spTree>
    <p:extLst>
      <p:ext uri="{BB962C8B-B14F-4D97-AF65-F5344CB8AC3E}">
        <p14:creationId xmlns:p14="http://schemas.microsoft.com/office/powerpoint/2010/main" val="30368902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Debugging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Once errors are identified:</a:t>
            </a:r>
          </a:p>
          <a:p>
            <a:pPr lvl="1"/>
            <a:r>
              <a:rPr lang="en-GB"/>
              <a:t>it is necessary identify the precise location of the errors and to fix them.</a:t>
            </a:r>
          </a:p>
          <a:p>
            <a:r>
              <a:rPr lang="en-GB"/>
              <a:t>Each debugging approach has its own advantages and disadvantages:</a:t>
            </a:r>
          </a:p>
          <a:p>
            <a:pPr lvl="1"/>
            <a:r>
              <a:rPr lang="en-GB"/>
              <a:t>each is useful in appropriate circumstances.</a:t>
            </a:r>
          </a:p>
        </p:txBody>
      </p:sp>
    </p:spTree>
    <p:extLst>
      <p:ext uri="{BB962C8B-B14F-4D97-AF65-F5344CB8AC3E}">
        <p14:creationId xmlns:p14="http://schemas.microsoft.com/office/powerpoint/2010/main" val="1839000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Brute-force method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This is the most common method of debugging: </a:t>
            </a:r>
          </a:p>
          <a:p>
            <a:pPr lvl="1"/>
            <a:r>
              <a:rPr lang="en-GB"/>
              <a:t>least efficient method. </a:t>
            </a:r>
          </a:p>
          <a:p>
            <a:pPr lvl="1"/>
            <a:r>
              <a:rPr lang="en-GB"/>
              <a:t>program is loaded with print statements </a:t>
            </a:r>
          </a:p>
          <a:p>
            <a:pPr lvl="1"/>
            <a:r>
              <a:rPr lang="en-GB"/>
              <a:t>print the intermediate values </a:t>
            </a:r>
          </a:p>
          <a:p>
            <a:pPr lvl="1"/>
            <a:r>
              <a:rPr lang="en-GB"/>
              <a:t>hope that some of printed values will help identify the error.  </a:t>
            </a:r>
          </a:p>
        </p:txBody>
      </p:sp>
    </p:spTree>
    <p:extLst>
      <p:ext uri="{BB962C8B-B14F-4D97-AF65-F5344CB8AC3E}">
        <p14:creationId xmlns:p14="http://schemas.microsoft.com/office/powerpoint/2010/main" val="27438897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12205</TotalTime>
  <Words>861</Words>
  <Application>Microsoft Macintosh PowerPoint</Application>
  <PresentationFormat>On-screen Show (4:3)</PresentationFormat>
  <Paragraphs>152</Paragraphs>
  <Slides>25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Mutation Testing</vt:lpstr>
      <vt:lpstr>Mutation Testing</vt:lpstr>
      <vt:lpstr>Mutation Testing</vt:lpstr>
      <vt:lpstr>Mutation Testing</vt:lpstr>
      <vt:lpstr>Mutation Testing</vt:lpstr>
      <vt:lpstr>Mutation Testing</vt:lpstr>
      <vt:lpstr>Mutation Testing</vt:lpstr>
      <vt:lpstr>Debugging</vt:lpstr>
      <vt:lpstr>Brute-force method</vt:lpstr>
      <vt:lpstr>Symbolic Debugger</vt:lpstr>
      <vt:lpstr>Symbolic Debugger</vt:lpstr>
      <vt:lpstr>Backtracking</vt:lpstr>
      <vt:lpstr>Example</vt:lpstr>
      <vt:lpstr>Backtracking</vt:lpstr>
      <vt:lpstr>Cause-elimination method</vt:lpstr>
      <vt:lpstr>Program Slicing</vt:lpstr>
      <vt:lpstr>Example</vt:lpstr>
      <vt:lpstr>Debugging Guidelines</vt:lpstr>
      <vt:lpstr>Debugging Guidelines</vt:lpstr>
      <vt:lpstr>Program Analysis Tools</vt:lpstr>
      <vt:lpstr>Program Analysis Tools</vt:lpstr>
      <vt:lpstr>Static Analysis Tools</vt:lpstr>
      <vt:lpstr>Static Analysis Tools</vt:lpstr>
      <vt:lpstr>Static Analysis Tools</vt:lpstr>
      <vt:lpstr>Dynamic Analysis Tools</vt:lpstr>
    </vt:vector>
  </TitlesOfParts>
  <Company>signDesign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Sandfreni sandfreni</cp:lastModifiedBy>
  <cp:revision>267</cp:revision>
  <dcterms:created xsi:type="dcterms:W3CDTF">2010-08-24T06:47:44Z</dcterms:created>
  <dcterms:modified xsi:type="dcterms:W3CDTF">2018-01-04T08:06:53Z</dcterms:modified>
</cp:coreProperties>
</file>