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3" r:id="rId2"/>
    <p:sldId id="381" r:id="rId3"/>
    <p:sldId id="382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122" d="100"/>
          <a:sy n="122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10/3/17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10/3/17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Perencanaan Sistem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: Sandfreni</a:t>
            </a:r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Tahap</a:t>
            </a:r>
            <a:r>
              <a:rPr lang="en-US" dirty="0" smtClean="0"/>
              <a:t>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err="1">
                <a:latin typeface="Gill Sans MT" charset="0"/>
              </a:rPr>
              <a:t>Melakukan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studi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kelayakan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Gill Sans MT" charset="0"/>
              </a:rPr>
              <a:t>	</a:t>
            </a:r>
            <a:r>
              <a:rPr lang="en-US" sz="2400" dirty="0" err="1">
                <a:latin typeface="Gill Sans MT" charset="0"/>
              </a:rPr>
              <a:t>untuk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menentukan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kemungkinan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apakah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pengembangan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siap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dilaksanakan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atau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dihentikan</a:t>
            </a:r>
            <a:endParaRPr lang="en-US" sz="2400" dirty="0">
              <a:latin typeface="Gill Sans MT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>
                <a:latin typeface="Gill Sans MT" charset="0"/>
              </a:rPr>
              <a:t>	</a:t>
            </a:r>
            <a:r>
              <a:rPr lang="en-US" sz="2400" dirty="0" err="1">
                <a:latin typeface="Gill Sans MT" charset="0"/>
              </a:rPr>
              <a:t>langkahnya</a:t>
            </a:r>
            <a:r>
              <a:rPr lang="en-US" sz="2400" dirty="0">
                <a:latin typeface="Gill Sans MT" charset="0"/>
              </a:rPr>
              <a:t> : </a:t>
            </a:r>
            <a:r>
              <a:rPr lang="en-US" sz="2400" dirty="0" err="1">
                <a:latin typeface="Gill Sans MT" charset="0"/>
              </a:rPr>
              <a:t>mencari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fakta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dari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sistem</a:t>
            </a:r>
            <a:r>
              <a:rPr lang="en-US" sz="2400" dirty="0">
                <a:latin typeface="Gill Sans MT" charset="0"/>
              </a:rPr>
              <a:t> yang </a:t>
            </a:r>
            <a:r>
              <a:rPr lang="en-US" sz="2400" dirty="0" err="1">
                <a:latin typeface="Gill Sans MT" charset="0"/>
              </a:rPr>
              <a:t>sudah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ada</a:t>
            </a:r>
            <a:endParaRPr lang="en-US" sz="2400" dirty="0">
              <a:latin typeface="Gill Sans MT" charset="0"/>
            </a:endParaRPr>
          </a:p>
          <a:p>
            <a:pPr eaLnBrk="1" hangingPunct="1"/>
            <a:r>
              <a:rPr lang="en-US" sz="2400" dirty="0" err="1">
                <a:latin typeface="Gill Sans MT" charset="0"/>
              </a:rPr>
              <a:t>Teknik</a:t>
            </a:r>
            <a:r>
              <a:rPr lang="en-US" sz="2400" dirty="0">
                <a:latin typeface="Gill Sans MT" charset="0"/>
              </a:rPr>
              <a:t> </a:t>
            </a:r>
            <a:r>
              <a:rPr lang="en-US" sz="2400" dirty="0" err="1">
                <a:latin typeface="Gill Sans MT" charset="0"/>
              </a:rPr>
              <a:t>pengumpulan</a:t>
            </a:r>
            <a:r>
              <a:rPr lang="en-US" sz="2400" dirty="0">
                <a:latin typeface="Gill Sans MT" charset="0"/>
              </a:rPr>
              <a:t> data:</a:t>
            </a:r>
          </a:p>
          <a:p>
            <a:pPr lvl="1" eaLnBrk="1" hangingPunct="1"/>
            <a:r>
              <a:rPr lang="en-US" sz="2400" dirty="0" err="1">
                <a:latin typeface="Gill Sans MT" charset="0"/>
              </a:rPr>
              <a:t>Wawancara</a:t>
            </a:r>
            <a:endParaRPr lang="en-US" sz="2400" dirty="0">
              <a:latin typeface="Gill Sans MT" charset="0"/>
            </a:endParaRPr>
          </a:p>
          <a:p>
            <a:pPr lvl="1" eaLnBrk="1" hangingPunct="1"/>
            <a:r>
              <a:rPr lang="en-US" sz="2400" dirty="0" err="1">
                <a:latin typeface="Gill Sans MT" charset="0"/>
              </a:rPr>
              <a:t>Observasi</a:t>
            </a:r>
            <a:endParaRPr lang="en-US" sz="2400" dirty="0">
              <a:latin typeface="Gill Sans MT" charset="0"/>
            </a:endParaRPr>
          </a:p>
          <a:p>
            <a:pPr lvl="1" eaLnBrk="1" hangingPunct="1"/>
            <a:r>
              <a:rPr lang="en-US" sz="2400" dirty="0">
                <a:latin typeface="Gill Sans MT" charset="0"/>
              </a:rPr>
              <a:t>Questioner</a:t>
            </a:r>
          </a:p>
          <a:p>
            <a:pPr lvl="1" eaLnBrk="1" hangingPunct="1"/>
            <a:r>
              <a:rPr lang="en-US" sz="2400" dirty="0">
                <a:latin typeface="Gill Sans MT" charset="0"/>
              </a:rPr>
              <a:t>Sampling </a:t>
            </a:r>
            <a:r>
              <a:rPr lang="en-US" sz="2400" dirty="0">
                <a:latin typeface="Gill Sans MT" charset="0"/>
                <a:sym typeface="Wingdings" charset="0"/>
              </a:rPr>
              <a:t> </a:t>
            </a:r>
            <a:r>
              <a:rPr lang="en-US" sz="2400" dirty="0" err="1">
                <a:latin typeface="Gill Sans MT" charset="0"/>
                <a:sym typeface="Wingdings" charset="0"/>
              </a:rPr>
              <a:t>melihat</a:t>
            </a:r>
            <a:r>
              <a:rPr lang="en-US" sz="2400" dirty="0">
                <a:latin typeface="Gill Sans MT" charset="0"/>
                <a:sym typeface="Wingdings" charset="0"/>
              </a:rPr>
              <a:t> </a:t>
            </a:r>
            <a:r>
              <a:rPr lang="en-US" sz="2400" dirty="0" err="1">
                <a:latin typeface="Gill Sans MT" charset="0"/>
                <a:sym typeface="Wingdings" charset="0"/>
              </a:rPr>
              <a:t>sebagian</a:t>
            </a:r>
            <a:r>
              <a:rPr lang="en-US" sz="2400" dirty="0">
                <a:latin typeface="Gill Sans MT" charset="0"/>
                <a:sym typeface="Wingdings" charset="0"/>
              </a:rPr>
              <a:t> </a:t>
            </a:r>
            <a:r>
              <a:rPr lang="en-US" sz="2400" dirty="0" err="1">
                <a:latin typeface="Gill Sans MT" charset="0"/>
                <a:sym typeface="Wingdings" charset="0"/>
              </a:rPr>
              <a:t>dari</a:t>
            </a:r>
            <a:r>
              <a:rPr lang="en-US" sz="2400" dirty="0">
                <a:latin typeface="Gill Sans MT" charset="0"/>
                <a:sym typeface="Wingdings" charset="0"/>
              </a:rPr>
              <a:t> </a:t>
            </a:r>
            <a:r>
              <a:rPr lang="en-US" sz="2400" dirty="0" err="1">
                <a:latin typeface="Gill Sans MT" charset="0"/>
                <a:sym typeface="Wingdings" charset="0"/>
              </a:rPr>
              <a:t>seluruh</a:t>
            </a:r>
            <a:r>
              <a:rPr lang="en-US" sz="2400" dirty="0">
                <a:latin typeface="Gill Sans MT" charset="0"/>
                <a:sym typeface="Wingdings" charset="0"/>
              </a:rPr>
              <a:t> </a:t>
            </a:r>
            <a:r>
              <a:rPr lang="en-US" sz="2400" dirty="0" err="1">
                <a:latin typeface="Gill Sans MT" charset="0"/>
                <a:sym typeface="Wingdings" charset="0"/>
              </a:rPr>
              <a:t>sistem</a:t>
            </a:r>
            <a:endParaRPr lang="en-US" sz="2400" dirty="0">
              <a:latin typeface="Gill Sans MT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621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Data yang </a:t>
            </a:r>
            <a:r>
              <a:rPr lang="en-US" dirty="0" err="1"/>
              <a:t>dikumpulkan</a:t>
            </a:r>
            <a:r>
              <a:rPr lang="en-US" dirty="0"/>
              <a:t>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id-ID" dirty="0"/>
              <a:t>O</a:t>
            </a:r>
            <a:r>
              <a:rPr lang="en-US" dirty="0" err="1"/>
              <a:t>rganisasi</a:t>
            </a:r>
            <a:endParaRPr lang="en-US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Personil</a:t>
            </a:r>
            <a:endParaRPr lang="en-US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id-ID" dirty="0" smtClean="0">
                <a:latin typeface="Gill Sans MT" charset="0"/>
              </a:rPr>
              <a:t>1. Nilai </a:t>
            </a:r>
            <a:r>
              <a:rPr lang="id-ID" dirty="0">
                <a:latin typeface="Gill Sans MT" charset="0"/>
              </a:rPr>
              <a:t>Sistem dapat diukur dengan :</a:t>
            </a:r>
          </a:p>
          <a:p>
            <a:pPr eaLnBrk="1" hangingPunct="1"/>
            <a:r>
              <a:rPr lang="id-ID" dirty="0">
                <a:latin typeface="Gill Sans MT" charset="0"/>
              </a:rPr>
              <a:t>TELOS 	: feasibility factors</a:t>
            </a:r>
          </a:p>
          <a:p>
            <a:pPr eaLnBrk="1" hangingPunct="1"/>
            <a:r>
              <a:rPr lang="id-ID" dirty="0">
                <a:latin typeface="Gill Sans MT" charset="0"/>
              </a:rPr>
              <a:t>PDM	: strategic factors</a:t>
            </a:r>
          </a:p>
          <a:p>
            <a:pPr eaLnBrk="1" hangingPunct="1">
              <a:buFont typeface="Wingdings" charset="0"/>
              <a:buNone/>
            </a:pPr>
            <a:r>
              <a:rPr lang="id-ID" dirty="0">
                <a:latin typeface="Gill Sans MT" charset="0"/>
              </a:rPr>
              <a:t>2. Analisis biaya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1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TELOS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6" b="-3696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76558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PDM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590754" cy="28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6577013" cy="15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4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Proposal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>
                <a:latin typeface="Gill Sans MT" charset="0"/>
              </a:rPr>
              <a:t>Dibuatnya proposal ini adalah untuk perencanaan bisnis. User bekerja sama dengan tim perencanaan membuat proposal proyek sistem. </a:t>
            </a:r>
          </a:p>
          <a:p>
            <a:pPr eaLnBrk="1" hangingPunct="1"/>
            <a:r>
              <a:rPr lang="id-ID">
                <a:latin typeface="Gill Sans MT" charset="0"/>
              </a:rPr>
              <a:t>Selain itu juga untuk mengubah masalah menjadi sebuah kesempatan dan mencari cara untuk memanfaatkan teknologi informasi yang baru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6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Perencanaan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adalah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proses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membuat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sebuah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Laporan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Perencanaan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menggunakan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sumber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informasi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berhubungan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mendukung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tujuan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bisnis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operasi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organisasi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Perencanaan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berhubungan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dengan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perencanaan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bisnis</a:t>
            </a: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Perencanaan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menyangkut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estimasi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dari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kebutuhan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fisik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tenaga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kerja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dibutuhkan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mendukung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pengembangan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serta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operasinya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91430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Siapa yang merencanakan Sistem?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87274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Kebijakan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mengembangkan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informasi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dilakukan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oleh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manajemen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puncak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karena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manajemen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menginginkan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meraih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kesempatan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ada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tidak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dapat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di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raih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oleh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lama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atau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karenasistem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lama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masih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mempunyai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kelemahan-kelemahan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perlu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diperbaiki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 (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misal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meningkatkan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produktivitas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efektivitas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pelayanan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).</a:t>
            </a:r>
          </a:p>
          <a:p>
            <a:pPr marL="273050" lvl="0" indent="-287274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Manajemen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puncak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sangat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berperan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dalam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perencanaan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Manajemen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puncak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terdiri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dari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CIO, CEO, CFO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eksekutif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senior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perwakilan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kelompok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user yang lain.</a:t>
            </a:r>
          </a:p>
          <a:p>
            <a:pPr marL="273050" lvl="0" indent="-287274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Komite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menghubungkan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tujuan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bisnis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informasi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mencapai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tujuannya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0" indent="0" algn="just"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240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Proses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Merencanakan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proyek-proyek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dilakukan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oleh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staf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perencana</a:t>
            </a:r>
            <a:endParaRPr lang="en-GB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Menentukan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proyek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dikembangkan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dilakukan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oleh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komite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pengarah</a:t>
            </a:r>
            <a:endParaRPr lang="en-GB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Menentukan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proyek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dikembangkan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oleh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analis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2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Tahapan</a:t>
            </a:r>
            <a:r>
              <a:rPr lang="en-US" dirty="0" smtClean="0"/>
              <a:t> Proses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Shape 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0" y="1524000"/>
            <a:ext cx="6172199" cy="4068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00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Tahap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id-ID" sz="2000" dirty="0"/>
              <a:t>M</a:t>
            </a:r>
            <a:r>
              <a:rPr lang="en-US" sz="2000" dirty="0" err="1"/>
              <a:t>enetapkan</a:t>
            </a:r>
            <a:r>
              <a:rPr lang="en-US" sz="2000" dirty="0"/>
              <a:t> 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/>
              <a:t>Tujuan</a:t>
            </a:r>
            <a:r>
              <a:rPr lang="en-US" sz="2000" dirty="0"/>
              <a:t>, </a:t>
            </a:r>
            <a:r>
              <a:rPr lang="en-US" sz="2000" dirty="0" err="1"/>
              <a:t>strategi</a:t>
            </a:r>
            <a:r>
              <a:rPr lang="en-US" sz="2000" dirty="0"/>
              <a:t>, </a:t>
            </a:r>
            <a:r>
              <a:rPr lang="en-US" sz="2000" dirty="0" err="1"/>
              <a:t>taktik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</a:t>
            </a:r>
            <a:r>
              <a:rPr lang="id-ID" sz="2000" dirty="0"/>
              <a:t>O</a:t>
            </a:r>
            <a:r>
              <a:rPr lang="en-US" sz="2000" dirty="0" err="1"/>
              <a:t>rganisasi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bertujuan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laba</a:t>
            </a:r>
            <a:r>
              <a:rPr lang="en-US" sz="2000" dirty="0"/>
              <a:t>, 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, </a:t>
            </a:r>
            <a:endParaRPr lang="id-ID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id-ID" sz="2000" dirty="0"/>
              <a:t>	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merencanakan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taktik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2.	</a:t>
            </a:r>
            <a:r>
              <a:rPr lang="en-US" sz="2000" dirty="0" err="1"/>
              <a:t>Identifikasi</a:t>
            </a:r>
            <a:r>
              <a:rPr lang="en-US" sz="2000" dirty="0"/>
              <a:t>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ex: 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- SI </a:t>
            </a:r>
            <a:r>
              <a:rPr lang="en-US" sz="2000" dirty="0" err="1"/>
              <a:t>pengendalian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pemasaran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- SI </a:t>
            </a:r>
            <a:r>
              <a:rPr lang="en-US" sz="2000" dirty="0" err="1"/>
              <a:t>distribusi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- SI </a:t>
            </a:r>
            <a:r>
              <a:rPr lang="en-US" sz="2000" dirty="0" err="1"/>
              <a:t>produksi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9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 err="1"/>
              <a:t>Sasaran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apa</a:t>
            </a:r>
            <a:r>
              <a:rPr lang="en-US" sz="2000" dirty="0">
                <a:sym typeface="Wingdings" pitchFamily="2" charset="2"/>
              </a:rPr>
              <a:t> yang </a:t>
            </a:r>
            <a:r>
              <a:rPr lang="en-US" sz="2000" dirty="0" err="1">
                <a:sym typeface="Wingdings" pitchFamily="2" charset="2"/>
              </a:rPr>
              <a:t>ingin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dicapai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oleh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masing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proyek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sistem</a:t>
            </a:r>
            <a:endParaRPr lang="en-US" sz="2000" dirty="0">
              <a:sym typeface="Wingdings" pitchFamily="2" charset="2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ym typeface="Wingdings" pitchFamily="2" charset="2"/>
              </a:rPr>
              <a:t>	ex: 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ym typeface="Wingdings" pitchFamily="2" charset="2"/>
              </a:rPr>
              <a:t>	- SI </a:t>
            </a:r>
            <a:r>
              <a:rPr lang="en-US" sz="2000" dirty="0" err="1">
                <a:sym typeface="Wingdings" pitchFamily="2" charset="2"/>
              </a:rPr>
              <a:t>pengendalian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pemasaran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sasarannya</a:t>
            </a:r>
            <a:r>
              <a:rPr lang="en-US" sz="2000" dirty="0">
                <a:sym typeface="Wingdings" pitchFamily="2" charset="2"/>
              </a:rPr>
              <a:t>:</a:t>
            </a:r>
          </a:p>
          <a:p>
            <a:pPr marL="1031875" indent="-1031875" eaLnBrk="1" fontAlgn="auto" hangingPunct="1"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en-US" sz="2000" dirty="0">
                <a:sym typeface="Wingdings" pitchFamily="2" charset="2"/>
              </a:rPr>
              <a:t>	- </a:t>
            </a:r>
            <a:r>
              <a:rPr lang="en-US" sz="2000" dirty="0" err="1">
                <a:sym typeface="Wingdings" pitchFamily="2" charset="2"/>
              </a:rPr>
              <a:t>Memberi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pelayanan</a:t>
            </a:r>
            <a:r>
              <a:rPr lang="en-US" sz="2000" dirty="0">
                <a:sym typeface="Wingdings" pitchFamily="2" charset="2"/>
              </a:rPr>
              <a:t> order </a:t>
            </a:r>
            <a:r>
              <a:rPr lang="en-US" sz="2000" dirty="0" err="1">
                <a:sym typeface="Wingdings" pitchFamily="2" charset="2"/>
              </a:rPr>
              <a:t>kepada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pelanggan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lebih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baik</a:t>
            </a:r>
            <a:endParaRPr lang="en-US" sz="2000" dirty="0">
              <a:sym typeface="Wingdings" pitchFamily="2" charset="2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ym typeface="Wingdings" pitchFamily="2" charset="2"/>
              </a:rPr>
              <a:t>		- </a:t>
            </a:r>
            <a:r>
              <a:rPr lang="en-US" sz="2000" dirty="0" err="1">
                <a:sym typeface="Wingdings" pitchFamily="2" charset="2"/>
              </a:rPr>
              <a:t>Meningkatkan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pangsa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pasar</a:t>
            </a:r>
            <a:endParaRPr lang="en-US" sz="2000" dirty="0">
              <a:sym typeface="Wingdings" pitchFamily="2" charset="2"/>
            </a:endParaRP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sym typeface="Wingdings" pitchFamily="2" charset="2"/>
              </a:rPr>
              <a:t>	- SI </a:t>
            </a:r>
            <a:r>
              <a:rPr lang="en-US" sz="2000" dirty="0" err="1">
                <a:sym typeface="Wingdings" pitchFamily="2" charset="2"/>
              </a:rPr>
              <a:t>pengendalian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distribusi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sasarannya</a:t>
            </a:r>
            <a:r>
              <a:rPr lang="en-US" sz="2000" dirty="0">
                <a:sym typeface="Wingdings" pitchFamily="2" charset="2"/>
              </a:rPr>
              <a:t>: </a:t>
            </a:r>
            <a:r>
              <a:rPr lang="en-US" sz="2000" dirty="0" err="1">
                <a:sym typeface="Wingdings" pitchFamily="2" charset="2"/>
              </a:rPr>
              <a:t>mengoptimalkan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jalur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distribusi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sehingga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dapat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mengurangi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biaya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distribusi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4.	</a:t>
            </a:r>
            <a:r>
              <a:rPr lang="en-US" sz="2000" dirty="0" err="1"/>
              <a:t>Kendala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- </a:t>
            </a:r>
            <a:r>
              <a:rPr lang="en-US" sz="2000" dirty="0" err="1"/>
              <a:t>batasan</a:t>
            </a:r>
            <a:r>
              <a:rPr lang="en-US" sz="2000" dirty="0"/>
              <a:t> </a:t>
            </a:r>
            <a:r>
              <a:rPr lang="en-US" sz="2000" dirty="0" err="1"/>
              <a:t>dana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- </a:t>
            </a:r>
            <a:r>
              <a:rPr lang="en-US" sz="2000" dirty="0" err="1"/>
              <a:t>batasan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endParaRPr lang="en-US" sz="2000" dirty="0"/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- </a:t>
            </a:r>
            <a:r>
              <a:rPr lang="en-US" sz="2000" dirty="0" err="1"/>
              <a:t>batasan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endParaRPr lang="en-US" sz="2000" dirty="0"/>
          </a:p>
          <a:p>
            <a:pPr eaLnBrk="1" hangingPunct="1"/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7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 startAt="5"/>
            </a:pPr>
            <a:r>
              <a:rPr lang="en-US" dirty="0" err="1">
                <a:latin typeface="Gill Sans MT" charset="0"/>
              </a:rPr>
              <a:t>Menentukan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prioritas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proyek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sistem</a:t>
            </a:r>
            <a:endParaRPr lang="en-US" dirty="0">
              <a:latin typeface="Gill Sans MT" charset="0"/>
            </a:endParaRPr>
          </a:p>
          <a:p>
            <a:pPr marL="914400" lvl="1" indent="-514350" eaLnBrk="1" hangingPunct="1">
              <a:buFont typeface="Arial" charset="0"/>
              <a:buNone/>
            </a:pPr>
            <a:r>
              <a:rPr lang="en-US" dirty="0">
                <a:latin typeface="Gill Sans MT" charset="0"/>
              </a:rPr>
              <a:t>Ex: 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dirty="0" err="1">
                <a:latin typeface="Gill Sans MT" charset="0"/>
              </a:rPr>
              <a:t>alasan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menentukan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prioritas</a:t>
            </a:r>
            <a:r>
              <a:rPr lang="en-US" dirty="0">
                <a:latin typeface="Gill Sans MT" charset="0"/>
              </a:rPr>
              <a:t>: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dirty="0">
                <a:latin typeface="Gill Sans MT" charset="0"/>
              </a:rPr>
              <a:t>-</a:t>
            </a:r>
            <a:r>
              <a:rPr lang="en-US" dirty="0" err="1">
                <a:latin typeface="Gill Sans MT" charset="0"/>
              </a:rPr>
              <a:t>kebutuhan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mendesak</a:t>
            </a:r>
            <a:endParaRPr lang="en-US" dirty="0">
              <a:latin typeface="Gill Sans MT" charset="0"/>
            </a:endParaRPr>
          </a:p>
          <a:p>
            <a:pPr marL="914400" lvl="1" indent="-514350" eaLnBrk="1" hangingPunct="1">
              <a:buFont typeface="Arial" charset="0"/>
              <a:buNone/>
            </a:pPr>
            <a:r>
              <a:rPr lang="en-US" dirty="0">
                <a:latin typeface="Gill Sans MT" charset="0"/>
              </a:rPr>
              <a:t>-</a:t>
            </a:r>
            <a:r>
              <a:rPr lang="en-US" dirty="0" err="1">
                <a:latin typeface="Gill Sans MT" charset="0"/>
              </a:rPr>
              <a:t>penghematan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biaya</a:t>
            </a:r>
            <a:r>
              <a:rPr lang="en-US" dirty="0">
                <a:latin typeface="Gill Sans MT" charset="0"/>
              </a:rPr>
              <a:t> 	</a:t>
            </a:r>
          </a:p>
          <a:p>
            <a:pPr marL="514350" indent="-514350" eaLnBrk="1" hangingPunct="1">
              <a:buFont typeface="Arial" charset="0"/>
              <a:buAutoNum type="arabicPeriod" startAt="6"/>
            </a:pPr>
            <a:r>
              <a:rPr lang="en-US" dirty="0" err="1">
                <a:latin typeface="Gill Sans MT" charset="0"/>
              </a:rPr>
              <a:t>Membuat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laporan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perencanaan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sistem</a:t>
            </a:r>
            <a:endParaRPr lang="id-ID" dirty="0">
              <a:latin typeface="Gill Sans MT" charset="0"/>
            </a:endParaRPr>
          </a:p>
          <a:p>
            <a:pPr marL="514350" indent="-514350" eaLnBrk="1" hangingPunct="1">
              <a:buFont typeface="Arial" charset="0"/>
              <a:buAutoNum type="arabicPeriod" startAt="6"/>
            </a:pPr>
            <a:r>
              <a:rPr lang="id-ID" dirty="0">
                <a:latin typeface="Gill Sans MT" charset="0"/>
              </a:rPr>
              <a:t>Meminta persetujuan managemen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1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Tahap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err="1">
                <a:latin typeface="Gill Sans MT" charset="0"/>
              </a:rPr>
              <a:t>Menentukan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proyek-proyek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sistem</a:t>
            </a:r>
            <a:r>
              <a:rPr lang="en-US" dirty="0">
                <a:latin typeface="Gill Sans MT" charset="0"/>
              </a:rPr>
              <a:t> yang </a:t>
            </a:r>
            <a:r>
              <a:rPr lang="en-US" dirty="0" err="1">
                <a:latin typeface="Gill Sans MT" charset="0"/>
              </a:rPr>
              <a:t>akan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dikembangkan</a:t>
            </a:r>
            <a:r>
              <a:rPr lang="en-US" dirty="0">
                <a:latin typeface="Gill Sans MT" charset="0"/>
              </a:rPr>
              <a:t> yang </a:t>
            </a:r>
            <a:r>
              <a:rPr lang="en-US" dirty="0" err="1">
                <a:latin typeface="Gill Sans MT" charset="0"/>
              </a:rPr>
              <a:t>dilakukan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oleh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komite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err="1">
                <a:latin typeface="Gill Sans MT" charset="0"/>
              </a:rPr>
              <a:t>pengarah</a:t>
            </a:r>
            <a:endParaRPr lang="en-US" dirty="0">
              <a:latin typeface="Gill Sans MT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Gill Sans MT" charset="0"/>
              </a:rPr>
              <a:t>	</a:t>
            </a:r>
            <a:r>
              <a:rPr lang="en-US" dirty="0" smtClean="0">
                <a:latin typeface="Gill Sans MT" charset="0"/>
              </a:rPr>
              <a:t>1.	</a:t>
            </a:r>
            <a:r>
              <a:rPr lang="en-US" dirty="0" err="1" smtClean="0">
                <a:latin typeface="Gill Sans MT" charset="0"/>
              </a:rPr>
              <a:t>Menunjuk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team </a:t>
            </a:r>
            <a:r>
              <a:rPr lang="en-US" dirty="0" err="1" smtClean="0">
                <a:latin typeface="Gill Sans MT" charset="0"/>
              </a:rPr>
              <a:t>analis</a:t>
            </a:r>
            <a:endParaRPr lang="en-US" dirty="0" smtClean="0">
              <a:latin typeface="Gill Sans MT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2.   </a:t>
            </a:r>
            <a:r>
              <a:rPr lang="en-US" dirty="0" err="1" smtClean="0">
                <a:latin typeface="Gill Sans MT" charset="0"/>
              </a:rPr>
              <a:t>Mengumumkan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proyek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 err="1" smtClean="0">
                <a:latin typeface="Gill Sans MT" charset="0"/>
              </a:rPr>
              <a:t>pengembangan</a:t>
            </a:r>
            <a:r>
              <a:rPr lang="en-US" dirty="0" smtClean="0">
                <a:latin typeface="Gill Sans MT" charset="0"/>
              </a:rPr>
              <a:t>   </a:t>
            </a:r>
            <a:r>
              <a:rPr lang="en-US" dirty="0" err="1" smtClean="0">
                <a:latin typeface="Gill Sans MT" charset="0"/>
              </a:rPr>
              <a:t>sistem</a:t>
            </a:r>
            <a:endParaRPr lang="en-US" dirty="0" smtClean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5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12184</TotalTime>
  <Words>316</Words>
  <Application>Microsoft Macintosh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Perencanaan Sistem</vt:lpstr>
      <vt:lpstr>Definisi</vt:lpstr>
      <vt:lpstr>Siapa yang merencanakan Sistem?</vt:lpstr>
      <vt:lpstr>Proses Perencanaan Sistem</vt:lpstr>
      <vt:lpstr>Tahapan Proses Perencanaan Sistem</vt:lpstr>
      <vt:lpstr>Tahap I</vt:lpstr>
      <vt:lpstr>Lanjutan…</vt:lpstr>
      <vt:lpstr>Lanjutan…</vt:lpstr>
      <vt:lpstr>Tahap II</vt:lpstr>
      <vt:lpstr>Tahap III</vt:lpstr>
      <vt:lpstr>PowerPoint Presentation</vt:lpstr>
      <vt:lpstr>Analisis Kelayakan Sistem</vt:lpstr>
      <vt:lpstr>Faktor Kelayakan TELOS</vt:lpstr>
      <vt:lpstr>Faktor Kelayakan PDM</vt:lpstr>
      <vt:lpstr>Proposal Proyek Sistem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Sandfreni sandfreni</cp:lastModifiedBy>
  <cp:revision>235</cp:revision>
  <dcterms:created xsi:type="dcterms:W3CDTF">2010-08-24T06:47:44Z</dcterms:created>
  <dcterms:modified xsi:type="dcterms:W3CDTF">2017-10-03T03:33:03Z</dcterms:modified>
</cp:coreProperties>
</file>