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0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1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Machine to machine </a:t>
            </a:r>
            <a:r>
              <a:rPr lang="en-US" i="1" dirty="0" smtClean="0"/>
              <a:t>integration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CSI 421-Internet Of Things</a:t>
            </a:r>
          </a:p>
          <a:p>
            <a:r>
              <a:rPr lang="en-US" i="1" dirty="0" err="1"/>
              <a:t>Universitas</a:t>
            </a:r>
            <a:r>
              <a:rPr lang="en-US" i="1" dirty="0"/>
              <a:t> </a:t>
            </a:r>
            <a:r>
              <a:rPr lang="en-US" i="1" dirty="0" err="1"/>
              <a:t>Esa</a:t>
            </a:r>
            <a:r>
              <a:rPr lang="en-US" i="1" dirty="0"/>
              <a:t> </a:t>
            </a:r>
            <a:r>
              <a:rPr lang="en-US" i="1"/>
              <a:t>Unggul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2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Mobile Technologies for Supporting </a:t>
            </a:r>
            <a:r>
              <a:rPr lang="en-US" sz="2800" b="1" dirty="0" err="1"/>
              <a:t>IoT</a:t>
            </a:r>
            <a:r>
              <a:rPr lang="en-US" sz="2800" b="1" dirty="0"/>
              <a:t> Ecosystem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i="1" dirty="0"/>
              <a:t>5G Technology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main requirements of a mobile network to support </a:t>
            </a:r>
            <a:r>
              <a:rPr lang="en-US" dirty="0" err="1"/>
              <a:t>IoT</a:t>
            </a:r>
            <a:r>
              <a:rPr lang="en-US" dirty="0"/>
              <a:t> devices are the following: </a:t>
            </a:r>
          </a:p>
          <a:p>
            <a:r>
              <a:rPr lang="en-US" dirty="0"/>
              <a:t>◾  Support for massive number of devices (10–100 times more device support than the existing networks) </a:t>
            </a:r>
          </a:p>
          <a:p>
            <a:r>
              <a:rPr lang="en-US" dirty="0"/>
              <a:t>◾  Support for high data rate (increase the existing data rate 10–100 times) </a:t>
            </a:r>
          </a:p>
          <a:p>
            <a:r>
              <a:rPr lang="en-US" dirty="0"/>
              <a:t>◾  Reduce the latency between end-to-end devices; ideally, the latency should be less than 5 </a:t>
            </a:r>
            <a:r>
              <a:rPr lang="en-US" dirty="0" err="1"/>
              <a:t>ms</a:t>
            </a:r>
            <a:r>
              <a:rPr lang="en-US" dirty="0"/>
              <a:t> </a:t>
            </a:r>
          </a:p>
          <a:p>
            <a:r>
              <a:rPr lang="en-US" dirty="0"/>
              <a:t>◾  Provide consistent quality of experience (</a:t>
            </a:r>
            <a:r>
              <a:rPr lang="en-US" dirty="0" err="1"/>
              <a:t>QoE</a:t>
            </a:r>
            <a:r>
              <a:rPr lang="en-US" dirty="0"/>
              <a:t>) </a:t>
            </a:r>
          </a:p>
          <a:p>
            <a:r>
              <a:rPr lang="en-US" dirty="0"/>
              <a:t>◾  Reduce capital and operations cost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400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key features that are used in 5G networks in order to cater to the above-mentioned require- </a:t>
            </a:r>
            <a:r>
              <a:rPr lang="en-US" dirty="0" err="1"/>
              <a:t>ments</a:t>
            </a:r>
            <a:r>
              <a:rPr lang="en-US" dirty="0"/>
              <a:t> are as follows: </a:t>
            </a:r>
          </a:p>
          <a:p>
            <a:r>
              <a:rPr lang="en-US" dirty="0"/>
              <a:t>◾ </a:t>
            </a:r>
            <a:r>
              <a:rPr lang="en-US" dirty="0" smtClean="0"/>
              <a:t>Software defined networking</a:t>
            </a:r>
            <a:r>
              <a:rPr lang="en-US" dirty="0"/>
              <a:t>(SDN)</a:t>
            </a:r>
            <a:br>
              <a:rPr lang="en-US" dirty="0"/>
            </a:br>
            <a:r>
              <a:rPr lang="en-US" dirty="0"/>
              <a:t>◾ </a:t>
            </a:r>
            <a:r>
              <a:rPr lang="en-US" dirty="0" smtClean="0"/>
              <a:t>Network functions virtualization</a:t>
            </a:r>
            <a:r>
              <a:rPr lang="en-US" dirty="0"/>
              <a:t>(NFV)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456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Software-</a:t>
            </a:r>
            <a:r>
              <a:rPr lang="en-US" b="1" i="1" dirty="0" smtClean="0"/>
              <a:t>Defined </a:t>
            </a:r>
            <a:r>
              <a:rPr lang="en-US" b="1" i="1" dirty="0"/>
              <a:t>Networking </a:t>
            </a:r>
            <a:endParaRPr lang="en-US" dirty="0">
              <a:effectLst/>
            </a:endParaRPr>
          </a:p>
        </p:txBody>
      </p:sp>
      <p:pic>
        <p:nvPicPr>
          <p:cNvPr id="4" name="Picture 3" descr="Screen Shot 2018-05-07 at 9.52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65762"/>
            <a:ext cx="6955366" cy="51152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1167" y="6380995"/>
            <a:ext cx="643466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aseline="30000" dirty="0"/>
              <a:t>Architecture of software-de </a:t>
            </a:r>
            <a:r>
              <a:rPr lang="en-US" sz="4000" baseline="30000" dirty="0" err="1"/>
              <a:t>ned</a:t>
            </a:r>
            <a:r>
              <a:rPr lang="en-US" sz="4000" baseline="30000" dirty="0"/>
              <a:t> networking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346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benefits </a:t>
            </a:r>
            <a:r>
              <a:rPr lang="en-US" dirty="0"/>
              <a:t>of SDN: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◾ </a:t>
            </a:r>
            <a:r>
              <a:rPr lang="en-US" i="1" dirty="0"/>
              <a:t>Centralized control of multivendor network equipment</a:t>
            </a:r>
            <a:r>
              <a:rPr lang="en-US" dirty="0"/>
              <a:t>: </a:t>
            </a:r>
          </a:p>
          <a:p>
            <a:r>
              <a:rPr lang="en-US" dirty="0"/>
              <a:t>◾ </a:t>
            </a:r>
            <a:r>
              <a:rPr lang="en-US" i="1" dirty="0"/>
              <a:t>Reduced complexity through automation</a:t>
            </a:r>
            <a:r>
              <a:rPr lang="en-US" dirty="0"/>
              <a:t>: </a:t>
            </a:r>
          </a:p>
          <a:p>
            <a:r>
              <a:rPr lang="en-US" dirty="0"/>
              <a:t>◾ </a:t>
            </a:r>
            <a:r>
              <a:rPr lang="en-US" i="1" dirty="0"/>
              <a:t>Improved network reliability and security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/>
              <a:t>◾ </a:t>
            </a:r>
            <a:r>
              <a:rPr lang="en-US" i="1" dirty="0"/>
              <a:t>Better user experience</a:t>
            </a:r>
            <a:r>
              <a:rPr lang="en-US" dirty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5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Network Functions Virtualization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NFV is a concept that uses virtualization technologies to provide </a:t>
            </a:r>
            <a:r>
              <a:rPr lang="en-US" dirty="0" err="1"/>
              <a:t>speci</a:t>
            </a:r>
            <a:r>
              <a:rPr lang="en-US" dirty="0"/>
              <a:t> c network related services without the necessity to have custom hardware appliances for each network function. </a:t>
            </a:r>
          </a:p>
        </p:txBody>
      </p:sp>
    </p:spTree>
    <p:extLst>
      <p:ext uri="{BB962C8B-B14F-4D97-AF65-F5344CB8AC3E}">
        <p14:creationId xmlns:p14="http://schemas.microsoft.com/office/powerpoint/2010/main" val="2908242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5-07 at 9.59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833" y="1275244"/>
            <a:ext cx="5253567" cy="533722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Network functions virtualization (NFV).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21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5G Architecture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High frequency bands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from huge amounts of propagation loss, and this severely limits the coverage area. Hence, cells that work at high frequency bands have small coverage area and are called small cells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order to boost mobility performance, small cells are overlaid on the coverage of macro cells that operate in low frequency bands that leads to the formation of heterogeneous networks. </a:t>
            </a:r>
          </a:p>
        </p:txBody>
      </p:sp>
    </p:spTree>
    <p:extLst>
      <p:ext uri="{BB962C8B-B14F-4D97-AF65-F5344CB8AC3E}">
        <p14:creationId xmlns:p14="http://schemas.microsoft.com/office/powerpoint/2010/main" val="750737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proposed 5G architecture vision are the following: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◾  </a:t>
            </a:r>
            <a:r>
              <a:rPr lang="en-US" i="1" dirty="0"/>
              <a:t>Presence of 2 logical network layers</a:t>
            </a:r>
            <a:r>
              <a:rPr lang="en-US" dirty="0"/>
              <a:t>: a radio network layer that provides minimum function- </a:t>
            </a:r>
            <a:r>
              <a:rPr lang="en-US" dirty="0" err="1"/>
              <a:t>alities</a:t>
            </a:r>
            <a:r>
              <a:rPr lang="en-US" dirty="0"/>
              <a:t> of layers 1 and 2 and a network cloud that provides functionalities of all the other higher layers. </a:t>
            </a:r>
          </a:p>
          <a:p>
            <a:r>
              <a:rPr lang="en-US" dirty="0"/>
              <a:t>◾  Dynamic deployment and scaling of network functions of the network cloud using SDN and NFV that was explained earlier. </a:t>
            </a:r>
          </a:p>
          <a:p>
            <a:r>
              <a:rPr lang="en-US" dirty="0"/>
              <a:t>◾  A lean protocol stack by eliminating redundant functionalities. </a:t>
            </a:r>
          </a:p>
          <a:p>
            <a:r>
              <a:rPr lang="en-US" dirty="0"/>
              <a:t>◾  Separate provisioning of capacity and coverage in the radio network (RN) by using the C or </a:t>
            </a:r>
          </a:p>
          <a:p>
            <a:r>
              <a:rPr lang="en-US" dirty="0"/>
              <a:t>U plane split architecture and by using di </a:t>
            </a:r>
            <a:r>
              <a:rPr lang="en-US" dirty="0" err="1"/>
              <a:t>erent</a:t>
            </a:r>
            <a:r>
              <a:rPr lang="en-US" dirty="0"/>
              <a:t> frequency bands for capacity and coverage. </a:t>
            </a:r>
          </a:p>
          <a:p>
            <a:r>
              <a:rPr lang="en-US" dirty="0"/>
              <a:t>◾  Presence of data-driven network intelligence to optimize usage of network resources and to </a:t>
            </a:r>
          </a:p>
          <a:p>
            <a:r>
              <a:rPr lang="en-US" dirty="0"/>
              <a:t>ensure appropriate planning.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3459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Ultra Wide Band Technology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Ultra wide band (UWB) is a technology that is used for communication among low-range and low-power sensors and mobile devices that require very low power and high bandwidth. </a:t>
            </a:r>
            <a:endParaRPr lang="en-US" dirty="0" smtClean="0"/>
          </a:p>
          <a:p>
            <a:endParaRPr lang="en-US" dirty="0">
              <a:effectLst/>
            </a:endParaRPr>
          </a:p>
          <a:p>
            <a:r>
              <a:rPr lang="en-US" dirty="0"/>
              <a:t>◾  Possibility of high accuracy transmission even indoors </a:t>
            </a:r>
          </a:p>
          <a:p>
            <a:r>
              <a:rPr lang="en-US" dirty="0"/>
              <a:t>◾  Resistance to multipath fading </a:t>
            </a:r>
            <a:endParaRPr lang="en-US" dirty="0" smtClean="0"/>
          </a:p>
          <a:p>
            <a:r>
              <a:rPr lang="en-US" dirty="0"/>
              <a:t>◾  Good scalability in dense deployment </a:t>
            </a:r>
          </a:p>
          <a:p>
            <a:r>
              <a:rPr lang="en-US" dirty="0"/>
              <a:t>◾  Low-</a:t>
            </a:r>
            <a:r>
              <a:rPr lang="en-US" dirty="0" err="1"/>
              <a:t>powerconsumption</a:t>
            </a:r>
            <a:r>
              <a:rPr lang="en-US" dirty="0"/>
              <a:t> </a:t>
            </a:r>
          </a:p>
          <a:p>
            <a:r>
              <a:rPr lang="en-US" dirty="0"/>
              <a:t>◾  </a:t>
            </a:r>
            <a:r>
              <a:rPr lang="en-US" dirty="0" err="1"/>
              <a:t>Highbandwidthtransmission</a:t>
            </a:r>
            <a:r>
              <a:rPr lang="en-US" dirty="0"/>
              <a:t> 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4928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1" dirty="0"/>
              <a:t>ISO 18000 7 DASH7 </a:t>
            </a:r>
            <a:endParaRPr lang="en-US" dirty="0"/>
          </a:p>
        </p:txBody>
      </p:sp>
      <p:pic>
        <p:nvPicPr>
          <p:cNvPr id="4" name="Picture 3" descr="Screen Shot 2018-05-07 at 10.05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33" y="1417637"/>
            <a:ext cx="6786034" cy="3764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0027" y="5182152"/>
            <a:ext cx="6438139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aseline="30000" dirty="0"/>
              <a:t>Layered architecture of UWB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334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Konsep</a:t>
            </a:r>
            <a:r>
              <a:rPr lang="en-US" i="1" dirty="0"/>
              <a:t> Device to device </a:t>
            </a:r>
            <a:r>
              <a:rPr lang="en-US" i="1" dirty="0" smtClean="0"/>
              <a:t>integration</a:t>
            </a:r>
            <a:endParaRPr lang="en-US" dirty="0"/>
          </a:p>
          <a:p>
            <a:r>
              <a:rPr lang="en-US" i="1" dirty="0" err="1"/>
              <a:t>Konsep</a:t>
            </a:r>
            <a:r>
              <a:rPr lang="en-US" i="1" dirty="0"/>
              <a:t> Machine to machine </a:t>
            </a:r>
            <a:r>
              <a:rPr lang="en-US" i="1" dirty="0" smtClean="0"/>
              <a:t>integration</a:t>
            </a:r>
            <a:endParaRPr lang="en-US" dirty="0"/>
          </a:p>
          <a:p>
            <a:r>
              <a:rPr lang="en-US" i="1" dirty="0"/>
              <a:t>Popular M2M </a:t>
            </a:r>
            <a:r>
              <a:rPr lang="en-US" i="1" dirty="0" smtClean="0"/>
              <a:t>application</a:t>
            </a:r>
          </a:p>
          <a:p>
            <a:endParaRPr lang="en-US" i="1" dirty="0"/>
          </a:p>
          <a:p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mengacu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buku</a:t>
            </a:r>
            <a:r>
              <a:rPr lang="en-US" b="1" dirty="0"/>
              <a:t> : </a:t>
            </a:r>
            <a:r>
              <a:rPr lang="en-US" dirty="0"/>
              <a:t>The Internet of Things: Enabling Technologies, Platforms, and Use Cases [</a:t>
            </a:r>
            <a:r>
              <a:rPr lang="en-US" dirty="0" err="1"/>
              <a:t>Pethuru</a:t>
            </a:r>
            <a:r>
              <a:rPr lang="en-US" dirty="0"/>
              <a:t> Raj, </a:t>
            </a:r>
            <a:r>
              <a:rPr lang="en-US" dirty="0" err="1"/>
              <a:t>Anupama</a:t>
            </a:r>
            <a:r>
              <a:rPr lang="en-US" dirty="0"/>
              <a:t> C. Raman] 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14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Near Field Communication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Near </a:t>
            </a:r>
            <a:r>
              <a:rPr lang="en-US" sz="2400" dirty="0" err="1" smtClean="0"/>
              <a:t>feld</a:t>
            </a:r>
            <a:r>
              <a:rPr lang="en-US" sz="2400" dirty="0" smtClean="0"/>
              <a:t> </a:t>
            </a:r>
            <a:r>
              <a:rPr lang="en-US" sz="2400" dirty="0"/>
              <a:t>communication technology (NFC) is a combination of radio frequency </a:t>
            </a:r>
            <a:r>
              <a:rPr lang="en-US" sz="2400" dirty="0" err="1"/>
              <a:t>identi</a:t>
            </a:r>
            <a:r>
              <a:rPr lang="en-US" sz="2400" dirty="0"/>
              <a:t> </a:t>
            </a:r>
            <a:r>
              <a:rPr lang="en-US" sz="2400" dirty="0" err="1"/>
              <a:t>cation</a:t>
            </a:r>
            <a:r>
              <a:rPr lang="en-US" sz="2400" dirty="0"/>
              <a:t> (RFID) and networking technologies.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a unique wireless technology that enables easy and con- </a:t>
            </a:r>
            <a:r>
              <a:rPr lang="en-US" sz="2400" dirty="0" err="1"/>
              <a:t>venient</a:t>
            </a:r>
            <a:r>
              <a:rPr lang="en-US" sz="2400" dirty="0"/>
              <a:t> short-range communication between electronic devices. </a:t>
            </a:r>
          </a:p>
          <a:p>
            <a:r>
              <a:rPr lang="en-US" dirty="0"/>
              <a:t>Following features of NFC make it very suitable for </a:t>
            </a:r>
            <a:r>
              <a:rPr lang="en-US" dirty="0" err="1"/>
              <a:t>IoT</a:t>
            </a:r>
            <a:r>
              <a:rPr lang="en-US" dirty="0"/>
              <a:t> communication: </a:t>
            </a:r>
          </a:p>
          <a:p>
            <a:pPr lvl="1"/>
            <a:r>
              <a:rPr lang="en-US" dirty="0"/>
              <a:t>◾  Ease of use </a:t>
            </a:r>
          </a:p>
          <a:p>
            <a:pPr lvl="1"/>
            <a:r>
              <a:rPr lang="en-US" dirty="0"/>
              <a:t>◾  </a:t>
            </a:r>
            <a:r>
              <a:rPr lang="en-US" dirty="0" err="1"/>
              <a:t>Instantnaturalconnectivity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◾  </a:t>
            </a:r>
            <a:r>
              <a:rPr lang="en-US" dirty="0" err="1"/>
              <a:t>Zerocon</a:t>
            </a:r>
            <a:r>
              <a:rPr lang="en-US" dirty="0"/>
              <a:t> </a:t>
            </a:r>
            <a:r>
              <a:rPr lang="en-US" dirty="0" err="1"/>
              <a:t>guration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◾  Smart key access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947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Direct device connectivity topology of LPWAN </a:t>
            </a:r>
            <a:endParaRPr lang="en-US" dirty="0"/>
          </a:p>
        </p:txBody>
      </p:sp>
      <p:pic>
        <p:nvPicPr>
          <p:cNvPr id="4" name="Picture 3" descr="Screen Shot 2018-05-07 at 10.09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7" y="1830607"/>
            <a:ext cx="8758937" cy="316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86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Sigfox</a:t>
            </a:r>
            <a:r>
              <a:rPr lang="en-US" b="1" i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Sigfox</a:t>
            </a:r>
            <a:r>
              <a:rPr lang="en-US" dirty="0"/>
              <a:t> is very popular in the LPWAN industry. It has partnership with a lot of vendors in the radio space such as Texas Instruments, Silicon Labs, and </a:t>
            </a:r>
            <a:r>
              <a:rPr lang="en-US" dirty="0" err="1"/>
              <a:t>Axom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Sigfox</a:t>
            </a:r>
            <a:r>
              <a:rPr lang="en-US" dirty="0" smtClean="0"/>
              <a:t> </a:t>
            </a:r>
            <a:r>
              <a:rPr lang="en-US" dirty="0"/>
              <a:t>does not support bidirectional networks and o </a:t>
            </a:r>
            <a:r>
              <a:rPr lang="en-US" dirty="0" err="1"/>
              <a:t>ers</a:t>
            </a:r>
            <a:r>
              <a:rPr lang="en-US" dirty="0"/>
              <a:t> support for uplink only sensor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894990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Indirect device connectivity through an LPWAN gateway. </a:t>
            </a:r>
            <a:endParaRPr lang="en-US" dirty="0"/>
          </a:p>
        </p:txBody>
      </p:sp>
      <p:pic>
        <p:nvPicPr>
          <p:cNvPr id="5" name="Picture 4" descr="Screen Shot 2018-05-07 at 10.10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91" y="2117011"/>
            <a:ext cx="8884392" cy="265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96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3402"/>
            <a:ext cx="8229600" cy="62618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/>
              <a:t>Weightless </a:t>
            </a:r>
            <a:endParaRPr lang="en-US" dirty="0"/>
          </a:p>
          <a:p>
            <a:r>
              <a:rPr lang="en-US" i="1" dirty="0"/>
              <a:t>Weightless </a:t>
            </a:r>
            <a:r>
              <a:rPr lang="en-US" dirty="0"/>
              <a:t>is an open LPWAN standard. It operates in sub-1 GHz unlicensed spectrum. </a:t>
            </a:r>
          </a:p>
          <a:p>
            <a:pPr marL="0" indent="0">
              <a:buNone/>
            </a:pPr>
            <a:r>
              <a:rPr lang="en-US" b="1" i="1" dirty="0" err="1"/>
              <a:t>NWave</a:t>
            </a:r>
            <a:r>
              <a:rPr lang="en-US" b="1" i="1" dirty="0"/>
              <a:t> </a:t>
            </a:r>
            <a:endParaRPr lang="en-US" dirty="0"/>
          </a:p>
          <a:p>
            <a:r>
              <a:rPr lang="en-US" dirty="0" err="1"/>
              <a:t>NWave</a:t>
            </a:r>
            <a:r>
              <a:rPr lang="en-US" dirty="0"/>
              <a:t> operates in UNB radio spectrum, which runs in sub-1 GHz ISM bands. </a:t>
            </a:r>
            <a:r>
              <a:rPr lang="en-US" dirty="0" err="1"/>
              <a:t>ey</a:t>
            </a:r>
            <a:r>
              <a:rPr lang="en-US" dirty="0"/>
              <a:t> use a star networking topology for their operation.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err="1"/>
              <a:t>Ingenu</a:t>
            </a:r>
            <a:r>
              <a:rPr lang="en-US" b="1" i="1" dirty="0"/>
              <a:t> </a:t>
            </a:r>
            <a:endParaRPr lang="en-US" dirty="0"/>
          </a:p>
          <a:p>
            <a:r>
              <a:rPr lang="en-US" dirty="0" err="1"/>
              <a:t>Ingenu</a:t>
            </a:r>
            <a:r>
              <a:rPr lang="en-US" dirty="0"/>
              <a:t> uses a technology called random phase multiple access (RPMA).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Random Phase Multiple Access </a:t>
            </a:r>
            <a:endParaRPr lang="en-US" dirty="0"/>
          </a:p>
          <a:p>
            <a:r>
              <a:rPr lang="en-US" dirty="0"/>
              <a:t>Random phase multiple access (RPMA) technology is a combination of technologies that are designed exclusively for wireless M2M communication.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err="1"/>
              <a:t>LoRa</a:t>
            </a:r>
            <a:r>
              <a:rPr lang="en-US" b="1" i="1" dirty="0"/>
              <a:t> </a:t>
            </a:r>
            <a:endParaRPr lang="en-US" dirty="0"/>
          </a:p>
          <a:p>
            <a:r>
              <a:rPr lang="en-US" dirty="0" err="1"/>
              <a:t>LoRa</a:t>
            </a:r>
            <a:r>
              <a:rPr lang="en-US" dirty="0"/>
              <a:t> Alliance12 promotes use of an open standard for </a:t>
            </a:r>
            <a:r>
              <a:rPr lang="en-US" dirty="0" err="1"/>
              <a:t>LoRa</a:t>
            </a:r>
            <a:r>
              <a:rPr lang="en-US" dirty="0"/>
              <a:t>-based networks called </a:t>
            </a:r>
            <a:r>
              <a:rPr lang="en-US" dirty="0" err="1"/>
              <a:t>LoRaWAN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3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Machine-to-machine (M2M) services have revolutionized the wireless world leading to the evolution of a plethora of technologies and services to support M2M. </a:t>
            </a:r>
            <a:endParaRPr lang="en-US" dirty="0" smtClean="0"/>
          </a:p>
          <a:p>
            <a:r>
              <a:rPr lang="en-US" dirty="0" smtClean="0"/>
              <a:t>M2M </a:t>
            </a:r>
            <a:r>
              <a:rPr lang="en-US" dirty="0"/>
              <a:t>services are closely tied to the </a:t>
            </a:r>
            <a:r>
              <a:rPr lang="en-US" dirty="0" err="1"/>
              <a:t>IoT</a:t>
            </a:r>
            <a:r>
              <a:rPr lang="en-US" dirty="0"/>
              <a:t> device world, and hence the mobile technologies and services that have evolved to support M2M are part of </a:t>
            </a:r>
            <a:r>
              <a:rPr lang="en-US" dirty="0" err="1"/>
              <a:t>IoT</a:t>
            </a:r>
            <a:r>
              <a:rPr lang="en-US" dirty="0"/>
              <a:t> ecosystem as well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1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Some of the protocols and technologies </a:t>
            </a:r>
            <a:r>
              <a:rPr lang="en-US" sz="2400" dirty="0" smtClean="0"/>
              <a:t>for </a:t>
            </a:r>
            <a:r>
              <a:rPr lang="en-US" sz="2400" dirty="0" err="1" smtClean="0"/>
              <a:t>IoT</a:t>
            </a:r>
            <a:r>
              <a:rPr lang="en-US" sz="2400" dirty="0" smtClean="0"/>
              <a:t> : </a:t>
            </a:r>
            <a:endParaRPr lang="en-US" sz="2400" dirty="0"/>
          </a:p>
          <a:p>
            <a:r>
              <a:rPr lang="en-US" sz="2400" dirty="0"/>
              <a:t>◾  5G </a:t>
            </a:r>
          </a:p>
          <a:p>
            <a:r>
              <a:rPr lang="en-US" sz="2400" dirty="0"/>
              <a:t>◾  UWB </a:t>
            </a:r>
          </a:p>
          <a:p>
            <a:r>
              <a:rPr lang="en-US" sz="2400" dirty="0"/>
              <a:t>◾  NFC </a:t>
            </a:r>
          </a:p>
          <a:p>
            <a:r>
              <a:rPr lang="en-US" sz="2400" dirty="0"/>
              <a:t>◾  ISO 18000 7 DASH7 </a:t>
            </a:r>
            <a:endParaRPr lang="en-US" sz="2400" dirty="0" smtClean="0"/>
          </a:p>
          <a:p>
            <a:endParaRPr lang="en-US" sz="2400" dirty="0">
              <a:effectLst/>
            </a:endParaRPr>
          </a:p>
          <a:p>
            <a:pPr marL="0" indent="0">
              <a:buNone/>
            </a:pPr>
            <a:r>
              <a:rPr lang="en-US" sz="2400" dirty="0"/>
              <a:t>One of the key challenges of the </a:t>
            </a:r>
            <a:r>
              <a:rPr lang="en-US" sz="2400" dirty="0" err="1"/>
              <a:t>IoT</a:t>
            </a:r>
            <a:r>
              <a:rPr lang="en-US" sz="2400" dirty="0"/>
              <a:t> world is power management, that is, how to </a:t>
            </a:r>
            <a:r>
              <a:rPr lang="en-US" sz="2400" dirty="0" smtClean="0"/>
              <a:t>provide </a:t>
            </a:r>
            <a:r>
              <a:rPr lang="en-US" sz="2400" dirty="0"/>
              <a:t>power to the billions and trillions of devices that are a part of the </a:t>
            </a:r>
            <a:r>
              <a:rPr lang="en-US" sz="2400" dirty="0" err="1"/>
              <a:t>IoT</a:t>
            </a:r>
            <a:r>
              <a:rPr lang="en-US" sz="2400" dirty="0"/>
              <a:t> ecosystem. </a:t>
            </a:r>
          </a:p>
          <a:p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29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Low-power wide area networking (LPWAN) technologies are prominently used for interconnection of devices and applications in the </a:t>
            </a:r>
            <a:r>
              <a:rPr lang="en-US" dirty="0" err="1"/>
              <a:t>IoT</a:t>
            </a:r>
            <a:r>
              <a:rPr lang="en-US" dirty="0"/>
              <a:t> ecosystem.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protocols </a:t>
            </a:r>
            <a:r>
              <a:rPr lang="en-US" dirty="0" smtClean="0"/>
              <a:t>are following</a:t>
            </a:r>
            <a:r>
              <a:rPr lang="en-US" dirty="0"/>
              <a:t>: </a:t>
            </a:r>
          </a:p>
          <a:p>
            <a:r>
              <a:rPr lang="en-US" dirty="0" err="1" smtClean="0"/>
              <a:t>Sigfox</a:t>
            </a:r>
            <a:endParaRPr lang="en-US" dirty="0"/>
          </a:p>
          <a:p>
            <a:r>
              <a:rPr lang="en-US" dirty="0" smtClean="0"/>
              <a:t>Weightless </a:t>
            </a:r>
          </a:p>
          <a:p>
            <a:r>
              <a:rPr lang="en-US" dirty="0" err="1" smtClean="0"/>
              <a:t>Nwave</a:t>
            </a:r>
            <a:endParaRPr lang="en-US" dirty="0"/>
          </a:p>
          <a:p>
            <a:r>
              <a:rPr lang="en-US" dirty="0" err="1" smtClean="0"/>
              <a:t>Ingenu</a:t>
            </a:r>
            <a:endParaRPr lang="en-US" dirty="0"/>
          </a:p>
          <a:p>
            <a:r>
              <a:rPr lang="en-US" dirty="0" err="1" smtClean="0"/>
              <a:t>LoRa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5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52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Traditional mobile versus M2M </a:t>
            </a:r>
            <a:endParaRPr lang="en-US" dirty="0"/>
          </a:p>
        </p:txBody>
      </p:sp>
      <p:pic>
        <p:nvPicPr>
          <p:cNvPr id="5" name="Picture 4" descr="Screen Shot 2018-05-07 at 9.44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3913"/>
            <a:ext cx="8414278" cy="365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1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Architecture for </a:t>
            </a:r>
            <a:r>
              <a:rPr lang="en-US" sz="3200" b="1" dirty="0" err="1"/>
              <a:t>IoT</a:t>
            </a:r>
            <a:r>
              <a:rPr lang="en-US" sz="3200" b="1" dirty="0"/>
              <a:t> Using Mobile Devices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are collected from a wide range of sources and equipment using mobile phones. </a:t>
            </a:r>
          </a:p>
          <a:p>
            <a:r>
              <a:rPr lang="en-US" dirty="0" smtClean="0"/>
              <a:t>These </a:t>
            </a:r>
            <a:r>
              <a:rPr lang="en-US" dirty="0"/>
              <a:t>data are transferred using the various wired and wireless networking options.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data are used as an input for service delivery platform (SDP) that runs several </a:t>
            </a:r>
            <a:r>
              <a:rPr lang="en-US" dirty="0" err="1"/>
              <a:t>IoT</a:t>
            </a:r>
            <a:r>
              <a:rPr lang="en-US" dirty="0"/>
              <a:t> application services.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7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3195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Architecture for </a:t>
            </a:r>
            <a:r>
              <a:rPr lang="en-US" sz="3600" b="1" dirty="0" err="1"/>
              <a:t>IoT</a:t>
            </a:r>
            <a:r>
              <a:rPr lang="en-US" sz="3600" b="1" dirty="0"/>
              <a:t> using mobile devices </a:t>
            </a:r>
            <a:endParaRPr lang="en-US" sz="3600" dirty="0"/>
          </a:p>
        </p:txBody>
      </p:sp>
      <p:pic>
        <p:nvPicPr>
          <p:cNvPr id="5" name="Picture 4" descr="Screen Shot 2018-05-07 at 9.48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9" y="955702"/>
            <a:ext cx="8009467" cy="566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85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b="1" dirty="0"/>
              <a:t>Latency and bandwidth requirements of various types of </a:t>
            </a:r>
            <a:r>
              <a:rPr lang="en-US" sz="2800" b="1" dirty="0" err="1"/>
              <a:t>IoT</a:t>
            </a:r>
            <a:r>
              <a:rPr lang="en-US" sz="2800" b="1" dirty="0"/>
              <a:t> services. </a:t>
            </a:r>
            <a:endParaRPr lang="en-US" sz="2800" dirty="0"/>
          </a:p>
        </p:txBody>
      </p:sp>
      <p:pic>
        <p:nvPicPr>
          <p:cNvPr id="3" name="Picture 2" descr="Screen Shot 2018-05-07 at 9.49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6" y="1329267"/>
            <a:ext cx="8730707" cy="487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5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726</Words>
  <Application>Microsoft Macintosh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Machine to machine integration</vt:lpstr>
      <vt:lpstr>PowerPoint Presentation</vt:lpstr>
      <vt:lpstr>PowerPoint Presentation</vt:lpstr>
      <vt:lpstr>PowerPoint Presentation</vt:lpstr>
      <vt:lpstr>PowerPoint Presentation</vt:lpstr>
      <vt:lpstr>Traditional mobile versus M2M </vt:lpstr>
      <vt:lpstr>Architecture for IoT Using Mobile Devices </vt:lpstr>
      <vt:lpstr>Architecture for IoT using mobile devices </vt:lpstr>
      <vt:lpstr>Latency and bandwidth requirements of various types of IoT services. </vt:lpstr>
      <vt:lpstr>Mobile Technologies for Supporting IoT Ecosystem  5G Technology </vt:lpstr>
      <vt:lpstr>PowerPoint Presentation</vt:lpstr>
      <vt:lpstr>Software-Defined Networking </vt:lpstr>
      <vt:lpstr>The benefits of SDN: </vt:lpstr>
      <vt:lpstr>Network Functions Virtualization </vt:lpstr>
      <vt:lpstr>Network functions virtualization (NFV). </vt:lpstr>
      <vt:lpstr>5G Architecture </vt:lpstr>
      <vt:lpstr>the proposed 5G architecture vision are the following: </vt:lpstr>
      <vt:lpstr>Ultra Wide Band Technology </vt:lpstr>
      <vt:lpstr>ISO 18000 7 DASH7 </vt:lpstr>
      <vt:lpstr>Near Field Communication Technology </vt:lpstr>
      <vt:lpstr>Direct device connectivity topology of LPWAN </vt:lpstr>
      <vt:lpstr>Sigfox </vt:lpstr>
      <vt:lpstr>Indirect device connectivity through an LPWAN gateway. </vt:lpstr>
      <vt:lpstr>PowerPoint Presentation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firmansyah</dc:creator>
  <cp:lastModifiedBy>gerry firmansyah</cp:lastModifiedBy>
  <cp:revision>13</cp:revision>
  <dcterms:created xsi:type="dcterms:W3CDTF">2018-05-05T04:49:57Z</dcterms:created>
  <dcterms:modified xsi:type="dcterms:W3CDTF">2018-05-17T03:05:05Z</dcterms:modified>
</cp:coreProperties>
</file>