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20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4F04-B42E-B043-A137-04D716DF1CF0}" type="datetimeFigureOut">
              <a:rPr lang="en-US" smtClean="0"/>
              <a:t>5/17/18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48760-9238-424E-8533-5809BFE5C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306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4F04-B42E-B043-A137-04D716DF1CF0}" type="datetimeFigureOut">
              <a:rPr lang="en-US" smtClean="0"/>
              <a:t>5/17/18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48760-9238-424E-8533-5809BFE5C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76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4F04-B42E-B043-A137-04D716DF1CF0}" type="datetimeFigureOut">
              <a:rPr lang="en-US" smtClean="0"/>
              <a:t>5/17/18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48760-9238-424E-8533-5809BFE5C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242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4F04-B42E-B043-A137-04D716DF1CF0}" type="datetimeFigureOut">
              <a:rPr lang="en-US" smtClean="0"/>
              <a:t>5/17/18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48760-9238-424E-8533-5809BFE5C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685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4F04-B42E-B043-A137-04D716DF1CF0}" type="datetimeFigureOut">
              <a:rPr lang="en-US" smtClean="0"/>
              <a:t>5/17/18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48760-9238-424E-8533-5809BFE5C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757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4F04-B42E-B043-A137-04D716DF1CF0}" type="datetimeFigureOut">
              <a:rPr lang="en-US" smtClean="0"/>
              <a:t>5/17/18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48760-9238-424E-8533-5809BFE5C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944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4F04-B42E-B043-A137-04D716DF1CF0}" type="datetimeFigureOut">
              <a:rPr lang="en-US" smtClean="0"/>
              <a:t>5/17/18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48760-9238-424E-8533-5809BFE5C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517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4F04-B42E-B043-A137-04D716DF1CF0}" type="datetimeFigureOut">
              <a:rPr lang="en-US" smtClean="0"/>
              <a:t>5/17/18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48760-9238-424E-8533-5809BFE5C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781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4F04-B42E-B043-A137-04D716DF1CF0}" type="datetimeFigureOut">
              <a:rPr lang="en-US" smtClean="0"/>
              <a:t>5/17/18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48760-9238-424E-8533-5809BFE5C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796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4F04-B42E-B043-A137-04D716DF1CF0}" type="datetimeFigureOut">
              <a:rPr lang="en-US" smtClean="0"/>
              <a:t>5/17/18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48760-9238-424E-8533-5809BFE5C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912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4F04-B42E-B043-A137-04D716DF1CF0}" type="datetimeFigureOut">
              <a:rPr lang="en-US" smtClean="0"/>
              <a:t>5/17/18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48760-9238-424E-8533-5809BFE5C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852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94F04-B42E-B043-A137-04D716DF1CF0}" type="datetimeFigureOut">
              <a:rPr lang="en-US" smtClean="0"/>
              <a:t>5/17/18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48760-9238-424E-8533-5809BFE5C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201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err="1"/>
              <a:t>IoT</a:t>
            </a:r>
            <a:r>
              <a:rPr lang="en-US" i="1"/>
              <a:t> </a:t>
            </a:r>
            <a:r>
              <a:rPr lang="en-US" i="1"/>
              <a:t>Ecosystem</a:t>
            </a:r>
            <a:r>
              <a:rPr lang="en-US"/>
              <a:t> </a:t>
            </a:r>
            <a:endParaRPr lang="en-US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/>
              <a:t>CSI 421-Internet Of Things</a:t>
            </a:r>
          </a:p>
          <a:p>
            <a:r>
              <a:rPr lang="en-US" i="1" dirty="0" err="1"/>
              <a:t>Universitas</a:t>
            </a:r>
            <a:r>
              <a:rPr lang="en-US" i="1" dirty="0"/>
              <a:t> </a:t>
            </a:r>
            <a:r>
              <a:rPr lang="en-US" i="1" dirty="0" err="1"/>
              <a:t>Esa</a:t>
            </a:r>
            <a:r>
              <a:rPr lang="en-US" i="1" dirty="0"/>
              <a:t> </a:t>
            </a:r>
            <a:r>
              <a:rPr lang="en-US" i="1"/>
              <a:t>Unggul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8290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/>
              <a:t>Application Layer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This </a:t>
            </a:r>
            <a:r>
              <a:rPr lang="en-US" dirty="0"/>
              <a:t>layer provides the diverse kinds of services requested by the customer.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type of service requested by the customer depends on the </a:t>
            </a:r>
            <a:r>
              <a:rPr lang="en-US" dirty="0" err="1"/>
              <a:t>speci</a:t>
            </a:r>
            <a:r>
              <a:rPr lang="en-US" dirty="0"/>
              <a:t> c use case that is adopted by the customer. </a:t>
            </a:r>
            <a:endParaRPr lang="en-US" dirty="0" smtClean="0"/>
          </a:p>
          <a:p>
            <a:r>
              <a:rPr lang="en-US" dirty="0"/>
              <a:t>Some of the prominent </a:t>
            </a:r>
            <a:r>
              <a:rPr lang="en-US" dirty="0" err="1"/>
              <a:t>IoT</a:t>
            </a:r>
            <a:r>
              <a:rPr lang="en-US" dirty="0"/>
              <a:t> verticals are as follows: </a:t>
            </a:r>
          </a:p>
          <a:p>
            <a:pPr lvl="1"/>
            <a:r>
              <a:rPr lang="en-US" dirty="0" err="1" smtClean="0"/>
              <a:t>Smartcities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Smart </a:t>
            </a:r>
            <a:r>
              <a:rPr lang="en-US" dirty="0"/>
              <a:t>energy </a:t>
            </a:r>
          </a:p>
          <a:p>
            <a:pPr lvl="1"/>
            <a:r>
              <a:rPr lang="en-US" dirty="0" err="1" smtClean="0"/>
              <a:t>Smarthealthcare</a:t>
            </a:r>
            <a:r>
              <a:rPr lang="en-US" dirty="0" smtClean="0"/>
              <a:t> Smart buildings or homes </a:t>
            </a:r>
          </a:p>
          <a:p>
            <a:pPr lvl="1"/>
            <a:r>
              <a:rPr lang="en-US" dirty="0" smtClean="0"/>
              <a:t>Smart </a:t>
            </a:r>
            <a:r>
              <a:rPr lang="en-US" dirty="0"/>
              <a:t>living </a:t>
            </a:r>
            <a:endParaRPr lang="en-US" dirty="0" smtClean="0"/>
          </a:p>
          <a:p>
            <a:pPr lvl="1"/>
            <a:r>
              <a:rPr lang="en-US" dirty="0" smtClean="0"/>
              <a:t>Smart transportation </a:t>
            </a:r>
          </a:p>
          <a:p>
            <a:pPr lvl="1"/>
            <a:r>
              <a:rPr lang="en-US" dirty="0" smtClean="0"/>
              <a:t>Smart industry 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54009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Business Layer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</a:t>
            </a:r>
            <a:r>
              <a:rPr lang="en-US" dirty="0"/>
              <a:t>layer performs the overall management of all </a:t>
            </a:r>
            <a:r>
              <a:rPr lang="en-US" dirty="0" err="1"/>
              <a:t>IoT</a:t>
            </a:r>
            <a:r>
              <a:rPr lang="en-US" dirty="0"/>
              <a:t> activities and services.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layer uses the data that are received from the network layer to build various components such as business </a:t>
            </a:r>
            <a:r>
              <a:rPr lang="en-US" dirty="0" smtClean="0"/>
              <a:t>models</a:t>
            </a:r>
            <a:r>
              <a:rPr lang="en-US" dirty="0"/>
              <a:t>, graphs, and </a:t>
            </a:r>
            <a:r>
              <a:rPr lang="en-US" dirty="0" smtClean="0"/>
              <a:t>flowcharts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layer also has the responsibility to design, analyze, implement, evaluate, and monitor the requirements of the </a:t>
            </a:r>
            <a:r>
              <a:rPr lang="en-US" dirty="0" err="1"/>
              <a:t>IoT</a:t>
            </a:r>
            <a:r>
              <a:rPr lang="en-US" dirty="0"/>
              <a:t> system. </a:t>
            </a:r>
          </a:p>
        </p:txBody>
      </p:sp>
    </p:spTree>
    <p:extLst>
      <p:ext uri="{BB962C8B-B14F-4D97-AF65-F5344CB8AC3E}">
        <p14:creationId xmlns:p14="http://schemas.microsoft.com/office/powerpoint/2010/main" val="3614689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/>
              <a:t>IoT</a:t>
            </a:r>
            <a:r>
              <a:rPr lang="en-US" i="1" dirty="0"/>
              <a:t> Ecosystem</a:t>
            </a:r>
            <a:r>
              <a:rPr lang="en-US" dirty="0" smtClean="0">
                <a:effectLst/>
              </a:rPr>
              <a:t> </a:t>
            </a:r>
          </a:p>
          <a:p>
            <a:endParaRPr lang="en-US" dirty="0"/>
          </a:p>
          <a:p>
            <a:r>
              <a:rPr lang="en-US" b="1" dirty="0" err="1"/>
              <a:t>Semua</a:t>
            </a:r>
            <a:r>
              <a:rPr lang="en-US" b="1" dirty="0"/>
              <a:t> </a:t>
            </a:r>
            <a:r>
              <a:rPr lang="en-US" b="1" dirty="0" err="1"/>
              <a:t>Bahan</a:t>
            </a:r>
            <a:r>
              <a:rPr lang="en-US" b="1" dirty="0"/>
              <a:t> </a:t>
            </a:r>
            <a:r>
              <a:rPr lang="en-US" b="1" dirty="0" err="1"/>
              <a:t>mengacu</a:t>
            </a:r>
            <a:r>
              <a:rPr lang="en-US" b="1" dirty="0"/>
              <a:t> </a:t>
            </a:r>
            <a:r>
              <a:rPr lang="en-US" b="1" dirty="0" err="1"/>
              <a:t>kepada</a:t>
            </a:r>
            <a:r>
              <a:rPr lang="en-US" b="1" dirty="0"/>
              <a:t> </a:t>
            </a:r>
            <a:r>
              <a:rPr lang="en-US" b="1" dirty="0" err="1"/>
              <a:t>buku</a:t>
            </a:r>
            <a:r>
              <a:rPr lang="en-US" b="1" dirty="0"/>
              <a:t> : </a:t>
            </a:r>
            <a:r>
              <a:rPr lang="en-US" dirty="0"/>
              <a:t>The Internet of Things: Enabling Technologies, Platforms, and Use Cases [</a:t>
            </a:r>
            <a:r>
              <a:rPr lang="en-US" dirty="0" err="1"/>
              <a:t>Pethuru</a:t>
            </a:r>
            <a:r>
              <a:rPr lang="en-US" dirty="0"/>
              <a:t> Raj, </a:t>
            </a:r>
            <a:r>
              <a:rPr lang="en-US" dirty="0" err="1"/>
              <a:t>Anupama</a:t>
            </a:r>
            <a:r>
              <a:rPr lang="en-US" dirty="0"/>
              <a:t> C. Raman] </a:t>
            </a:r>
            <a:r>
              <a:rPr lang="en-US" b="1" dirty="0"/>
              <a:t> 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09528" y="195051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214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err="1"/>
              <a:t>IoT</a:t>
            </a:r>
            <a:r>
              <a:rPr lang="en-US" dirty="0"/>
              <a:t> ecosystem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There </a:t>
            </a:r>
            <a:r>
              <a:rPr lang="en-US" dirty="0"/>
              <a:t>is no standard architecture for the </a:t>
            </a:r>
            <a:r>
              <a:rPr lang="en-US" dirty="0" err="1"/>
              <a:t>IoT</a:t>
            </a:r>
            <a:r>
              <a:rPr lang="en-US" dirty="0"/>
              <a:t> ecosystem. In this chap- </a:t>
            </a:r>
            <a:r>
              <a:rPr lang="en-US" dirty="0" err="1"/>
              <a:t>ter</a:t>
            </a:r>
            <a:r>
              <a:rPr lang="en-US" dirty="0"/>
              <a:t>, we have de </a:t>
            </a:r>
            <a:r>
              <a:rPr lang="en-US" dirty="0" err="1"/>
              <a:t>ned</a:t>
            </a:r>
            <a:r>
              <a:rPr lang="en-US" dirty="0"/>
              <a:t> a reference architecture, and we have used this architecture throughout this chapter. It is a </a:t>
            </a:r>
            <a:r>
              <a:rPr lang="en-US" dirty="0" err="1"/>
              <a:t>ve</a:t>
            </a:r>
            <a:r>
              <a:rPr lang="en-US" dirty="0"/>
              <a:t>-layered architecture and the di </a:t>
            </a:r>
            <a:r>
              <a:rPr lang="en-US" dirty="0" err="1"/>
              <a:t>erent</a:t>
            </a:r>
            <a:r>
              <a:rPr lang="en-US" dirty="0"/>
              <a:t> layers are as follows: </a:t>
            </a:r>
          </a:p>
          <a:p>
            <a:r>
              <a:rPr lang="en-US" dirty="0"/>
              <a:t>◾  </a:t>
            </a:r>
            <a:r>
              <a:rPr lang="en-US" dirty="0" err="1"/>
              <a:t>Objectslayer</a:t>
            </a:r>
            <a:r>
              <a:rPr lang="en-US" dirty="0"/>
              <a:t> </a:t>
            </a:r>
          </a:p>
          <a:p>
            <a:r>
              <a:rPr lang="en-US" dirty="0"/>
              <a:t>◾  </a:t>
            </a:r>
            <a:r>
              <a:rPr lang="en-US" dirty="0" err="1"/>
              <a:t>Objectabstractionlayer</a:t>
            </a:r>
            <a:r>
              <a:rPr lang="en-US" dirty="0"/>
              <a:t> </a:t>
            </a:r>
          </a:p>
          <a:p>
            <a:r>
              <a:rPr lang="en-US" dirty="0"/>
              <a:t>◾  Service management layer </a:t>
            </a:r>
          </a:p>
          <a:p>
            <a:r>
              <a:rPr lang="en-US" dirty="0"/>
              <a:t>◾  </a:t>
            </a:r>
            <a:r>
              <a:rPr lang="en-US" dirty="0" err="1"/>
              <a:t>Applicationlayer</a:t>
            </a:r>
            <a:r>
              <a:rPr lang="en-US" dirty="0"/>
              <a:t> </a:t>
            </a:r>
          </a:p>
          <a:p>
            <a:r>
              <a:rPr lang="en-US" dirty="0"/>
              <a:t>◾  </a:t>
            </a:r>
            <a:r>
              <a:rPr lang="en-US" dirty="0" err="1"/>
              <a:t>Businesslayer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21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main protocols that we have tried to de ne for the infrastructure layer are the following: </a:t>
            </a:r>
            <a:endParaRPr lang="en-US" dirty="0" smtClean="0"/>
          </a:p>
          <a:p>
            <a:r>
              <a:rPr lang="en-US" dirty="0" smtClean="0"/>
              <a:t>◾ </a:t>
            </a:r>
            <a:r>
              <a:rPr lang="en-US" dirty="0"/>
              <a:t> RPL </a:t>
            </a:r>
            <a:r>
              <a:rPr lang="en-US" dirty="0" smtClean="0"/>
              <a:t> ◾ </a:t>
            </a:r>
            <a:r>
              <a:rPr lang="en-US" dirty="0"/>
              <a:t> IEEE802.15.4 </a:t>
            </a:r>
            <a:r>
              <a:rPr lang="en-US" dirty="0" smtClean="0"/>
              <a:t>◾ </a:t>
            </a:r>
            <a:r>
              <a:rPr lang="en-US" dirty="0"/>
              <a:t> 6LoWPAN </a:t>
            </a:r>
          </a:p>
          <a:p>
            <a:r>
              <a:rPr lang="en-US" dirty="0"/>
              <a:t>◾  Bluetooth low energy </a:t>
            </a:r>
            <a:r>
              <a:rPr lang="en-US" dirty="0" smtClean="0"/>
              <a:t>◾ </a:t>
            </a:r>
            <a:r>
              <a:rPr lang="en-US" dirty="0"/>
              <a:t> </a:t>
            </a:r>
            <a:r>
              <a:rPr lang="en-US" dirty="0" err="1"/>
              <a:t>EPCglobal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◾ LTE-A </a:t>
            </a:r>
            <a:r>
              <a:rPr lang="en-US" dirty="0" smtClean="0"/>
              <a:t>◾ </a:t>
            </a:r>
            <a:r>
              <a:rPr lang="en-US" dirty="0"/>
              <a:t>Z-Wave </a:t>
            </a:r>
            <a:r>
              <a:rPr lang="en-US" dirty="0" smtClean="0"/>
              <a:t>◾ </a:t>
            </a:r>
            <a:r>
              <a:rPr lang="en-US" dirty="0" err="1"/>
              <a:t>ZigBee</a:t>
            </a:r>
            <a:r>
              <a:rPr lang="en-US" dirty="0"/>
              <a:t> </a:t>
            </a:r>
          </a:p>
          <a:p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51249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three prominent service discovery protocols that are used for </a:t>
            </a:r>
            <a:r>
              <a:rPr lang="en-US" dirty="0" err="1"/>
              <a:t>IoT</a:t>
            </a:r>
            <a:r>
              <a:rPr lang="en-US" dirty="0"/>
              <a:t> devices: </a:t>
            </a:r>
          </a:p>
          <a:p>
            <a:r>
              <a:rPr lang="en-US" dirty="0"/>
              <a:t>◾  </a:t>
            </a:r>
            <a:r>
              <a:rPr lang="en-US" dirty="0" err="1"/>
              <a:t>DNSservicediscovery</a:t>
            </a:r>
            <a:r>
              <a:rPr lang="en-US" dirty="0"/>
              <a:t>(DNS-SD) </a:t>
            </a:r>
          </a:p>
          <a:p>
            <a:r>
              <a:rPr lang="en-US" dirty="0"/>
              <a:t>◾  Multicast domain name system (</a:t>
            </a:r>
            <a:r>
              <a:rPr lang="en-US" dirty="0" err="1"/>
              <a:t>mDNS</a:t>
            </a:r>
            <a:r>
              <a:rPr lang="en-US" dirty="0"/>
              <a:t>) </a:t>
            </a:r>
          </a:p>
          <a:p>
            <a:r>
              <a:rPr lang="en-US" dirty="0"/>
              <a:t>◾  Simple service discovery protocol (part of UPnP)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073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Layered Architecture for </a:t>
            </a:r>
            <a:r>
              <a:rPr lang="en-US" b="1" dirty="0" err="1"/>
              <a:t>IoT</a:t>
            </a:r>
            <a:r>
              <a:rPr lang="en-US" b="1" dirty="0"/>
              <a:t> </a:t>
            </a:r>
            <a:endParaRPr lang="en-US" dirty="0">
              <a:effectLst/>
            </a:endParaRPr>
          </a:p>
        </p:txBody>
      </p:sp>
      <p:pic>
        <p:nvPicPr>
          <p:cNvPr id="5" name="Picture 4" descr="Screen Shot 2018-05-07 at 12.20.4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247" y="1417638"/>
            <a:ext cx="7091953" cy="4515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947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/>
              <a:t>Objects Layer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Objects layer, also known as devices layer, comprises the physical devices that are used to collect and process information from the </a:t>
            </a:r>
            <a:r>
              <a:rPr lang="en-US" dirty="0" err="1"/>
              <a:t>IoT</a:t>
            </a:r>
            <a:r>
              <a:rPr lang="en-US" dirty="0"/>
              <a:t> ecosystem. </a:t>
            </a:r>
            <a:endParaRPr lang="en-US" dirty="0" smtClean="0"/>
          </a:p>
          <a:p>
            <a:r>
              <a:rPr lang="en-US" dirty="0" smtClean="0"/>
              <a:t>Physical </a:t>
            </a:r>
            <a:r>
              <a:rPr lang="en-US" dirty="0"/>
              <a:t>devices include di </a:t>
            </a:r>
            <a:r>
              <a:rPr lang="en-US" dirty="0" err="1"/>
              <a:t>erent</a:t>
            </a:r>
            <a:r>
              <a:rPr lang="en-US" dirty="0"/>
              <a:t> types of sensors such as those that are typically based on micro-electromechanical systems (MEMS) technology. </a:t>
            </a:r>
          </a:p>
        </p:txBody>
      </p:sp>
    </p:spTree>
    <p:extLst>
      <p:ext uri="{BB962C8B-B14F-4D97-AF65-F5344CB8AC3E}">
        <p14:creationId xmlns:p14="http://schemas.microsoft.com/office/powerpoint/2010/main" val="2738546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Object Abstraction Layer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This </a:t>
            </a:r>
            <a:r>
              <a:rPr lang="en-US" dirty="0"/>
              <a:t>layer transfers data that are collected from objects to service management layer using secure transmission channels. Data transmission can happen using any of the following technologies: </a:t>
            </a:r>
          </a:p>
          <a:p>
            <a:r>
              <a:rPr lang="en-US" dirty="0"/>
              <a:t>◾  RFID </a:t>
            </a:r>
          </a:p>
          <a:p>
            <a:r>
              <a:rPr lang="en-US" dirty="0"/>
              <a:t>◾  3G </a:t>
            </a:r>
          </a:p>
          <a:p>
            <a:r>
              <a:rPr lang="en-US" dirty="0"/>
              <a:t>◾  GSM </a:t>
            </a:r>
          </a:p>
          <a:p>
            <a:r>
              <a:rPr lang="en-US" dirty="0"/>
              <a:t>◾  UMTS </a:t>
            </a:r>
          </a:p>
          <a:p>
            <a:r>
              <a:rPr lang="en-US" dirty="0"/>
              <a:t>◾  Wi-Fi </a:t>
            </a:r>
          </a:p>
          <a:p>
            <a:r>
              <a:rPr lang="en-US" dirty="0"/>
              <a:t>◾  Bluetooth low energy </a:t>
            </a:r>
          </a:p>
          <a:p>
            <a:r>
              <a:rPr lang="en-US" dirty="0"/>
              <a:t>◾  Infrared </a:t>
            </a:r>
          </a:p>
          <a:p>
            <a:r>
              <a:rPr lang="en-US" dirty="0"/>
              <a:t>◾  </a:t>
            </a:r>
            <a:r>
              <a:rPr lang="en-US" dirty="0" err="1"/>
              <a:t>ZigBee</a:t>
            </a:r>
            <a:r>
              <a:rPr lang="en-US" dirty="0"/>
              <a:t/>
            </a:r>
            <a:br>
              <a:rPr lang="en-US" dirty="0"/>
            </a:b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18807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Service Management Layer 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</a:t>
            </a:r>
            <a:r>
              <a:rPr lang="en-US" dirty="0"/>
              <a:t>layer acts as middleware for the </a:t>
            </a:r>
            <a:r>
              <a:rPr lang="en-US" dirty="0" err="1"/>
              <a:t>IoT</a:t>
            </a:r>
            <a:r>
              <a:rPr lang="en-US" dirty="0"/>
              <a:t> ecosystem.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layer pairs </a:t>
            </a:r>
            <a:r>
              <a:rPr lang="en-US" dirty="0" err="1"/>
              <a:t>speci</a:t>
            </a:r>
            <a:r>
              <a:rPr lang="en-US" dirty="0"/>
              <a:t> c services to its requester based on addresses and names.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layer provides </a:t>
            </a:r>
            <a:r>
              <a:rPr lang="en-US" dirty="0" err="1"/>
              <a:t>exibility</a:t>
            </a:r>
            <a:r>
              <a:rPr lang="en-US" dirty="0"/>
              <a:t> to the </a:t>
            </a:r>
            <a:r>
              <a:rPr lang="en-US" dirty="0" err="1"/>
              <a:t>IoT</a:t>
            </a:r>
            <a:r>
              <a:rPr lang="en-US" dirty="0"/>
              <a:t> programmers to work on di </a:t>
            </a:r>
            <a:r>
              <a:rPr lang="en-US" dirty="0" err="1"/>
              <a:t>erent</a:t>
            </a:r>
            <a:r>
              <a:rPr lang="en-US" dirty="0"/>
              <a:t> types of heterogeneous objects irrespective of their platforms. 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41791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393</Words>
  <Application>Microsoft Macintosh PowerPoint</Application>
  <PresentationFormat>On-screen Show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IoT Ecosystem </vt:lpstr>
      <vt:lpstr>PowerPoint Presentation</vt:lpstr>
      <vt:lpstr>the IoT ecosystem </vt:lpstr>
      <vt:lpstr>PowerPoint Presentation</vt:lpstr>
      <vt:lpstr>PowerPoint Presentation</vt:lpstr>
      <vt:lpstr>Layered Architecture for IoT </vt:lpstr>
      <vt:lpstr>Objects Layer </vt:lpstr>
      <vt:lpstr>Object Abstraction Layer </vt:lpstr>
      <vt:lpstr>Service Management Layer </vt:lpstr>
      <vt:lpstr>Application Layer </vt:lpstr>
      <vt:lpstr>Business Layer </vt:lpstr>
    </vt:vector>
  </TitlesOfParts>
  <Company>cyberoffice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gerry firmansyah</dc:creator>
  <cp:lastModifiedBy>gerry firmansyah</cp:lastModifiedBy>
  <cp:revision>22</cp:revision>
  <dcterms:created xsi:type="dcterms:W3CDTF">2018-05-05T04:49:57Z</dcterms:created>
  <dcterms:modified xsi:type="dcterms:W3CDTF">2018-05-17T03:05:21Z</dcterms:modified>
</cp:coreProperties>
</file>