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20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71D94F04-B42E-B043-A137-04D716DF1CF0}"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136130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1D94F04-B42E-B043-A137-04D716DF1CF0}"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23937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1D94F04-B42E-B043-A137-04D716DF1CF0}"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418224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1D94F04-B42E-B043-A137-04D716DF1CF0}"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275268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71D94F04-B42E-B043-A137-04D716DF1CF0}"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288375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71D94F04-B42E-B043-A137-04D716DF1CF0}"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347894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71D94F04-B42E-B043-A137-04D716DF1CF0}" type="datetimeFigureOut">
              <a:rPr lang="en-US" smtClean="0"/>
              <a:t>5/17/18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109351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71D94F04-B42E-B043-A137-04D716DF1CF0}" type="datetimeFigureOut">
              <a:rPr lang="en-US" smtClean="0"/>
              <a:t>5/17/18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102278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94F04-B42E-B043-A137-04D716DF1CF0}" type="datetimeFigureOut">
              <a:rPr lang="en-US" smtClean="0"/>
              <a:t>5/17/18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260079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1D94F04-B42E-B043-A137-04D716DF1CF0}"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140691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1D94F04-B42E-B043-A137-04D716DF1CF0}"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48760-9238-424E-8533-5809BFE5CCF2}" type="slidenum">
              <a:rPr lang="en-US" smtClean="0"/>
              <a:t>‹#›</a:t>
            </a:fld>
            <a:endParaRPr lang="en-US"/>
          </a:p>
        </p:txBody>
      </p:sp>
    </p:spTree>
    <p:extLst>
      <p:ext uri="{BB962C8B-B14F-4D97-AF65-F5344CB8AC3E}">
        <p14:creationId xmlns:p14="http://schemas.microsoft.com/office/powerpoint/2010/main" val="9928529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94F04-B42E-B043-A137-04D716DF1CF0}" type="datetimeFigureOut">
              <a:rPr lang="en-US" smtClean="0"/>
              <a:t>5/17/18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48760-9238-424E-8533-5809BFE5CCF2}" type="slidenum">
              <a:rPr lang="en-US" smtClean="0"/>
              <a:t>‹#›</a:t>
            </a:fld>
            <a:endParaRPr lang="en-US"/>
          </a:p>
        </p:txBody>
      </p:sp>
    </p:spTree>
    <p:extLst>
      <p:ext uri="{BB962C8B-B14F-4D97-AF65-F5344CB8AC3E}">
        <p14:creationId xmlns:p14="http://schemas.microsoft.com/office/powerpoint/2010/main" val="3588201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i="1" dirty="0"/>
              <a:t>Service Discovery Protocol for the </a:t>
            </a:r>
            <a:r>
              <a:rPr lang="en-US" i="1" dirty="0" err="1"/>
              <a:t>IoT</a:t>
            </a:r>
            <a:r>
              <a:rPr lang="en-US" i="1"/>
              <a:t> </a:t>
            </a:r>
            <a:r>
              <a:rPr lang="en-US" i="1"/>
              <a:t>Ecosystem</a:t>
            </a:r>
            <a:r>
              <a:rPr lang="en-US"/>
              <a:t> </a:t>
            </a:r>
            <a:endParaRPr lang="en-US"/>
          </a:p>
        </p:txBody>
      </p:sp>
      <p:sp>
        <p:nvSpPr>
          <p:cNvPr id="7" name="Subtitle 6"/>
          <p:cNvSpPr>
            <a:spLocks noGrp="1"/>
          </p:cNvSpPr>
          <p:nvPr>
            <p:ph type="subTitle" idx="1"/>
          </p:nvPr>
        </p:nvSpPr>
        <p:spPr/>
        <p:txBody>
          <a:bodyPr/>
          <a:lstStyle/>
          <a:p>
            <a:r>
              <a:rPr lang="en-US" i="1" dirty="0"/>
              <a:t>CSI 421-Internet Of Things</a:t>
            </a:r>
          </a:p>
          <a:p>
            <a:r>
              <a:rPr lang="en-US" i="1" dirty="0" err="1"/>
              <a:t>Universitas</a:t>
            </a:r>
            <a:r>
              <a:rPr lang="en-US" i="1" dirty="0"/>
              <a:t> </a:t>
            </a:r>
            <a:r>
              <a:rPr lang="en-US" i="1" dirty="0" err="1"/>
              <a:t>Esa</a:t>
            </a:r>
            <a:r>
              <a:rPr lang="en-US" i="1" dirty="0"/>
              <a:t> </a:t>
            </a:r>
            <a:r>
              <a:rPr lang="en-US" i="1"/>
              <a:t>Unggul</a:t>
            </a:r>
            <a:endParaRPr lang="en-US" dirty="0"/>
          </a:p>
        </p:txBody>
      </p:sp>
    </p:spTree>
    <p:extLst>
      <p:ext uri="{BB962C8B-B14F-4D97-AF65-F5344CB8AC3E}">
        <p14:creationId xmlns:p14="http://schemas.microsoft.com/office/powerpoint/2010/main" val="167182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08"/>
            <a:ext cx="8229600" cy="798122"/>
          </a:xfrm>
        </p:spPr>
        <p:txBody>
          <a:bodyPr/>
          <a:lstStyle/>
          <a:p>
            <a:r>
              <a:rPr lang="en-US" b="1" dirty="0"/>
              <a:t>Network architecture of 6LoWPAN </a:t>
            </a:r>
            <a:endParaRPr lang="en-US" dirty="0"/>
          </a:p>
        </p:txBody>
      </p:sp>
      <p:pic>
        <p:nvPicPr>
          <p:cNvPr id="3" name="Picture 2" descr="Screen Shot 2018-05-07 at 12.35.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34" y="890015"/>
            <a:ext cx="7041566" cy="5676735"/>
          </a:xfrm>
          <a:prstGeom prst="rect">
            <a:avLst/>
          </a:prstGeom>
        </p:spPr>
      </p:pic>
    </p:spTree>
    <p:extLst>
      <p:ext uri="{BB962C8B-B14F-4D97-AF65-F5344CB8AC3E}">
        <p14:creationId xmlns:p14="http://schemas.microsoft.com/office/powerpoint/2010/main" val="139235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2443"/>
          </a:xfrm>
        </p:spPr>
        <p:txBody>
          <a:bodyPr>
            <a:normAutofit fontScale="90000"/>
          </a:bodyPr>
          <a:lstStyle/>
          <a:p>
            <a:r>
              <a:rPr lang="en-US" b="1" dirty="0"/>
              <a:t>Protocol stack of 6LoWPAN </a:t>
            </a:r>
            <a:endParaRPr lang="en-US" dirty="0"/>
          </a:p>
        </p:txBody>
      </p:sp>
      <p:pic>
        <p:nvPicPr>
          <p:cNvPr id="4" name="Picture 3" descr="Screen Shot 2018-05-07 at 12.3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11" y="1532513"/>
            <a:ext cx="8856870" cy="4356719"/>
          </a:xfrm>
          <a:prstGeom prst="rect">
            <a:avLst/>
          </a:prstGeom>
        </p:spPr>
      </p:pic>
    </p:spTree>
    <p:extLst>
      <p:ext uri="{BB962C8B-B14F-4D97-AF65-F5344CB8AC3E}">
        <p14:creationId xmlns:p14="http://schemas.microsoft.com/office/powerpoint/2010/main" val="419945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dirty="0"/>
              <a:t>Bluetooth Low Energy </a:t>
            </a:r>
            <a:endParaRPr lang="en-US" dirty="0">
              <a:effectLst/>
            </a:endParaRPr>
          </a:p>
        </p:txBody>
      </p:sp>
      <p:sp>
        <p:nvSpPr>
          <p:cNvPr id="4" name="Content Placeholder 3"/>
          <p:cNvSpPr>
            <a:spLocks noGrp="1"/>
          </p:cNvSpPr>
          <p:nvPr>
            <p:ph idx="1"/>
          </p:nvPr>
        </p:nvSpPr>
        <p:spPr/>
        <p:txBody>
          <a:bodyPr>
            <a:normAutofit fontScale="92500" lnSpcReduction="20000"/>
          </a:bodyPr>
          <a:lstStyle/>
          <a:p>
            <a:r>
              <a:rPr lang="en-US" dirty="0"/>
              <a:t>Bluetooth low energy (BLE) was started as part of the Bluetooth 4.0 core </a:t>
            </a:r>
            <a:r>
              <a:rPr lang="en-US" dirty="0" err="1"/>
              <a:t>speci</a:t>
            </a:r>
            <a:r>
              <a:rPr lang="en-US" dirty="0"/>
              <a:t> </a:t>
            </a:r>
            <a:r>
              <a:rPr lang="en-US" dirty="0" err="1"/>
              <a:t>cation</a:t>
            </a:r>
            <a:r>
              <a:rPr lang="en-US" dirty="0"/>
              <a:t>. </a:t>
            </a:r>
            <a:endParaRPr lang="en-US" dirty="0" smtClean="0"/>
          </a:p>
          <a:p>
            <a:r>
              <a:rPr lang="en-US" dirty="0" smtClean="0"/>
              <a:t>BLE </a:t>
            </a:r>
            <a:r>
              <a:rPr lang="en-US" dirty="0"/>
              <a:t>uses short-range radio with minimum power and operates for a long time. </a:t>
            </a:r>
            <a:endParaRPr lang="en-US" dirty="0" smtClean="0"/>
          </a:p>
          <a:p>
            <a:r>
              <a:rPr lang="en-US" i="1" dirty="0"/>
              <a:t>Physical layer</a:t>
            </a:r>
            <a:r>
              <a:rPr lang="en-US" dirty="0"/>
              <a:t>: is layer receives and transmits data bits.</a:t>
            </a:r>
            <a:br>
              <a:rPr lang="en-US" dirty="0"/>
            </a:br>
            <a:r>
              <a:rPr lang="en-US" i="1" dirty="0"/>
              <a:t>Link layer</a:t>
            </a:r>
            <a:r>
              <a:rPr lang="en-US" dirty="0"/>
              <a:t>: Following are the functions performed by the link layer: </a:t>
            </a:r>
          </a:p>
          <a:p>
            <a:r>
              <a:rPr lang="en-US" dirty="0"/>
              <a:t>– Media access control</a:t>
            </a:r>
            <a:br>
              <a:rPr lang="en-US" dirty="0"/>
            </a:br>
            <a:r>
              <a:rPr lang="en-US" dirty="0"/>
              <a:t>– Error control</a:t>
            </a:r>
            <a:br>
              <a:rPr lang="en-US" dirty="0"/>
            </a:br>
            <a:r>
              <a:rPr lang="en-US" dirty="0"/>
              <a:t>– Connection establishment – Flow control </a:t>
            </a:r>
          </a:p>
          <a:p>
            <a:endParaRPr lang="en-US" dirty="0">
              <a:effectLst/>
            </a:endParaRPr>
          </a:p>
        </p:txBody>
      </p:sp>
    </p:spTree>
    <p:extLst>
      <p:ext uri="{BB962C8B-B14F-4D97-AF65-F5344CB8AC3E}">
        <p14:creationId xmlns:p14="http://schemas.microsoft.com/office/powerpoint/2010/main" val="54515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550"/>
          </a:xfrm>
        </p:spPr>
        <p:txBody>
          <a:bodyPr>
            <a:normAutofit fontScale="90000"/>
          </a:bodyPr>
          <a:lstStyle/>
          <a:p>
            <a:r>
              <a:rPr lang="en-US" b="1" dirty="0"/>
              <a:t>Protocol stack of BLE </a:t>
            </a:r>
            <a:endParaRPr lang="en-US" dirty="0"/>
          </a:p>
        </p:txBody>
      </p:sp>
      <p:pic>
        <p:nvPicPr>
          <p:cNvPr id="4" name="Picture 3" descr="Screen Shot 2018-05-07 at 12.39.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200454"/>
            <a:ext cx="8449149" cy="5192319"/>
          </a:xfrm>
          <a:prstGeom prst="rect">
            <a:avLst/>
          </a:prstGeom>
        </p:spPr>
      </p:pic>
    </p:spTree>
    <p:extLst>
      <p:ext uri="{BB962C8B-B14F-4D97-AF65-F5344CB8AC3E}">
        <p14:creationId xmlns:p14="http://schemas.microsoft.com/office/powerpoint/2010/main" val="423170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Long Term Evolution-Advanced </a:t>
            </a:r>
            <a:endParaRPr lang="en-US" dirty="0"/>
          </a:p>
        </p:txBody>
      </p:sp>
      <p:sp>
        <p:nvSpPr>
          <p:cNvPr id="3" name="Content Placeholder 2"/>
          <p:cNvSpPr>
            <a:spLocks noGrp="1"/>
          </p:cNvSpPr>
          <p:nvPr>
            <p:ph idx="1"/>
          </p:nvPr>
        </p:nvSpPr>
        <p:spPr/>
        <p:txBody>
          <a:bodyPr/>
          <a:lstStyle/>
          <a:p>
            <a:r>
              <a:rPr lang="en-US" dirty="0"/>
              <a:t>Long term evolution-advanced (LTE) also referred to as 4G LTE is a standard for wireless mobile network, and it provides high speed data transfer rates for wireless networks. </a:t>
            </a:r>
            <a:endParaRPr lang="en-US" dirty="0" smtClean="0"/>
          </a:p>
          <a:p>
            <a:r>
              <a:rPr lang="en-US" dirty="0" smtClean="0"/>
              <a:t>It </a:t>
            </a:r>
            <a:r>
              <a:rPr lang="en-US" dirty="0"/>
              <a:t>will provide 50 times performance improvement for existing wireless networks. </a:t>
            </a:r>
            <a:endParaRPr lang="en-US" dirty="0" smtClean="0"/>
          </a:p>
          <a:p>
            <a:r>
              <a:rPr lang="en-US" dirty="0" smtClean="0"/>
              <a:t>LTE </a:t>
            </a:r>
            <a:r>
              <a:rPr lang="en-US" dirty="0"/>
              <a:t>broadcast is a single- frequency network (SFN) that operates in a broadcast mode. </a:t>
            </a:r>
          </a:p>
          <a:p>
            <a:endParaRPr lang="en-US" dirty="0"/>
          </a:p>
          <a:p>
            <a:endParaRPr lang="en-US" dirty="0"/>
          </a:p>
        </p:txBody>
      </p:sp>
    </p:spTree>
    <p:extLst>
      <p:ext uri="{BB962C8B-B14F-4D97-AF65-F5344CB8AC3E}">
        <p14:creationId xmlns:p14="http://schemas.microsoft.com/office/powerpoint/2010/main" val="150298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6229"/>
          </a:xfrm>
        </p:spPr>
        <p:txBody>
          <a:bodyPr/>
          <a:lstStyle/>
          <a:p>
            <a:r>
              <a:rPr lang="en-US" b="1" dirty="0"/>
              <a:t>Components of RFID system. </a:t>
            </a:r>
            <a:endParaRPr lang="en-US" dirty="0"/>
          </a:p>
        </p:txBody>
      </p:sp>
      <p:pic>
        <p:nvPicPr>
          <p:cNvPr id="5" name="Picture 4" descr="Screen Shot 2018-05-07 at 12.4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51" y="1182225"/>
            <a:ext cx="8034415" cy="5337679"/>
          </a:xfrm>
          <a:prstGeom prst="rect">
            <a:avLst/>
          </a:prstGeom>
        </p:spPr>
      </p:pic>
    </p:spTree>
    <p:extLst>
      <p:ext uri="{BB962C8B-B14F-4D97-AF65-F5344CB8AC3E}">
        <p14:creationId xmlns:p14="http://schemas.microsoft.com/office/powerpoint/2010/main" val="181228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336"/>
          </a:xfrm>
        </p:spPr>
        <p:txBody>
          <a:bodyPr>
            <a:normAutofit fontScale="90000"/>
          </a:bodyPr>
          <a:lstStyle/>
          <a:p>
            <a:r>
              <a:rPr lang="en-US" b="1" dirty="0"/>
              <a:t>Different Types of EPC Tags </a:t>
            </a:r>
            <a:endParaRPr lang="en-US" dirty="0"/>
          </a:p>
        </p:txBody>
      </p:sp>
      <p:pic>
        <p:nvPicPr>
          <p:cNvPr id="3" name="Picture 2" descr="Screen Shot 2018-05-07 at 12.44.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2" y="1707657"/>
            <a:ext cx="9072560" cy="3459103"/>
          </a:xfrm>
          <a:prstGeom prst="rect">
            <a:avLst/>
          </a:prstGeom>
        </p:spPr>
      </p:pic>
    </p:spTree>
    <p:extLst>
      <p:ext uri="{BB962C8B-B14F-4D97-AF65-F5344CB8AC3E}">
        <p14:creationId xmlns:p14="http://schemas.microsoft.com/office/powerpoint/2010/main" val="351420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6229"/>
          </a:xfrm>
        </p:spPr>
        <p:txBody>
          <a:bodyPr/>
          <a:lstStyle/>
          <a:p>
            <a:r>
              <a:rPr lang="en-US" b="1" dirty="0"/>
              <a:t>Key Use Cases of LTE </a:t>
            </a:r>
            <a:endParaRPr lang="en-US" dirty="0"/>
          </a:p>
        </p:txBody>
      </p:sp>
      <p:pic>
        <p:nvPicPr>
          <p:cNvPr id="3" name="Picture 2" descr="Screen Shot 2018-05-07 at 12.44.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9990"/>
            <a:ext cx="9144000" cy="4465320"/>
          </a:xfrm>
          <a:prstGeom prst="rect">
            <a:avLst/>
          </a:prstGeom>
        </p:spPr>
      </p:pic>
    </p:spTree>
    <p:extLst>
      <p:ext uri="{BB962C8B-B14F-4D97-AF65-F5344CB8AC3E}">
        <p14:creationId xmlns:p14="http://schemas.microsoft.com/office/powerpoint/2010/main" val="199698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t>ZigBee</a:t>
            </a:r>
            <a:r>
              <a:rPr lang="en-US" b="1" i="1" dirty="0"/>
              <a:t> </a:t>
            </a:r>
            <a:endParaRPr lang="en-US" dirty="0">
              <a:effectLst/>
            </a:endParaRPr>
          </a:p>
        </p:txBody>
      </p:sp>
      <p:sp>
        <p:nvSpPr>
          <p:cNvPr id="3" name="Content Placeholder 2"/>
          <p:cNvSpPr>
            <a:spLocks noGrp="1"/>
          </p:cNvSpPr>
          <p:nvPr>
            <p:ph idx="1"/>
          </p:nvPr>
        </p:nvSpPr>
        <p:spPr/>
        <p:txBody>
          <a:bodyPr/>
          <a:lstStyle/>
          <a:p>
            <a:r>
              <a:rPr lang="en-US" dirty="0" err="1"/>
              <a:t>ZigBee</a:t>
            </a:r>
            <a:r>
              <a:rPr lang="en-US" dirty="0"/>
              <a:t> protocol was framed by the </a:t>
            </a:r>
            <a:r>
              <a:rPr lang="en-US" dirty="0" err="1"/>
              <a:t>ZigBee</a:t>
            </a:r>
            <a:r>
              <a:rPr lang="en-US" dirty="0"/>
              <a:t> alliance. Following features of </a:t>
            </a:r>
            <a:r>
              <a:rPr lang="en-US" dirty="0" err="1"/>
              <a:t>ZigBee</a:t>
            </a:r>
            <a:r>
              <a:rPr lang="en-US" dirty="0"/>
              <a:t> make it very suitable for </a:t>
            </a:r>
            <a:r>
              <a:rPr lang="en-US" dirty="0" err="1"/>
              <a:t>IoT</a:t>
            </a:r>
            <a:r>
              <a:rPr lang="en-US" dirty="0"/>
              <a:t> applications: </a:t>
            </a:r>
          </a:p>
          <a:p>
            <a:pPr lvl="1"/>
            <a:r>
              <a:rPr lang="en-US" dirty="0"/>
              <a:t>◾  </a:t>
            </a:r>
            <a:r>
              <a:rPr lang="en-US" dirty="0" err="1"/>
              <a:t>Lowpowerconsumption</a:t>
            </a:r>
            <a:r>
              <a:rPr lang="en-US" dirty="0"/>
              <a:t> </a:t>
            </a:r>
          </a:p>
          <a:p>
            <a:pPr lvl="1"/>
            <a:r>
              <a:rPr lang="en-US" dirty="0"/>
              <a:t>◾  </a:t>
            </a:r>
            <a:r>
              <a:rPr lang="en-US" dirty="0" err="1"/>
              <a:t>Lowcost</a:t>
            </a:r>
            <a:r>
              <a:rPr lang="en-US" dirty="0"/>
              <a:t> </a:t>
            </a:r>
          </a:p>
          <a:p>
            <a:pPr lvl="1"/>
            <a:r>
              <a:rPr lang="en-US" dirty="0"/>
              <a:t>◾  Support for large number of network nodes (&lt;=65K nodes) </a:t>
            </a:r>
            <a:endParaRPr lang="en-US" dirty="0">
              <a:effectLst/>
            </a:endParaRPr>
          </a:p>
        </p:txBody>
      </p:sp>
    </p:spTree>
    <p:extLst>
      <p:ext uri="{BB962C8B-B14F-4D97-AF65-F5344CB8AC3E}">
        <p14:creationId xmlns:p14="http://schemas.microsoft.com/office/powerpoint/2010/main" val="27276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Protocol architecture of </a:t>
            </a:r>
            <a:r>
              <a:rPr lang="en-US" b="1" dirty="0" err="1"/>
              <a:t>ZigBee</a:t>
            </a:r>
            <a:r>
              <a:rPr lang="en-US" b="1" dirty="0"/>
              <a:t>. </a:t>
            </a:r>
            <a:endParaRPr lang="en-US" dirty="0"/>
          </a:p>
        </p:txBody>
      </p:sp>
      <p:pic>
        <p:nvPicPr>
          <p:cNvPr id="6" name="Picture 5" descr="Screen Shot 2018-05-07 at 12.46.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1449"/>
            <a:ext cx="9051575" cy="3922349"/>
          </a:xfrm>
          <a:prstGeom prst="rect">
            <a:avLst/>
          </a:prstGeom>
        </p:spPr>
      </p:pic>
    </p:spTree>
    <p:extLst>
      <p:ext uri="{BB962C8B-B14F-4D97-AF65-F5344CB8AC3E}">
        <p14:creationId xmlns:p14="http://schemas.microsoft.com/office/powerpoint/2010/main" val="301794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a:t>Service Discovery Protocol for the </a:t>
            </a:r>
            <a:r>
              <a:rPr lang="en-US" i="1" dirty="0" err="1"/>
              <a:t>IoT</a:t>
            </a:r>
            <a:r>
              <a:rPr lang="en-US" i="1" dirty="0"/>
              <a:t> Ecosystem</a:t>
            </a:r>
            <a:r>
              <a:rPr lang="en-US" dirty="0" smtClean="0">
                <a:effectLst/>
              </a:rPr>
              <a:t> </a:t>
            </a:r>
          </a:p>
          <a:p>
            <a:endParaRPr lang="en-US" dirty="0"/>
          </a:p>
          <a:p>
            <a:r>
              <a:rPr lang="en-US" b="1" dirty="0" err="1"/>
              <a:t>Semua</a:t>
            </a:r>
            <a:r>
              <a:rPr lang="en-US" b="1" dirty="0"/>
              <a:t> </a:t>
            </a:r>
            <a:r>
              <a:rPr lang="en-US" b="1" dirty="0" err="1"/>
              <a:t>Bahan</a:t>
            </a:r>
            <a:r>
              <a:rPr lang="en-US" b="1" dirty="0"/>
              <a:t> </a:t>
            </a:r>
            <a:r>
              <a:rPr lang="en-US" b="1" dirty="0" err="1"/>
              <a:t>mengacu</a:t>
            </a:r>
            <a:r>
              <a:rPr lang="en-US" b="1" dirty="0"/>
              <a:t> </a:t>
            </a:r>
            <a:r>
              <a:rPr lang="en-US" b="1" dirty="0" err="1"/>
              <a:t>kepada</a:t>
            </a:r>
            <a:r>
              <a:rPr lang="en-US" b="1" dirty="0"/>
              <a:t> </a:t>
            </a:r>
            <a:r>
              <a:rPr lang="en-US" b="1" dirty="0" err="1"/>
              <a:t>buku</a:t>
            </a:r>
            <a:r>
              <a:rPr lang="en-US" b="1" dirty="0"/>
              <a:t> : </a:t>
            </a:r>
            <a:r>
              <a:rPr lang="en-US" dirty="0"/>
              <a:t>The Internet of Things: Enabling Technologies, Platforms, and Use Cases [</a:t>
            </a:r>
            <a:r>
              <a:rPr lang="en-US" dirty="0" err="1"/>
              <a:t>Pethuru</a:t>
            </a:r>
            <a:r>
              <a:rPr lang="en-US" dirty="0"/>
              <a:t> Raj, </a:t>
            </a:r>
            <a:r>
              <a:rPr lang="en-US" dirty="0" err="1"/>
              <a:t>Anupama</a:t>
            </a:r>
            <a:r>
              <a:rPr lang="en-US" dirty="0"/>
              <a:t> C. Raman] </a:t>
            </a:r>
            <a:r>
              <a:rPr lang="en-US" b="1" dirty="0"/>
              <a:t> </a:t>
            </a:r>
            <a:endParaRPr lang="en-US" dirty="0"/>
          </a:p>
          <a:p>
            <a:endParaRPr lang="en-US" dirty="0"/>
          </a:p>
        </p:txBody>
      </p:sp>
    </p:spTree>
    <p:extLst>
      <p:ext uri="{BB962C8B-B14F-4D97-AF65-F5344CB8AC3E}">
        <p14:creationId xmlns:p14="http://schemas.microsoft.com/office/powerpoint/2010/main" val="356521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 application areas of </a:t>
            </a:r>
            <a:r>
              <a:rPr lang="en-US" b="1" dirty="0" err="1"/>
              <a:t>ZigBee</a:t>
            </a:r>
            <a:r>
              <a:rPr lang="en-US" b="1" dirty="0"/>
              <a:t> </a:t>
            </a:r>
            <a:endParaRPr lang="en-US" dirty="0"/>
          </a:p>
        </p:txBody>
      </p:sp>
      <p:pic>
        <p:nvPicPr>
          <p:cNvPr id="3" name="Picture 2" descr="Screen Shot 2018-05-07 at 12.4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38" y="1315350"/>
            <a:ext cx="8446758" cy="5186888"/>
          </a:xfrm>
          <a:prstGeom prst="rect">
            <a:avLst/>
          </a:prstGeom>
        </p:spPr>
      </p:pic>
    </p:spTree>
    <p:extLst>
      <p:ext uri="{BB962C8B-B14F-4D97-AF65-F5344CB8AC3E}">
        <p14:creationId xmlns:p14="http://schemas.microsoft.com/office/powerpoint/2010/main" val="67020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6229"/>
          </a:xfrm>
        </p:spPr>
        <p:txBody>
          <a:bodyPr/>
          <a:lstStyle/>
          <a:p>
            <a:r>
              <a:rPr lang="en-US" b="1" dirty="0"/>
              <a:t>Working of chirp. </a:t>
            </a:r>
            <a:endParaRPr lang="en-US" dirty="0"/>
          </a:p>
        </p:txBody>
      </p:sp>
      <p:pic>
        <p:nvPicPr>
          <p:cNvPr id="3" name="Picture 2" descr="Screen Shot 2018-05-07 at 12.48.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21" y="1028974"/>
            <a:ext cx="4889531" cy="2528682"/>
          </a:xfrm>
          <a:prstGeom prst="rect">
            <a:avLst/>
          </a:prstGeom>
        </p:spPr>
      </p:pic>
      <p:sp>
        <p:nvSpPr>
          <p:cNvPr id="4" name="Rectangle 3"/>
          <p:cNvSpPr/>
          <p:nvPr/>
        </p:nvSpPr>
        <p:spPr>
          <a:xfrm>
            <a:off x="348221" y="3724216"/>
            <a:ext cx="8541247" cy="3252171"/>
          </a:xfrm>
          <a:prstGeom prst="rect">
            <a:avLst/>
          </a:prstGeom>
        </p:spPr>
        <p:txBody>
          <a:bodyPr wrap="square">
            <a:spAutoFit/>
          </a:bodyPr>
          <a:lstStyle/>
          <a:p>
            <a:r>
              <a:rPr lang="en-US" sz="2800" baseline="30000" dirty="0"/>
              <a:t>How Chirp Works</a:t>
            </a:r>
          </a:p>
          <a:p>
            <a:r>
              <a:rPr lang="en-US" sz="2800" baseline="30000" dirty="0"/>
              <a:t>◾ Chirp contains a short string of data, which has been encoded using alphabets of electronic birdsong that includes 32 semitone pitches.</a:t>
            </a:r>
          </a:p>
          <a:p>
            <a:r>
              <a:rPr lang="en-US" sz="2800" baseline="30000" dirty="0"/>
              <a:t>◾ Encoding and decoding of data are done locally by each mobile device, and hence it is not necessary to have an Internet connection for basic exchange. What is required is just a speaker to send data and a microphone to receive data.</a:t>
            </a:r>
          </a:p>
          <a:p>
            <a:r>
              <a:rPr lang="en-US" sz="2800" baseline="30000" dirty="0"/>
              <a:t>◾ Instead of splitting huge amounts of data into chirps, there exists an option for the device to upload  les to a cloud server and then tweet out a URL that will contain chirps.</a:t>
            </a:r>
          </a:p>
          <a:p>
            <a:r>
              <a:rPr lang="en-US" sz="2800" baseline="30000" dirty="0"/>
              <a:t>◾ Chirps are highly reliable over short distances in locations that are quiet without much of background noise</a:t>
            </a:r>
            <a:endParaRPr lang="en-US" sz="2800" dirty="0"/>
          </a:p>
        </p:txBody>
      </p:sp>
    </p:spTree>
    <p:extLst>
      <p:ext uri="{BB962C8B-B14F-4D97-AF65-F5344CB8AC3E}">
        <p14:creationId xmlns:p14="http://schemas.microsoft.com/office/powerpoint/2010/main" val="2392770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Working of multicast domain name system (</a:t>
            </a:r>
            <a:r>
              <a:rPr lang="en-US" b="1" dirty="0" err="1"/>
              <a:t>mDNS</a:t>
            </a:r>
            <a:r>
              <a:rPr lang="en-US" b="1" dirty="0"/>
              <a:t>) </a:t>
            </a:r>
            <a:endParaRPr lang="en-US" dirty="0"/>
          </a:p>
        </p:txBody>
      </p:sp>
      <p:pic>
        <p:nvPicPr>
          <p:cNvPr id="3" name="Picture 2" descr="Screen Shot 2018-05-07 at 1.06.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87024"/>
            <a:ext cx="8229600" cy="4998720"/>
          </a:xfrm>
          <a:prstGeom prst="rect">
            <a:avLst/>
          </a:prstGeom>
        </p:spPr>
      </p:pic>
    </p:spTree>
    <p:extLst>
      <p:ext uri="{BB962C8B-B14F-4D97-AF65-F5344CB8AC3E}">
        <p14:creationId xmlns:p14="http://schemas.microsoft.com/office/powerpoint/2010/main" val="303152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Service discovery of a printer service using DNS-SD protocol. </a:t>
            </a:r>
            <a:endParaRPr lang="en-US" dirty="0"/>
          </a:p>
        </p:txBody>
      </p:sp>
      <p:pic>
        <p:nvPicPr>
          <p:cNvPr id="3" name="Picture 2" descr="Screen Shot 2018-05-07 at 1.07.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573087"/>
            <a:ext cx="8391533" cy="3790711"/>
          </a:xfrm>
          <a:prstGeom prst="rect">
            <a:avLst/>
          </a:prstGeom>
        </p:spPr>
      </p:pic>
    </p:spTree>
    <p:extLst>
      <p:ext uri="{BB962C8B-B14F-4D97-AF65-F5344CB8AC3E}">
        <p14:creationId xmlns:p14="http://schemas.microsoft.com/office/powerpoint/2010/main" val="175886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Working of UPnP. </a:t>
            </a:r>
            <a:endParaRPr lang="en-US" dirty="0"/>
          </a:p>
        </p:txBody>
      </p:sp>
      <p:pic>
        <p:nvPicPr>
          <p:cNvPr id="4" name="Picture 3" descr="Screen Shot 2018-05-07 at 1.08.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83" y="1417637"/>
            <a:ext cx="8661451" cy="3989947"/>
          </a:xfrm>
          <a:prstGeom prst="rect">
            <a:avLst/>
          </a:prstGeom>
        </p:spPr>
      </p:pic>
      <p:sp>
        <p:nvSpPr>
          <p:cNvPr id="5" name="Rectangle 4"/>
          <p:cNvSpPr/>
          <p:nvPr/>
        </p:nvSpPr>
        <p:spPr>
          <a:xfrm>
            <a:off x="219482" y="5693977"/>
            <a:ext cx="8661451" cy="830997"/>
          </a:xfrm>
          <a:prstGeom prst="rect">
            <a:avLst/>
          </a:prstGeom>
        </p:spPr>
        <p:txBody>
          <a:bodyPr wrap="square">
            <a:spAutoFit/>
          </a:bodyPr>
          <a:lstStyle/>
          <a:p>
            <a:r>
              <a:rPr lang="en-US" sz="3600" baseline="30000" dirty="0"/>
              <a:t>Universal Plug and Play (UPnP) is a collection of networking protocols that was devised by UPnP forum. </a:t>
            </a:r>
            <a:endParaRPr lang="en-US" sz="3600" dirty="0"/>
          </a:p>
        </p:txBody>
      </p:sp>
    </p:spTree>
    <p:extLst>
      <p:ext uri="{BB962C8B-B14F-4D97-AF65-F5344CB8AC3E}">
        <p14:creationId xmlns:p14="http://schemas.microsoft.com/office/powerpoint/2010/main" val="94984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77500" lnSpcReduction="20000"/>
          </a:bodyPr>
          <a:lstStyle/>
          <a:p>
            <a:r>
              <a:rPr lang="en-US" dirty="0" smtClean="0"/>
              <a:t>The </a:t>
            </a:r>
            <a:r>
              <a:rPr lang="en-US" dirty="0"/>
              <a:t>three basic components of a UPnP network are the following: </a:t>
            </a:r>
          </a:p>
          <a:p>
            <a:r>
              <a:rPr lang="en-US" dirty="0"/>
              <a:t>◾ Devices</a:t>
            </a:r>
            <a:br>
              <a:rPr lang="en-US" dirty="0"/>
            </a:br>
            <a:r>
              <a:rPr lang="en-US" dirty="0"/>
              <a:t>◾ Services</a:t>
            </a:r>
            <a:br>
              <a:rPr lang="en-US" dirty="0"/>
            </a:br>
            <a:r>
              <a:rPr lang="en-US" dirty="0"/>
              <a:t>◾ </a:t>
            </a:r>
            <a:r>
              <a:rPr lang="en-US" dirty="0" err="1"/>
              <a:t>Controlpoints</a:t>
            </a:r>
            <a:r>
              <a:rPr lang="en-US" dirty="0"/>
              <a:t> </a:t>
            </a:r>
          </a:p>
          <a:p>
            <a:r>
              <a:rPr lang="en-US" dirty="0"/>
              <a:t>– </a:t>
            </a:r>
            <a:r>
              <a:rPr lang="en-US" i="1" dirty="0"/>
              <a:t>Device</a:t>
            </a:r>
            <a:r>
              <a:rPr lang="en-US" dirty="0"/>
              <a:t>: It is a container for services and other nested devices, which are part of the network. A service basically is the most granular unit of control that o </a:t>
            </a:r>
            <a:r>
              <a:rPr lang="en-US" dirty="0" err="1"/>
              <a:t>ers</a:t>
            </a:r>
            <a:r>
              <a:rPr lang="en-US" dirty="0"/>
              <a:t> a set of actions. </a:t>
            </a:r>
          </a:p>
          <a:p>
            <a:r>
              <a:rPr lang="en-US" dirty="0"/>
              <a:t>– </a:t>
            </a:r>
            <a:r>
              <a:rPr lang="en-US" i="1" dirty="0"/>
              <a:t>Control points</a:t>
            </a:r>
            <a:r>
              <a:rPr lang="en-US" dirty="0"/>
              <a:t>: is provides the feature of device discovery and control by receiving device and service descriptions and by invoking service actions. </a:t>
            </a:r>
          </a:p>
          <a:p>
            <a:r>
              <a:rPr lang="en-US" dirty="0"/>
              <a:t>– </a:t>
            </a:r>
            <a:r>
              <a:rPr lang="en-US" i="1" dirty="0"/>
              <a:t>Services</a:t>
            </a:r>
            <a:r>
              <a:rPr lang="en-US" dirty="0"/>
              <a:t>: e set of services that are o </a:t>
            </a:r>
            <a:r>
              <a:rPr lang="en-US" dirty="0" err="1"/>
              <a:t>ered</a:t>
            </a:r>
            <a:r>
              <a:rPr lang="en-US" dirty="0"/>
              <a:t> by UPnP devices. </a:t>
            </a:r>
          </a:p>
          <a:p>
            <a:endParaRPr lang="en-US" dirty="0"/>
          </a:p>
        </p:txBody>
      </p:sp>
    </p:spTree>
    <p:extLst>
      <p:ext uri="{BB962C8B-B14F-4D97-AF65-F5344CB8AC3E}">
        <p14:creationId xmlns:p14="http://schemas.microsoft.com/office/powerpoint/2010/main" val="300517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Protocols </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5634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Protocol Architecture of </a:t>
            </a:r>
            <a:r>
              <a:rPr lang="en-US" b="1" dirty="0" err="1"/>
              <a:t>IoT</a:t>
            </a:r>
            <a:r>
              <a:rPr lang="en-US" b="1" dirty="0"/>
              <a:t> </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a:t>Routing Protocol </a:t>
            </a:r>
            <a:endParaRPr lang="en-US" b="1" i="1" dirty="0" smtClean="0"/>
          </a:p>
          <a:p>
            <a:r>
              <a:rPr lang="en-US" dirty="0"/>
              <a:t>RPL stands for routing protocol for low power and </a:t>
            </a:r>
            <a:r>
              <a:rPr lang="en-US" dirty="0" err="1"/>
              <a:t>lossy</a:t>
            </a:r>
            <a:r>
              <a:rPr lang="en-US" dirty="0"/>
              <a:t> networks. It is an IPv6 protocol. Low- power </a:t>
            </a:r>
            <a:r>
              <a:rPr lang="en-US" dirty="0" err="1"/>
              <a:t>lossy</a:t>
            </a:r>
            <a:r>
              <a:rPr lang="en-US" dirty="0"/>
              <a:t> networks include wireless personal area networks (WPANs), low-power line com- </a:t>
            </a:r>
            <a:r>
              <a:rPr lang="en-US" dirty="0" err="1"/>
              <a:t>munication</a:t>
            </a:r>
            <a:r>
              <a:rPr lang="en-US" dirty="0"/>
              <a:t> (PLC) networks, and wireless sensor networks (WSNs). </a:t>
            </a:r>
            <a:r>
              <a:rPr lang="en-US" dirty="0" err="1"/>
              <a:t>ese</a:t>
            </a:r>
            <a:r>
              <a:rPr lang="en-US" dirty="0"/>
              <a:t> networks have some characteristics: </a:t>
            </a:r>
          </a:p>
          <a:p>
            <a:r>
              <a:rPr lang="en-US" dirty="0"/>
              <a:t>◾  Capability to optimize and save energy </a:t>
            </a:r>
          </a:p>
          <a:p>
            <a:r>
              <a:rPr lang="en-US" dirty="0"/>
              <a:t>◾  Capability to support </a:t>
            </a:r>
            <a:r>
              <a:rPr lang="en-US" dirty="0" err="1"/>
              <a:t>tra</a:t>
            </a:r>
            <a:r>
              <a:rPr lang="en-US" dirty="0"/>
              <a:t> c patterns other than unicast communication </a:t>
            </a:r>
          </a:p>
          <a:p>
            <a:r>
              <a:rPr lang="en-US" dirty="0"/>
              <a:t>◾  Capability to run routing protocols over link layers with restricted frame </a:t>
            </a:r>
            <a:r>
              <a:rPr lang="en-US" dirty="0" err="1"/>
              <a:t>siz</a:t>
            </a:r>
            <a:r>
              <a:rPr lang="en-US" dirty="0"/>
              <a:t> </a:t>
            </a:r>
          </a:p>
          <a:p>
            <a:endParaRPr lang="en-US" dirty="0"/>
          </a:p>
        </p:txBody>
      </p:sp>
    </p:spTree>
    <p:extLst>
      <p:ext uri="{BB962C8B-B14F-4D97-AF65-F5344CB8AC3E}">
        <p14:creationId xmlns:p14="http://schemas.microsoft.com/office/powerpoint/2010/main" val="339315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Protocol architecture of </a:t>
            </a:r>
            <a:r>
              <a:rPr lang="en-US" b="1" dirty="0" err="1"/>
              <a:t>IoT</a:t>
            </a:r>
            <a:r>
              <a:rPr lang="en-US" b="1" dirty="0"/>
              <a:t> </a:t>
            </a:r>
            <a:endParaRPr lang="en-US" dirty="0"/>
          </a:p>
        </p:txBody>
      </p:sp>
      <p:pic>
        <p:nvPicPr>
          <p:cNvPr id="6" name="Picture 5" descr="Screen Shot 2018-05-07 at 12.27.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2298700"/>
            <a:ext cx="5588000" cy="2260600"/>
          </a:xfrm>
          <a:prstGeom prst="rect">
            <a:avLst/>
          </a:prstGeom>
        </p:spPr>
      </p:pic>
    </p:spTree>
    <p:extLst>
      <p:ext uri="{BB962C8B-B14F-4D97-AF65-F5344CB8AC3E}">
        <p14:creationId xmlns:p14="http://schemas.microsoft.com/office/powerpoint/2010/main" val="38487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Categorization of </a:t>
            </a:r>
            <a:r>
              <a:rPr lang="en-US" b="1" dirty="0" err="1"/>
              <a:t>IoT</a:t>
            </a:r>
            <a:r>
              <a:rPr lang="en-US" b="1" dirty="0"/>
              <a:t> protocols </a:t>
            </a:r>
            <a:endParaRPr lang="en-US" dirty="0"/>
          </a:p>
        </p:txBody>
      </p:sp>
      <p:pic>
        <p:nvPicPr>
          <p:cNvPr id="4" name="Picture 3" descr="Screen Shot 2018-05-07 at 12.3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67" y="1193799"/>
            <a:ext cx="7231458" cy="5615579"/>
          </a:xfrm>
          <a:prstGeom prst="rect">
            <a:avLst/>
          </a:prstGeom>
        </p:spPr>
      </p:pic>
    </p:spTree>
    <p:extLst>
      <p:ext uri="{BB962C8B-B14F-4D97-AF65-F5344CB8AC3E}">
        <p14:creationId xmlns:p14="http://schemas.microsoft.com/office/powerpoint/2010/main" val="3521888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336"/>
          </a:xfrm>
        </p:spPr>
        <p:txBody>
          <a:bodyPr>
            <a:normAutofit fontScale="90000"/>
          </a:bodyPr>
          <a:lstStyle/>
          <a:p>
            <a:r>
              <a:rPr lang="en-US" b="1" dirty="0"/>
              <a:t>DODAG control messages </a:t>
            </a:r>
            <a:endParaRPr lang="en-US" dirty="0"/>
          </a:p>
        </p:txBody>
      </p:sp>
      <p:pic>
        <p:nvPicPr>
          <p:cNvPr id="3" name="Picture 2" descr="Screen Shot 2018-05-07 at 12.32.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76" y="1116546"/>
            <a:ext cx="8465109" cy="5005333"/>
          </a:xfrm>
          <a:prstGeom prst="rect">
            <a:avLst/>
          </a:prstGeom>
        </p:spPr>
      </p:pic>
    </p:spTree>
    <p:extLst>
      <p:ext uri="{BB962C8B-B14F-4D97-AF65-F5344CB8AC3E}">
        <p14:creationId xmlns:p14="http://schemas.microsoft.com/office/powerpoint/2010/main" val="27243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3801"/>
          </a:xfrm>
        </p:spPr>
        <p:txBody>
          <a:bodyPr/>
          <a:lstStyle/>
          <a:p>
            <a:r>
              <a:rPr lang="en-US" b="1" dirty="0"/>
              <a:t>Architecture of IEEE 802.15.4. </a:t>
            </a:r>
            <a:endParaRPr lang="en-US" dirty="0"/>
          </a:p>
        </p:txBody>
      </p:sp>
      <p:pic>
        <p:nvPicPr>
          <p:cNvPr id="3" name="Picture 2" descr="Screen Shot 2018-05-07 at 12.3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84" y="1335476"/>
            <a:ext cx="8563260" cy="4291040"/>
          </a:xfrm>
          <a:prstGeom prst="rect">
            <a:avLst/>
          </a:prstGeom>
        </p:spPr>
      </p:pic>
    </p:spTree>
    <p:extLst>
      <p:ext uri="{BB962C8B-B14F-4D97-AF65-F5344CB8AC3E}">
        <p14:creationId xmlns:p14="http://schemas.microsoft.com/office/powerpoint/2010/main" val="183224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1908"/>
          </a:xfrm>
        </p:spPr>
        <p:txBody>
          <a:bodyPr>
            <a:normAutofit/>
          </a:bodyPr>
          <a:lstStyle/>
          <a:p>
            <a:r>
              <a:rPr lang="en-US" sz="3600" b="1" dirty="0"/>
              <a:t>(a–c) Different types of star topologies </a:t>
            </a:r>
            <a:endParaRPr lang="en-US" sz="3600" dirty="0"/>
          </a:p>
        </p:txBody>
      </p:sp>
      <p:pic>
        <p:nvPicPr>
          <p:cNvPr id="3" name="Picture 2" descr="Screen Shot 2018-05-07 at 12.35.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820" y="1103633"/>
            <a:ext cx="6595569" cy="5354819"/>
          </a:xfrm>
          <a:prstGeom prst="rect">
            <a:avLst/>
          </a:prstGeom>
        </p:spPr>
      </p:pic>
    </p:spTree>
    <p:extLst>
      <p:ext uri="{BB962C8B-B14F-4D97-AF65-F5344CB8AC3E}">
        <p14:creationId xmlns:p14="http://schemas.microsoft.com/office/powerpoint/2010/main" val="33899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511</Words>
  <Application>Microsoft Macintosh PowerPoint</Application>
  <PresentationFormat>On-screen Show (4:3)</PresentationFormat>
  <Paragraphs>55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Service Discovery Protocol for the IoT Ecosystem </vt:lpstr>
      <vt:lpstr>PowerPoint Presentation</vt:lpstr>
      <vt:lpstr>Infrastructure Protocols </vt:lpstr>
      <vt:lpstr>Protocol Architecture of IoT </vt:lpstr>
      <vt:lpstr>Protocol architecture of IoT </vt:lpstr>
      <vt:lpstr>Categorization of IoT protocols </vt:lpstr>
      <vt:lpstr>DODAG control messages </vt:lpstr>
      <vt:lpstr>Architecture of IEEE 802.15.4. </vt:lpstr>
      <vt:lpstr>(a–c) Different types of star topologies </vt:lpstr>
      <vt:lpstr>Network architecture of 6LoWPAN </vt:lpstr>
      <vt:lpstr>Protocol stack of 6LoWPAN </vt:lpstr>
      <vt:lpstr>Bluetooth Low Energy </vt:lpstr>
      <vt:lpstr>Protocol stack of BLE </vt:lpstr>
      <vt:lpstr>Long Term Evolution-Advanced </vt:lpstr>
      <vt:lpstr>Components of RFID system. </vt:lpstr>
      <vt:lpstr>Different Types of EPC Tags </vt:lpstr>
      <vt:lpstr>Key Use Cases of LTE </vt:lpstr>
      <vt:lpstr>ZigBee </vt:lpstr>
      <vt:lpstr>Protocol architecture of ZigBee. </vt:lpstr>
      <vt:lpstr>Main application areas of ZigBee </vt:lpstr>
      <vt:lpstr>Working of chirp. </vt:lpstr>
      <vt:lpstr>Working of multicast domain name system (mDNS) </vt:lpstr>
      <vt:lpstr>Service discovery of a printer service using DNS-SD protocol. </vt:lpstr>
      <vt:lpstr>Working of UPnP. </vt:lpstr>
      <vt:lpstr>PowerPoint Presentation</vt:lpstr>
    </vt:vector>
  </TitlesOfParts>
  <Company>cyberoffice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firmansyah</dc:creator>
  <cp:lastModifiedBy>gerry firmansyah</cp:lastModifiedBy>
  <cp:revision>8</cp:revision>
  <dcterms:created xsi:type="dcterms:W3CDTF">2018-05-05T04:49:57Z</dcterms:created>
  <dcterms:modified xsi:type="dcterms:W3CDTF">2018-05-17T03:05:37Z</dcterms:modified>
</cp:coreProperties>
</file>