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5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4F04-B42E-B043-A137-04D716DF1CF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8760-9238-424E-8533-5809BFE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Integration Technology and Tools for </a:t>
            </a:r>
            <a:r>
              <a:rPr lang="en-US" i="1" dirty="0" err="1"/>
              <a:t>IoT</a:t>
            </a:r>
            <a:r>
              <a:rPr lang="en-US" i="1"/>
              <a:t> </a:t>
            </a:r>
            <a:r>
              <a:rPr lang="en-US" i="1"/>
              <a:t>Environment</a:t>
            </a:r>
            <a:r>
              <a:rPr lang="en-US"/>
              <a:t> 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CSI 421-Internet Of Things</a:t>
            </a:r>
          </a:p>
          <a:p>
            <a:r>
              <a:rPr lang="en-US" i="1" dirty="0" err="1"/>
              <a:t>Universitas</a:t>
            </a:r>
            <a:r>
              <a:rPr lang="en-US" i="1" dirty="0"/>
              <a:t> </a:t>
            </a:r>
            <a:r>
              <a:rPr lang="en-US" i="1" dirty="0" err="1"/>
              <a:t>Esa</a:t>
            </a:r>
            <a:r>
              <a:rPr lang="en-US" i="1" dirty="0"/>
              <a:t> </a:t>
            </a:r>
            <a:r>
              <a:rPr lang="en-US" i="1"/>
              <a:t>Unggul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Networks of networks of sensors and actuators </a:t>
            </a:r>
            <a:endParaRPr lang="en-US" dirty="0"/>
          </a:p>
        </p:txBody>
      </p:sp>
      <p:pic>
        <p:nvPicPr>
          <p:cNvPr id="5" name="Picture 4" descr="Screen Shot 2018-05-07 at 1.2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1399"/>
            <a:ext cx="8230088" cy="52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Sensor-to-Cloud Integration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and actuator data need to be taken to nearby or faraway clouds for storage and </a:t>
            </a:r>
            <a:r>
              <a:rPr lang="en-US" dirty="0" err="1"/>
              <a:t>analyt</a:t>
            </a:r>
            <a:r>
              <a:rPr lang="en-US" dirty="0"/>
              <a:t>- </a:t>
            </a:r>
            <a:r>
              <a:rPr lang="en-US" dirty="0" err="1"/>
              <a:t>ics</a:t>
            </a:r>
            <a:r>
              <a:rPr lang="en-US" dirty="0"/>
              <a:t>. ere are multiple cloud options ranging from o -premise, on-premise, and to edge clouds. </a:t>
            </a:r>
            <a:endParaRPr lang="en-US" dirty="0" smtClean="0"/>
          </a:p>
          <a:p>
            <a:r>
              <a:rPr lang="en-US" dirty="0" smtClean="0"/>
              <a:t>Public </a:t>
            </a:r>
            <a:r>
              <a:rPr lang="en-US" dirty="0"/>
              <a:t>clouds are typically for historical, comprehensive, and batch processing whereas </a:t>
            </a:r>
            <a:r>
              <a:rPr lang="en-US" dirty="0" err="1"/>
              <a:t>interac</a:t>
            </a:r>
            <a:r>
              <a:rPr lang="en-US" dirty="0"/>
              <a:t>- </a:t>
            </a:r>
            <a:r>
              <a:rPr lang="en-US" dirty="0" err="1"/>
              <a:t>tive</a:t>
            </a:r>
            <a:r>
              <a:rPr lang="en-US" dirty="0"/>
              <a:t>, stream, and real-time processing in a secure fashion are better accomplished by edge or fog clouds wherein proximate or local processing gets done comfortably.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6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passaging architecture for sensor and actuator data to cloud </a:t>
            </a:r>
            <a:endParaRPr lang="en-US" dirty="0"/>
          </a:p>
        </p:txBody>
      </p:sp>
      <p:pic>
        <p:nvPicPr>
          <p:cNvPr id="5" name="Picture 4" descr="Screen Shot 2018-05-07 at 1.2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96" y="1281558"/>
            <a:ext cx="4984765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6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layered architecture for sensor-to-cloud integration </a:t>
            </a:r>
            <a:endParaRPr lang="en-US" dirty="0"/>
          </a:p>
        </p:txBody>
      </p:sp>
      <p:pic>
        <p:nvPicPr>
          <p:cNvPr id="3" name="Picture 2" descr="Screen Shot 2018-05-07 at 1.2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1" y="2109281"/>
            <a:ext cx="8986353" cy="2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smarter home use case. </a:t>
            </a:r>
            <a:endParaRPr lang="en-US" dirty="0"/>
          </a:p>
        </p:txBody>
      </p:sp>
      <p:pic>
        <p:nvPicPr>
          <p:cNvPr id="3" name="Picture 2" descr="Screen Shot 2018-05-07 at 1.2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57" y="1308099"/>
            <a:ext cx="6526934" cy="53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8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DPWS OSI model. </a:t>
            </a:r>
            <a:endParaRPr lang="en-US" dirty="0"/>
          </a:p>
        </p:txBody>
      </p:sp>
      <p:pic>
        <p:nvPicPr>
          <p:cNvPr id="3" name="Picture 2" descr="Screen Shot 2018-05-07 at 1.2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567"/>
            <a:ext cx="9144000" cy="47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0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role of pub/sub broker toward device integration. </a:t>
            </a:r>
            <a:endParaRPr lang="en-US" dirty="0"/>
          </a:p>
        </p:txBody>
      </p:sp>
      <p:pic>
        <p:nvPicPr>
          <p:cNvPr id="3" name="Picture 2" descr="Screen Shot 2018-05-07 at 1.2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17" y="1320800"/>
            <a:ext cx="6640313" cy="55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7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openHAB</a:t>
            </a:r>
            <a:r>
              <a:rPr lang="en-US" b="1" dirty="0"/>
              <a:t> reference architecture. </a:t>
            </a:r>
            <a:endParaRPr lang="en-US" dirty="0"/>
          </a:p>
        </p:txBody>
      </p:sp>
      <p:pic>
        <p:nvPicPr>
          <p:cNvPr id="3" name="Picture 2" descr="Screen Shot 2018-05-07 at 1.2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5981"/>
            <a:ext cx="8229600" cy="57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941"/>
          </a:xfrm>
        </p:spPr>
        <p:txBody>
          <a:bodyPr>
            <a:normAutofit/>
          </a:bodyPr>
          <a:lstStyle/>
          <a:p>
            <a:r>
              <a:rPr lang="en-US" sz="3200" b="1" dirty="0"/>
              <a:t>The MQTT-enabled device connectivity </a:t>
            </a:r>
            <a:endParaRPr lang="en-US" sz="3200" dirty="0"/>
          </a:p>
        </p:txBody>
      </p:sp>
      <p:pic>
        <p:nvPicPr>
          <p:cNvPr id="3" name="Picture 2" descr="Screen Shot 2018-05-07 at 1.3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952579"/>
            <a:ext cx="4118422" cy="57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0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6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device interactions scenario </a:t>
            </a:r>
            <a:endParaRPr lang="en-US" dirty="0"/>
          </a:p>
        </p:txBody>
      </p:sp>
      <p:pic>
        <p:nvPicPr>
          <p:cNvPr id="4" name="Picture 3" descr="Screen Shot 2018-05-07 at 1.3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0" y="990599"/>
            <a:ext cx="7638046" cy="55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8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Integration Technology and Tools for </a:t>
            </a:r>
            <a:r>
              <a:rPr lang="en-US" i="1" dirty="0" err="1"/>
              <a:t>IoT</a:t>
            </a:r>
            <a:r>
              <a:rPr lang="en-US" i="1" dirty="0"/>
              <a:t> Environment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  <a:p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mengacu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buku</a:t>
            </a:r>
            <a:r>
              <a:rPr lang="en-US" b="1" dirty="0"/>
              <a:t> : </a:t>
            </a:r>
            <a:r>
              <a:rPr lang="en-US" dirty="0"/>
              <a:t>The Internet of Things: Enabling Technologies, Platforms, and Use Cases [</a:t>
            </a:r>
            <a:r>
              <a:rPr lang="en-US" dirty="0" err="1"/>
              <a:t>Pethuru</a:t>
            </a:r>
            <a:r>
              <a:rPr lang="en-US" dirty="0"/>
              <a:t> Raj, </a:t>
            </a:r>
            <a:r>
              <a:rPr lang="en-US" dirty="0" err="1"/>
              <a:t>Anupama</a:t>
            </a:r>
            <a:r>
              <a:rPr lang="en-US" dirty="0"/>
              <a:t> C. Raman] 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4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device interactions scenario </a:t>
            </a:r>
            <a:endParaRPr lang="en-US" dirty="0"/>
          </a:p>
        </p:txBody>
      </p:sp>
      <p:pic>
        <p:nvPicPr>
          <p:cNvPr id="4" name="Picture 3" descr="Screen Shot 2018-05-07 at 1.3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893"/>
            <a:ext cx="8991170" cy="48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580"/>
          </a:xfrm>
        </p:spPr>
        <p:txBody>
          <a:bodyPr>
            <a:noAutofit/>
          </a:bodyPr>
          <a:lstStyle/>
          <a:p>
            <a:r>
              <a:rPr lang="en-US" sz="2800" b="1" dirty="0"/>
              <a:t>Internal and external interactions through AMQP. </a:t>
            </a:r>
            <a:endParaRPr lang="en-US" sz="2800" dirty="0"/>
          </a:p>
        </p:txBody>
      </p:sp>
      <p:pic>
        <p:nvPicPr>
          <p:cNvPr id="3" name="Picture 2" descr="Screen Shot 2018-05-07 at 1.3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0" y="907217"/>
            <a:ext cx="8187197" cy="56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8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68663"/>
          </a:xfrm>
        </p:spPr>
        <p:txBody>
          <a:bodyPr>
            <a:noAutofit/>
          </a:bodyPr>
          <a:lstStyle/>
          <a:p>
            <a:r>
              <a:rPr lang="en-US" sz="2800" b="1" dirty="0"/>
              <a:t>The </a:t>
            </a:r>
            <a:r>
              <a:rPr lang="en-US" sz="2800" b="1" dirty="0" err="1"/>
              <a:t>robomq’s</a:t>
            </a:r>
            <a:r>
              <a:rPr lang="en-US" sz="2800" b="1" dirty="0"/>
              <a:t> queuing solution for device interactions. </a:t>
            </a:r>
            <a:endParaRPr lang="en-US" sz="2800" dirty="0"/>
          </a:p>
        </p:txBody>
      </p:sp>
      <p:pic>
        <p:nvPicPr>
          <p:cNvPr id="3" name="Picture 2" descr="Screen Shot 2018-05-07 at 1.3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5" y="1043301"/>
            <a:ext cx="8451186" cy="408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end-to-end steps of cloud AMQP. </a:t>
            </a:r>
            <a:endParaRPr lang="en-US" dirty="0"/>
          </a:p>
        </p:txBody>
      </p:sp>
      <p:pic>
        <p:nvPicPr>
          <p:cNvPr id="3" name="Picture 2" descr="Screen Shot 2018-05-07 at 1.3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" y="1632991"/>
            <a:ext cx="8992653" cy="36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023"/>
          </a:xfrm>
        </p:spPr>
        <p:txBody>
          <a:bodyPr>
            <a:normAutofit/>
          </a:bodyPr>
          <a:lstStyle/>
          <a:p>
            <a:r>
              <a:rPr lang="en-US" sz="3600" b="1" dirty="0"/>
              <a:t>The comparison of HTTP and </a:t>
            </a:r>
            <a:r>
              <a:rPr lang="en-US" sz="3600" b="1" dirty="0" err="1"/>
              <a:t>CoAP</a:t>
            </a:r>
            <a:r>
              <a:rPr lang="en-US" sz="3600" b="1" dirty="0"/>
              <a:t> stacks </a:t>
            </a:r>
            <a:endParaRPr lang="en-US" sz="3600" dirty="0"/>
          </a:p>
        </p:txBody>
      </p:sp>
      <p:pic>
        <p:nvPicPr>
          <p:cNvPr id="3" name="Picture 2" descr="Screen Shot 2018-05-07 at 1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5" y="1179381"/>
            <a:ext cx="8934235" cy="46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technologically inspired capability of instrumenting and </a:t>
            </a:r>
            <a:r>
              <a:rPr lang="en-US" dirty="0" err="1"/>
              <a:t>intercon</a:t>
            </a:r>
            <a:r>
              <a:rPr lang="en-US" dirty="0"/>
              <a:t>- </a:t>
            </a:r>
            <a:r>
              <a:rPr lang="en-US" dirty="0" err="1"/>
              <a:t>necting</a:t>
            </a:r>
            <a:r>
              <a:rPr lang="en-US" dirty="0"/>
              <a:t> computationally powerful as well as resource-constrained devices (physical, mechanical, electrical, and electronics) with one another in the vicinity as well as with cloud-hosted software applications and data sources over any network is to enable the devices to exhibit a kind of shrewdness in their operations and outputs. </a:t>
            </a:r>
          </a:p>
        </p:txBody>
      </p:sp>
    </p:spTree>
    <p:extLst>
      <p:ext uri="{BB962C8B-B14F-4D97-AF65-F5344CB8AC3E}">
        <p14:creationId xmlns:p14="http://schemas.microsoft.com/office/powerpoint/2010/main" val="330032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integration scenarios: </a:t>
            </a:r>
          </a:p>
          <a:p>
            <a:r>
              <a:rPr lang="en-US" dirty="0"/>
              <a:t>1. Sensor and actuator networks</a:t>
            </a:r>
            <a:br>
              <a:rPr lang="en-US" dirty="0"/>
            </a:br>
            <a:r>
              <a:rPr lang="en-US" dirty="0"/>
              <a:t>2. Device-to-device (D2D) integration</a:t>
            </a:r>
            <a:br>
              <a:rPr lang="en-US" dirty="0"/>
            </a:br>
            <a:r>
              <a:rPr lang="en-US" dirty="0"/>
              <a:t>3. Cloud-to-cloud (C2C) integration</a:t>
            </a:r>
            <a:br>
              <a:rPr lang="en-US" dirty="0"/>
            </a:br>
            <a:r>
              <a:rPr lang="en-US" dirty="0"/>
              <a:t>4. Device and sensor-to-cloud (D2C) integration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0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IoT</a:t>
            </a:r>
            <a:r>
              <a:rPr lang="en-US" b="1" i="1" dirty="0"/>
              <a:t> Communication Protocol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One </a:t>
            </a:r>
            <a:r>
              <a:rPr lang="en-US" dirty="0" smtClean="0"/>
              <a:t>definition </a:t>
            </a:r>
            <a:r>
              <a:rPr lang="en-US" dirty="0"/>
              <a:t>of </a:t>
            </a:r>
            <a:r>
              <a:rPr lang="en-US" dirty="0" err="1"/>
              <a:t>IoT</a:t>
            </a:r>
            <a:r>
              <a:rPr lang="en-US" dirty="0"/>
              <a:t> is connecting devices to the Internet that were not previously connected.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factory owner may connect high-powered lights. A triathlete may connect a battery-powered heart-rate monitor.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home or building automation provider may connect a wireless sensor with no line power source.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the important thing here is that in all the above cases the </a:t>
            </a:r>
            <a:r>
              <a:rPr lang="en-US" i="1" dirty="0"/>
              <a:t>thing </a:t>
            </a:r>
            <a:r>
              <a:rPr lang="en-US" dirty="0"/>
              <a:t>must communicate through the Internet to be considered an </a:t>
            </a:r>
            <a:r>
              <a:rPr lang="en-US" i="1" dirty="0" err="1"/>
              <a:t>IoT</a:t>
            </a:r>
            <a:r>
              <a:rPr lang="en-US" i="1" dirty="0"/>
              <a:t> </a:t>
            </a:r>
            <a:r>
              <a:rPr lang="en-US" dirty="0"/>
              <a:t>node. </a:t>
            </a:r>
          </a:p>
        </p:txBody>
      </p:sp>
    </p:spTree>
    <p:extLst>
      <p:ext uri="{BB962C8B-B14F-4D97-AF65-F5344CB8AC3E}">
        <p14:creationId xmlns:p14="http://schemas.microsoft.com/office/powerpoint/2010/main" val="44096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621"/>
          </a:xfrm>
        </p:spPr>
        <p:txBody>
          <a:bodyPr>
            <a:noAutofit/>
          </a:bodyPr>
          <a:lstStyle/>
          <a:p>
            <a:r>
              <a:rPr lang="en-US" sz="3200" b="1" dirty="0"/>
              <a:t>The </a:t>
            </a:r>
            <a:r>
              <a:rPr lang="en-US" sz="3200" b="1" dirty="0" err="1"/>
              <a:t>IoT</a:t>
            </a:r>
            <a:r>
              <a:rPr lang="en-US" sz="3200" b="1" dirty="0"/>
              <a:t> Devices Networking Requirements </a:t>
            </a:r>
            <a:endParaRPr lang="en-US" sz="3200" dirty="0"/>
          </a:p>
        </p:txBody>
      </p:sp>
      <p:pic>
        <p:nvPicPr>
          <p:cNvPr id="5" name="Picture 4" descr="Screen Shot 2018-05-07 at 1.1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" y="1406187"/>
            <a:ext cx="9004727" cy="40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enterprise transformation happens through the following </a:t>
            </a:r>
            <a:r>
              <a:rPr lang="en-US" dirty="0" err="1"/>
              <a:t>ve</a:t>
            </a:r>
            <a:r>
              <a:rPr lang="en-US" dirty="0"/>
              <a:t> tasks: </a:t>
            </a:r>
          </a:p>
          <a:p>
            <a:r>
              <a:rPr lang="en-US" dirty="0"/>
              <a:t>◾  </a:t>
            </a:r>
            <a:r>
              <a:rPr lang="en-US" dirty="0" err="1"/>
              <a:t>Infrastructureoptimization</a:t>
            </a:r>
            <a:r>
              <a:rPr lang="en-US" dirty="0"/>
              <a:t> </a:t>
            </a:r>
          </a:p>
          <a:p>
            <a:r>
              <a:rPr lang="en-US" dirty="0"/>
              <a:t>◾  </a:t>
            </a:r>
            <a:r>
              <a:rPr lang="en-US" dirty="0" err="1"/>
              <a:t>Processexcellence</a:t>
            </a:r>
            <a:r>
              <a:rPr lang="en-US" dirty="0"/>
              <a:t> </a:t>
            </a:r>
          </a:p>
          <a:p>
            <a:r>
              <a:rPr lang="en-US" dirty="0"/>
              <a:t>◾  </a:t>
            </a:r>
            <a:r>
              <a:rPr lang="en-US" dirty="0" err="1"/>
              <a:t>Architectureassimilation</a:t>
            </a:r>
            <a:r>
              <a:rPr lang="en-US" dirty="0"/>
              <a:t> </a:t>
            </a:r>
          </a:p>
          <a:p>
            <a:r>
              <a:rPr lang="en-US" dirty="0"/>
              <a:t>◾  Technology adaption and adoption </a:t>
            </a:r>
          </a:p>
          <a:p>
            <a:r>
              <a:rPr lang="en-US" dirty="0"/>
              <a:t>◾  Leveraging data (internal as well as external) for deriving insights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6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9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IoT</a:t>
            </a:r>
            <a:r>
              <a:rPr lang="en-US" b="1" dirty="0"/>
              <a:t> reference architecture. </a:t>
            </a:r>
            <a:endParaRPr lang="en-US" dirty="0"/>
          </a:p>
        </p:txBody>
      </p:sp>
      <p:pic>
        <p:nvPicPr>
          <p:cNvPr id="5" name="Picture 4" descr="Screen Shot 2018-05-07 at 1.1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7" y="1101193"/>
            <a:ext cx="8669174" cy="5272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756" y="6373205"/>
            <a:ext cx="8917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(From ITU Telecommunication Standardization Sector, http://</a:t>
            </a:r>
            <a:r>
              <a:rPr lang="en-US" sz="2400" baseline="30000" dirty="0" err="1"/>
              <a:t>www.itu.int</a:t>
            </a:r>
            <a:r>
              <a:rPr lang="en-US" sz="2400" baseline="30000" dirty="0"/>
              <a:t>/en/ITU-T/Pages/</a:t>
            </a:r>
            <a:r>
              <a:rPr lang="en-US" sz="2400" baseline="30000" dirty="0" err="1"/>
              <a:t>default.aspx</a:t>
            </a:r>
            <a:r>
              <a:rPr lang="en-US" sz="2400" baseline="30000" dirty="0"/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0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Sensor and Actuator Networks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Sensing is tending to be ubiquitous. </a:t>
            </a:r>
            <a:endParaRPr lang="en-US" dirty="0" smtClean="0"/>
          </a:p>
          <a:p>
            <a:r>
              <a:rPr lang="en-US" dirty="0" smtClean="0"/>
              <a:t>Sensors </a:t>
            </a:r>
            <a:r>
              <a:rPr lang="en-US" dirty="0"/>
              <a:t>are being touted as the eyes and ears of next-generation software applications.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number of technologies especially miniaturization, networking, com- </a:t>
            </a:r>
            <a:r>
              <a:rPr lang="en-US" dirty="0" err="1"/>
              <a:t>munication</a:t>
            </a:r>
            <a:r>
              <a:rPr lang="en-US" dirty="0"/>
              <a:t>, and so on are contributing immensely to the unprecedented success of the sensing paradigm. </a:t>
            </a:r>
            <a:endParaRPr lang="en-US" dirty="0" smtClean="0"/>
          </a:p>
          <a:p>
            <a:r>
              <a:rPr lang="en-US" dirty="0" smtClean="0"/>
              <a:t>Sensors </a:t>
            </a:r>
            <a:r>
              <a:rPr lang="en-US" dirty="0"/>
              <a:t>are becoming exceptionally tiny to be easily disposable, disappearing, and yet elegantly deft. </a:t>
            </a:r>
          </a:p>
        </p:txBody>
      </p:sp>
    </p:spTree>
    <p:extLst>
      <p:ext uri="{BB962C8B-B14F-4D97-AF65-F5344CB8AC3E}">
        <p14:creationId xmlns:p14="http://schemas.microsoft.com/office/powerpoint/2010/main" val="343956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521</Words>
  <Application>Microsoft Macintosh PowerPoint</Application>
  <PresentationFormat>On-screen Show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Integration Technology and Tools for IoT Environment </vt:lpstr>
      <vt:lpstr>PowerPoint Presentation</vt:lpstr>
      <vt:lpstr>PowerPoint Presentation</vt:lpstr>
      <vt:lpstr>PowerPoint Presentation</vt:lpstr>
      <vt:lpstr>IoT Communication Protocol Requirements </vt:lpstr>
      <vt:lpstr>The IoT Devices Networking Requirements </vt:lpstr>
      <vt:lpstr>PowerPoint Presentation</vt:lpstr>
      <vt:lpstr>The IoT reference architecture. </vt:lpstr>
      <vt:lpstr>Sensor and Actuator Networks </vt:lpstr>
      <vt:lpstr>Networks of networks of sensors and actuators </vt:lpstr>
      <vt:lpstr>Sensor-to-Cloud Integration </vt:lpstr>
      <vt:lpstr>The passaging architecture for sensor and actuator data to cloud </vt:lpstr>
      <vt:lpstr>The layered architecture for sensor-to-cloud integration </vt:lpstr>
      <vt:lpstr>A smarter home use case. </vt:lpstr>
      <vt:lpstr>The DPWS OSI model. </vt:lpstr>
      <vt:lpstr>The role of pub/sub broker toward device integration. </vt:lpstr>
      <vt:lpstr>The openHAB reference architecture. </vt:lpstr>
      <vt:lpstr>The MQTT-enabled device connectivity </vt:lpstr>
      <vt:lpstr>The device interactions scenario </vt:lpstr>
      <vt:lpstr>The device interactions scenario </vt:lpstr>
      <vt:lpstr>Internal and external interactions through AMQP. </vt:lpstr>
      <vt:lpstr>The robomq’s queuing solution for device interactions. </vt:lpstr>
      <vt:lpstr>The end-to-end steps of cloud AMQP. </vt:lpstr>
      <vt:lpstr>The comparison of HTTP and CoAP stacks </vt:lpstr>
    </vt:vector>
  </TitlesOfParts>
  <Company>cyberoffice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firmansyah</dc:creator>
  <cp:lastModifiedBy>gerry firmansyah</cp:lastModifiedBy>
  <cp:revision>24</cp:revision>
  <dcterms:created xsi:type="dcterms:W3CDTF">2018-05-05T04:49:57Z</dcterms:created>
  <dcterms:modified xsi:type="dcterms:W3CDTF">2018-05-17T03:05:52Z</dcterms:modified>
</cp:coreProperties>
</file>