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204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1361306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239376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418224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275268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71D94F04-B42E-B043-A137-04D716DF1CF0}" type="datetimeFigureOut">
              <a:rPr lang="en-US" smtClean="0"/>
              <a:t>5/17/18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2883757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71D94F04-B42E-B043-A137-04D716DF1CF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3478944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71D94F04-B42E-B043-A137-04D716DF1CF0}" type="datetimeFigureOut">
              <a:rPr lang="en-US" smtClean="0"/>
              <a:t>5/17/18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1093517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71D94F04-B42E-B043-A137-04D716DF1CF0}" type="datetimeFigureOut">
              <a:rPr lang="en-US" smtClean="0"/>
              <a:t>5/17/18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102278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94F04-B42E-B043-A137-04D716DF1CF0}" type="datetimeFigureOut">
              <a:rPr lang="en-US" smtClean="0"/>
              <a:t>5/17/18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260079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1D94F04-B42E-B043-A137-04D716DF1CF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140691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1D94F04-B42E-B043-A137-04D716DF1CF0}" type="datetimeFigureOut">
              <a:rPr lang="en-US" smtClean="0"/>
              <a:t>5/17/18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48760-9238-424E-8533-5809BFE5CCF2}" type="slidenum">
              <a:rPr lang="en-US" smtClean="0"/>
              <a:t>‹#›</a:t>
            </a:fld>
            <a:endParaRPr lang="en-US"/>
          </a:p>
        </p:txBody>
      </p:sp>
    </p:spTree>
    <p:extLst>
      <p:ext uri="{BB962C8B-B14F-4D97-AF65-F5344CB8AC3E}">
        <p14:creationId xmlns:p14="http://schemas.microsoft.com/office/powerpoint/2010/main" val="9928529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D94F04-B42E-B043-A137-04D716DF1CF0}" type="datetimeFigureOut">
              <a:rPr lang="en-US" smtClean="0"/>
              <a:t>5/17/18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48760-9238-424E-8533-5809BFE5CCF2}" type="slidenum">
              <a:rPr lang="en-US" smtClean="0"/>
              <a:t>‹#›</a:t>
            </a:fld>
            <a:endParaRPr lang="en-US"/>
          </a:p>
        </p:txBody>
      </p:sp>
    </p:spTree>
    <p:extLst>
      <p:ext uri="{BB962C8B-B14F-4D97-AF65-F5344CB8AC3E}">
        <p14:creationId xmlns:p14="http://schemas.microsoft.com/office/powerpoint/2010/main" val="3588201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i="1" dirty="0"/>
              <a:t>Next Generation Clouds for </a:t>
            </a:r>
            <a:r>
              <a:rPr lang="en-US" i="1" dirty="0" err="1"/>
              <a:t>IoT</a:t>
            </a:r>
            <a:r>
              <a:rPr lang="en-US" i="1"/>
              <a:t> </a:t>
            </a:r>
            <a:r>
              <a:rPr lang="en-US" i="1"/>
              <a:t>Application</a:t>
            </a:r>
            <a:r>
              <a:rPr lang="en-US"/>
              <a:t> </a:t>
            </a:r>
            <a:endParaRPr lang="en-US"/>
          </a:p>
        </p:txBody>
      </p:sp>
      <p:sp>
        <p:nvSpPr>
          <p:cNvPr id="7" name="Subtitle 6"/>
          <p:cNvSpPr>
            <a:spLocks noGrp="1"/>
          </p:cNvSpPr>
          <p:nvPr>
            <p:ph type="subTitle" idx="1"/>
          </p:nvPr>
        </p:nvSpPr>
        <p:spPr/>
        <p:txBody>
          <a:bodyPr/>
          <a:lstStyle/>
          <a:p>
            <a:r>
              <a:rPr lang="en-US" i="1" dirty="0"/>
              <a:t>CSI 421-Internet Of Things</a:t>
            </a:r>
          </a:p>
          <a:p>
            <a:r>
              <a:rPr lang="en-US" i="1" dirty="0" err="1"/>
              <a:t>Universitas</a:t>
            </a:r>
            <a:r>
              <a:rPr lang="en-US" i="1" dirty="0"/>
              <a:t> </a:t>
            </a:r>
            <a:r>
              <a:rPr lang="en-US" i="1" dirty="0" err="1"/>
              <a:t>Esa</a:t>
            </a:r>
            <a:r>
              <a:rPr lang="en-US" i="1" dirty="0"/>
              <a:t> </a:t>
            </a:r>
            <a:r>
              <a:rPr lang="en-US" i="1"/>
              <a:t>Unggul</a:t>
            </a:r>
            <a:endParaRPr lang="en-US" dirty="0"/>
          </a:p>
        </p:txBody>
      </p:sp>
    </p:spTree>
    <p:extLst>
      <p:ext uri="{BB962C8B-B14F-4D97-AF65-F5344CB8AC3E}">
        <p14:creationId xmlns:p14="http://schemas.microsoft.com/office/powerpoint/2010/main" val="1671829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2888"/>
            <a:ext cx="9144000" cy="6327844"/>
          </a:xfrm>
        </p:spPr>
        <p:txBody>
          <a:bodyPr>
            <a:normAutofit fontScale="70000" lnSpcReduction="20000"/>
          </a:bodyPr>
          <a:lstStyle/>
          <a:p>
            <a:pPr marL="0" indent="0">
              <a:buNone/>
            </a:pPr>
            <a:r>
              <a:rPr lang="en-US" sz="3400" b="1" dirty="0" smtClean="0"/>
              <a:t>The benefits </a:t>
            </a:r>
            <a:r>
              <a:rPr lang="en-US" sz="3400" b="1" dirty="0"/>
              <a:t>of these new services to citizens are varied and numerous: </a:t>
            </a:r>
          </a:p>
          <a:p>
            <a:r>
              <a:rPr lang="en-US" dirty="0"/>
              <a:t>◾  Increase citizens’ </a:t>
            </a:r>
            <a:r>
              <a:rPr lang="en-US" dirty="0" err="1"/>
              <a:t>bene</a:t>
            </a:r>
            <a:r>
              <a:rPr lang="en-US" dirty="0"/>
              <a:t> </a:t>
            </a:r>
            <a:r>
              <a:rPr lang="en-US" dirty="0" err="1"/>
              <a:t>ts</a:t>
            </a:r>
            <a:r>
              <a:rPr lang="en-US" dirty="0"/>
              <a:t> by timely welfare services information distribution. </a:t>
            </a:r>
          </a:p>
          <a:p>
            <a:r>
              <a:rPr lang="en-US" dirty="0"/>
              <a:t>◾  Improve information accessibility by delivering information through various media </a:t>
            </a:r>
            <a:r>
              <a:rPr lang="en-US" dirty="0" smtClean="0"/>
              <a:t>channels </a:t>
            </a:r>
            <a:r>
              <a:rPr lang="en-US" dirty="0"/>
              <a:t>and devices. </a:t>
            </a:r>
          </a:p>
          <a:p>
            <a:r>
              <a:rPr lang="en-US" dirty="0"/>
              <a:t>◾  Improve learning experiences by two-way video communication enabled mentoring. </a:t>
            </a:r>
          </a:p>
          <a:p>
            <a:r>
              <a:rPr lang="en-US" dirty="0"/>
              <a:t>◾  Increase free education contents and its quality for low-income community residents and </a:t>
            </a:r>
            <a:r>
              <a:rPr lang="en-US" dirty="0" smtClean="0"/>
              <a:t> students</a:t>
            </a:r>
            <a:r>
              <a:rPr lang="en-US" dirty="0"/>
              <a:t>, and thus to deal with social divide issues. </a:t>
            </a:r>
          </a:p>
          <a:p>
            <a:r>
              <a:rPr lang="en-US" dirty="0"/>
              <a:t>◾  Reduce overall or regular health care cost, especially for low-income residents and solitude </a:t>
            </a:r>
            <a:r>
              <a:rPr lang="en-US" dirty="0" smtClean="0"/>
              <a:t>living </a:t>
            </a:r>
            <a:r>
              <a:rPr lang="en-US" dirty="0"/>
              <a:t>aged people. </a:t>
            </a:r>
          </a:p>
          <a:p>
            <a:r>
              <a:rPr lang="en-US" dirty="0"/>
              <a:t>◾  Improve access to care services for chronic diseases, reducing the need for patients to visit </a:t>
            </a:r>
            <a:r>
              <a:rPr lang="en-US" dirty="0" smtClean="0"/>
              <a:t>remote </a:t>
            </a:r>
            <a:r>
              <a:rPr lang="en-US" dirty="0"/>
              <a:t>hospitals. </a:t>
            </a:r>
          </a:p>
          <a:p>
            <a:r>
              <a:rPr lang="en-US" dirty="0"/>
              <a:t>◾  Create new markets for participatory urban regeneration projects applying u-City </a:t>
            </a:r>
            <a:r>
              <a:rPr lang="en-US" dirty="0" smtClean="0"/>
              <a:t>technologies</a:t>
            </a:r>
            <a:r>
              <a:rPr lang="en-US" dirty="0"/>
              <a:t>. </a:t>
            </a:r>
          </a:p>
          <a:p>
            <a:r>
              <a:rPr lang="en-US" dirty="0"/>
              <a:t>◾  Provide wider revenue creation opportunities by open innovation-based urban regeneration </a:t>
            </a:r>
            <a:r>
              <a:rPr lang="en-US" dirty="0" smtClean="0"/>
              <a:t>framework</a:t>
            </a:r>
            <a:r>
              <a:rPr lang="en-US" dirty="0"/>
              <a:t>. </a:t>
            </a:r>
          </a:p>
          <a:p>
            <a:endParaRPr lang="en-US" dirty="0"/>
          </a:p>
        </p:txBody>
      </p:sp>
    </p:spTree>
    <p:extLst>
      <p:ext uri="{BB962C8B-B14F-4D97-AF65-F5344CB8AC3E}">
        <p14:creationId xmlns:p14="http://schemas.microsoft.com/office/powerpoint/2010/main" val="350503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Sensor-Cloud Integration for Smarter Cities </a:t>
            </a:r>
            <a:endParaRPr lang="en-US" dirty="0">
              <a:effectLst/>
            </a:endParaRPr>
          </a:p>
        </p:txBody>
      </p:sp>
      <p:sp>
        <p:nvSpPr>
          <p:cNvPr id="3" name="Content Placeholder 2"/>
          <p:cNvSpPr>
            <a:spLocks noGrp="1"/>
          </p:cNvSpPr>
          <p:nvPr>
            <p:ph idx="1"/>
          </p:nvPr>
        </p:nvSpPr>
        <p:spPr/>
        <p:txBody>
          <a:bodyPr>
            <a:normAutofit lnSpcReduction="10000"/>
          </a:bodyPr>
          <a:lstStyle/>
          <a:p>
            <a:r>
              <a:rPr lang="en-US" dirty="0"/>
              <a:t>Sensors and actuators are the eyes and ears of future IT in order to e </a:t>
            </a:r>
            <a:r>
              <a:rPr lang="en-US" dirty="0" err="1"/>
              <a:t>ortlessly</a:t>
            </a:r>
            <a:r>
              <a:rPr lang="en-US" dirty="0"/>
              <a:t> capture disparate data from an increasing array of distinct sources. </a:t>
            </a:r>
            <a:endParaRPr lang="en-US" dirty="0" smtClean="0"/>
          </a:p>
          <a:p>
            <a:r>
              <a:rPr lang="en-US" dirty="0" smtClean="0"/>
              <a:t>Correspondingly </a:t>
            </a:r>
            <a:r>
              <a:rPr lang="en-US" dirty="0"/>
              <a:t>there are cloud-based </a:t>
            </a:r>
            <a:r>
              <a:rPr lang="en-US" dirty="0" err="1"/>
              <a:t>ana</a:t>
            </a:r>
            <a:r>
              <a:rPr lang="en-US" dirty="0"/>
              <a:t>- </a:t>
            </a:r>
            <a:r>
              <a:rPr lang="en-US" dirty="0" err="1"/>
              <a:t>lytical</a:t>
            </a:r>
            <a:r>
              <a:rPr lang="en-US" dirty="0"/>
              <a:t> solutions to incredibly capitalize the accumulated data to extract actionable knowledge toward achieving and sustaining the smarter world vision. </a:t>
            </a:r>
            <a:endParaRPr lang="en-US" dirty="0">
              <a:effectLst/>
            </a:endParaRPr>
          </a:p>
        </p:txBody>
      </p:sp>
    </p:spTree>
    <p:extLst>
      <p:ext uri="{BB962C8B-B14F-4D97-AF65-F5344CB8AC3E}">
        <p14:creationId xmlns:p14="http://schemas.microsoft.com/office/powerpoint/2010/main" val="3877341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Social and Sensor Data Fusion in Cloud </a:t>
            </a:r>
            <a:endParaRPr lang="en-US" dirty="0">
              <a:effectLst/>
            </a:endParaRPr>
          </a:p>
        </p:txBody>
      </p:sp>
      <p:sp>
        <p:nvSpPr>
          <p:cNvPr id="3" name="Content Placeholder 2"/>
          <p:cNvSpPr>
            <a:spLocks noGrp="1"/>
          </p:cNvSpPr>
          <p:nvPr>
            <p:ph idx="1"/>
          </p:nvPr>
        </p:nvSpPr>
        <p:spPr/>
        <p:txBody>
          <a:bodyPr/>
          <a:lstStyle/>
          <a:p>
            <a:r>
              <a:rPr lang="en-US" dirty="0"/>
              <a:t>Mobile phones are not only enabled with communication capabilities but also blessed with more computing power these days. </a:t>
            </a:r>
            <a:endParaRPr lang="en-US" dirty="0" smtClean="0"/>
          </a:p>
          <a:p>
            <a:r>
              <a:rPr lang="en-US" dirty="0" smtClean="0"/>
              <a:t>Further </a:t>
            </a:r>
            <a:r>
              <a:rPr lang="en-US" dirty="0"/>
              <a:t>on, a variety of minuscule sensors are smartly embedded inside mobile phones to make them multifaceted in their o </a:t>
            </a:r>
            <a:r>
              <a:rPr lang="en-US" dirty="0" err="1"/>
              <a:t>erings</a:t>
            </a:r>
            <a:r>
              <a:rPr lang="en-US" dirty="0"/>
              <a:t> and outputs. </a:t>
            </a:r>
            <a:endParaRPr lang="en-US" dirty="0">
              <a:effectLst/>
            </a:endParaRPr>
          </a:p>
        </p:txBody>
      </p:sp>
    </p:spTree>
    <p:extLst>
      <p:ext uri="{BB962C8B-B14F-4D97-AF65-F5344CB8AC3E}">
        <p14:creationId xmlns:p14="http://schemas.microsoft.com/office/powerpoint/2010/main" val="2695990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Smarter Health Care </a:t>
            </a:r>
            <a:endParaRPr lang="en-US" dirty="0"/>
          </a:p>
        </p:txBody>
      </p:sp>
      <p:sp>
        <p:nvSpPr>
          <p:cNvPr id="3" name="Content Placeholder 2"/>
          <p:cNvSpPr>
            <a:spLocks noGrp="1"/>
          </p:cNvSpPr>
          <p:nvPr>
            <p:ph idx="1"/>
          </p:nvPr>
        </p:nvSpPr>
        <p:spPr/>
        <p:txBody>
          <a:bodyPr/>
          <a:lstStyle/>
          <a:p>
            <a:r>
              <a:rPr lang="en-US" dirty="0"/>
              <a:t>T</a:t>
            </a:r>
            <a:r>
              <a:rPr lang="en-US" dirty="0" smtClean="0"/>
              <a:t>here </a:t>
            </a:r>
            <a:r>
              <a:rPr lang="en-US" dirty="0"/>
              <a:t>are several types of smarter environments emerging and a litany of attractive use cases is being </a:t>
            </a:r>
            <a:r>
              <a:rPr lang="en-US" dirty="0" smtClean="0"/>
              <a:t>proposed.</a:t>
            </a:r>
          </a:p>
          <a:p>
            <a:r>
              <a:rPr lang="en-US" dirty="0" smtClean="0"/>
              <a:t>Ambient </a:t>
            </a:r>
            <a:r>
              <a:rPr lang="en-US" dirty="0"/>
              <a:t>assisted living (AAL) is a very prominent use case for smarter homes. </a:t>
            </a:r>
            <a:endParaRPr lang="en-US" dirty="0" smtClean="0"/>
          </a:p>
          <a:p>
            <a:r>
              <a:rPr lang="en-US" dirty="0" smtClean="0"/>
              <a:t>The </a:t>
            </a:r>
            <a:r>
              <a:rPr lang="en-US" dirty="0"/>
              <a:t>need is to empower bed-ridden, debilitated, and diseased people to lead an independent and digitally assisted living. </a:t>
            </a:r>
          </a:p>
          <a:p>
            <a:endParaRPr lang="en-US" dirty="0"/>
          </a:p>
        </p:txBody>
      </p:sp>
    </p:spTree>
    <p:extLst>
      <p:ext uri="{BB962C8B-B14F-4D97-AF65-F5344CB8AC3E}">
        <p14:creationId xmlns:p14="http://schemas.microsoft.com/office/powerpoint/2010/main" val="2392855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Cloud-Inspired Smarter Health Care Services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unprecedented adoption of the cloud concepts by various business verticals has impacted the health care industry too. </a:t>
            </a:r>
            <a:endParaRPr lang="en-US" dirty="0" smtClean="0"/>
          </a:p>
          <a:p>
            <a:r>
              <a:rPr lang="en-US" dirty="0" smtClean="0"/>
              <a:t>The </a:t>
            </a:r>
            <a:r>
              <a:rPr lang="en-US" dirty="0"/>
              <a:t>health care industry’s technology infrastructure has been highly fragmented, in </a:t>
            </a:r>
            <a:r>
              <a:rPr lang="en-US" dirty="0" err="1"/>
              <a:t>exible</a:t>
            </a:r>
            <a:r>
              <a:rPr lang="en-US" dirty="0"/>
              <a:t>, closed, and expensive. </a:t>
            </a:r>
            <a:endParaRPr lang="en-US" dirty="0" smtClean="0"/>
          </a:p>
          <a:p>
            <a:r>
              <a:rPr lang="en-US" dirty="0" smtClean="0"/>
              <a:t>Due </a:t>
            </a:r>
            <a:r>
              <a:rPr lang="en-US" dirty="0"/>
              <a:t>to the widely expressed concerns of data </a:t>
            </a:r>
            <a:r>
              <a:rPr lang="en-US" dirty="0" smtClean="0"/>
              <a:t>security</a:t>
            </a:r>
            <a:r>
              <a:rPr lang="en-US" dirty="0"/>
              <a:t>, IT platforms, and health care applications and data are overwhelmingly maintained in-house IT infrastructures. </a:t>
            </a:r>
          </a:p>
        </p:txBody>
      </p:sp>
    </p:spTree>
    <p:extLst>
      <p:ext uri="{BB962C8B-B14F-4D97-AF65-F5344CB8AC3E}">
        <p14:creationId xmlns:p14="http://schemas.microsoft.com/office/powerpoint/2010/main" val="4278062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Era of Hybrid Clouds </a:t>
            </a:r>
            <a:endParaRPr lang="en-US" dirty="0"/>
          </a:p>
        </p:txBody>
      </p:sp>
      <p:sp>
        <p:nvSpPr>
          <p:cNvPr id="3" name="Content Placeholder 2"/>
          <p:cNvSpPr>
            <a:spLocks noGrp="1"/>
          </p:cNvSpPr>
          <p:nvPr>
            <p:ph idx="1"/>
          </p:nvPr>
        </p:nvSpPr>
        <p:spPr/>
        <p:txBody>
          <a:bodyPr>
            <a:normAutofit fontScale="92500" lnSpcReduction="10000"/>
          </a:bodyPr>
          <a:lstStyle/>
          <a:p>
            <a:r>
              <a:rPr lang="en-US" dirty="0"/>
              <a:t>Due to a variety of reasons, private cloud options are being seriously considered by business houses. </a:t>
            </a:r>
            <a:endParaRPr lang="en-US" dirty="0" smtClean="0"/>
          </a:p>
          <a:p>
            <a:r>
              <a:rPr lang="en-US" dirty="0" smtClean="0"/>
              <a:t>Especially </a:t>
            </a:r>
            <a:r>
              <a:rPr lang="en-US" dirty="0"/>
              <a:t>for the sake of having deeper visibility of the total IT environment, the end-to- end controllability, the guaranteed performance and dependability with nil network latency, and above all, impenetrable, and fool-proof security, private cloud environments are being prescribed as a part of IT strategy enterprise. </a:t>
            </a:r>
          </a:p>
        </p:txBody>
      </p:sp>
    </p:spTree>
    <p:extLst>
      <p:ext uri="{BB962C8B-B14F-4D97-AF65-F5344CB8AC3E}">
        <p14:creationId xmlns:p14="http://schemas.microsoft.com/office/powerpoint/2010/main" val="3455566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5260"/>
          </a:xfrm>
        </p:spPr>
        <p:txBody>
          <a:bodyPr>
            <a:normAutofit fontScale="90000"/>
          </a:bodyPr>
          <a:lstStyle/>
          <a:p>
            <a:r>
              <a:rPr lang="en-US" b="1" dirty="0"/>
              <a:t>The centralized approach. </a:t>
            </a:r>
            <a:endParaRPr lang="en-US" dirty="0"/>
          </a:p>
        </p:txBody>
      </p:sp>
      <p:pic>
        <p:nvPicPr>
          <p:cNvPr id="4" name="Picture 3" descr="Screen Shot 2018-05-07 at 2.12.3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64" y="1383521"/>
            <a:ext cx="9095736" cy="4502084"/>
          </a:xfrm>
          <a:prstGeom prst="rect">
            <a:avLst/>
          </a:prstGeom>
        </p:spPr>
      </p:pic>
    </p:spTree>
    <p:extLst>
      <p:ext uri="{BB962C8B-B14F-4D97-AF65-F5344CB8AC3E}">
        <p14:creationId xmlns:p14="http://schemas.microsoft.com/office/powerpoint/2010/main" val="3278109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5260"/>
          </a:xfrm>
        </p:spPr>
        <p:txBody>
          <a:bodyPr>
            <a:normAutofit fontScale="90000"/>
          </a:bodyPr>
          <a:lstStyle/>
          <a:p>
            <a:r>
              <a:rPr lang="en-US" b="1" dirty="0"/>
              <a:t>The decentralized approach </a:t>
            </a:r>
            <a:endParaRPr lang="en-US" dirty="0"/>
          </a:p>
        </p:txBody>
      </p:sp>
      <p:pic>
        <p:nvPicPr>
          <p:cNvPr id="3" name="Picture 2" descr="Screen Shot 2018-05-07 at 2.13.5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96" y="1769082"/>
            <a:ext cx="9096604" cy="4287082"/>
          </a:xfrm>
          <a:prstGeom prst="rect">
            <a:avLst/>
          </a:prstGeom>
        </p:spPr>
      </p:pic>
    </p:spTree>
    <p:extLst>
      <p:ext uri="{BB962C8B-B14F-4D97-AF65-F5344CB8AC3E}">
        <p14:creationId xmlns:p14="http://schemas.microsoft.com/office/powerpoint/2010/main" val="2100912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2580"/>
          </a:xfrm>
        </p:spPr>
        <p:txBody>
          <a:bodyPr>
            <a:normAutofit fontScale="90000"/>
          </a:bodyPr>
          <a:lstStyle/>
          <a:p>
            <a:r>
              <a:rPr lang="en-US" b="1" dirty="0"/>
              <a:t>The hierarchical approach. </a:t>
            </a:r>
            <a:endParaRPr lang="en-US" dirty="0"/>
          </a:p>
        </p:txBody>
      </p:sp>
      <p:pic>
        <p:nvPicPr>
          <p:cNvPr id="5" name="Picture 4" descr="Screen Shot 2018-05-07 at 2.15.0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86" y="1542270"/>
            <a:ext cx="8869635" cy="4090220"/>
          </a:xfrm>
          <a:prstGeom prst="rect">
            <a:avLst/>
          </a:prstGeom>
        </p:spPr>
      </p:pic>
    </p:spTree>
    <p:extLst>
      <p:ext uri="{BB962C8B-B14F-4D97-AF65-F5344CB8AC3E}">
        <p14:creationId xmlns:p14="http://schemas.microsoft.com/office/powerpoint/2010/main" val="496431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Special-Purpose Clouds </a:t>
            </a:r>
            <a:endParaRPr lang="en-US" dirty="0"/>
          </a:p>
        </p:txBody>
      </p:sp>
      <p:sp>
        <p:nvSpPr>
          <p:cNvPr id="4" name="Content Placeholder 3"/>
          <p:cNvSpPr>
            <a:spLocks noGrp="1"/>
          </p:cNvSpPr>
          <p:nvPr>
            <p:ph idx="1"/>
          </p:nvPr>
        </p:nvSpPr>
        <p:spPr/>
        <p:txBody>
          <a:bodyPr/>
          <a:lstStyle/>
          <a:p>
            <a:r>
              <a:rPr lang="en-US" dirty="0"/>
              <a:t>Apart from the generic public, private, community, and hybrid clouds, there are several </a:t>
            </a:r>
            <a:r>
              <a:rPr lang="en-US" dirty="0" err="1"/>
              <a:t>pur</a:t>
            </a:r>
            <a:r>
              <a:rPr lang="en-US" dirty="0"/>
              <a:t>- pose-</a:t>
            </a:r>
            <a:r>
              <a:rPr lang="en-US" dirty="0" err="1"/>
              <a:t>speci</a:t>
            </a:r>
            <a:r>
              <a:rPr lang="en-US" dirty="0"/>
              <a:t> c clouds being built and sustained by various organizations. </a:t>
            </a:r>
            <a:endParaRPr lang="en-US" dirty="0" smtClean="0"/>
          </a:p>
          <a:p>
            <a:r>
              <a:rPr lang="en-US" dirty="0" smtClean="0"/>
              <a:t>For </a:t>
            </a:r>
            <a:r>
              <a:rPr lang="en-US" dirty="0"/>
              <a:t>example, there are mobile backup clouds for stocking up all kinds of mobile messages, videos, audio clips, photos, </a:t>
            </a:r>
            <a:r>
              <a:rPr lang="en-US" dirty="0" smtClean="0"/>
              <a:t> e</a:t>
            </a:r>
            <a:r>
              <a:rPr lang="en-US" dirty="0"/>
              <a:t>-mails, and so on. </a:t>
            </a:r>
          </a:p>
          <a:p>
            <a:endParaRPr lang="en-US" dirty="0"/>
          </a:p>
        </p:txBody>
      </p:sp>
    </p:spTree>
    <p:extLst>
      <p:ext uri="{BB962C8B-B14F-4D97-AF65-F5344CB8AC3E}">
        <p14:creationId xmlns:p14="http://schemas.microsoft.com/office/powerpoint/2010/main" val="2239667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a:t>Next Generation Clouds for </a:t>
            </a:r>
            <a:r>
              <a:rPr lang="en-US" i="1" dirty="0" err="1"/>
              <a:t>IoT</a:t>
            </a:r>
            <a:r>
              <a:rPr lang="en-US" i="1" dirty="0"/>
              <a:t> Application</a:t>
            </a:r>
            <a:r>
              <a:rPr lang="en-US" dirty="0" smtClean="0">
                <a:effectLst/>
              </a:rPr>
              <a:t> </a:t>
            </a:r>
          </a:p>
          <a:p>
            <a:endParaRPr lang="en-US" dirty="0"/>
          </a:p>
          <a:p>
            <a:r>
              <a:rPr lang="en-US" b="1" dirty="0" err="1"/>
              <a:t>Semua</a:t>
            </a:r>
            <a:r>
              <a:rPr lang="en-US" b="1" dirty="0"/>
              <a:t> </a:t>
            </a:r>
            <a:r>
              <a:rPr lang="en-US" b="1" dirty="0" err="1"/>
              <a:t>Bahan</a:t>
            </a:r>
            <a:r>
              <a:rPr lang="en-US" b="1" dirty="0"/>
              <a:t> </a:t>
            </a:r>
            <a:r>
              <a:rPr lang="en-US" b="1" dirty="0" err="1"/>
              <a:t>mengacu</a:t>
            </a:r>
            <a:r>
              <a:rPr lang="en-US" b="1" dirty="0"/>
              <a:t> </a:t>
            </a:r>
            <a:r>
              <a:rPr lang="en-US" b="1" dirty="0" err="1"/>
              <a:t>kepada</a:t>
            </a:r>
            <a:r>
              <a:rPr lang="en-US" b="1" dirty="0"/>
              <a:t> </a:t>
            </a:r>
            <a:r>
              <a:rPr lang="en-US" b="1" dirty="0" err="1"/>
              <a:t>buku</a:t>
            </a:r>
            <a:r>
              <a:rPr lang="en-US" b="1" dirty="0"/>
              <a:t> : </a:t>
            </a:r>
            <a:r>
              <a:rPr lang="en-US" dirty="0"/>
              <a:t>The Internet of Things: Enabling Technologies, Platforms, and Use Cases [</a:t>
            </a:r>
            <a:r>
              <a:rPr lang="en-US" dirty="0" err="1"/>
              <a:t>Pethuru</a:t>
            </a:r>
            <a:r>
              <a:rPr lang="en-US" dirty="0"/>
              <a:t> Raj, </a:t>
            </a:r>
            <a:r>
              <a:rPr lang="en-US" dirty="0" err="1"/>
              <a:t>Anupama</a:t>
            </a:r>
            <a:r>
              <a:rPr lang="en-US" dirty="0"/>
              <a:t> C. Raman] </a:t>
            </a:r>
            <a:r>
              <a:rPr lang="en-US" b="1" dirty="0"/>
              <a:t> </a:t>
            </a:r>
            <a:endParaRPr lang="en-US" dirty="0"/>
          </a:p>
          <a:p>
            <a:endParaRPr lang="en-US" dirty="0"/>
          </a:p>
        </p:txBody>
      </p:sp>
    </p:spTree>
    <p:extLst>
      <p:ext uri="{BB962C8B-B14F-4D97-AF65-F5344CB8AC3E}">
        <p14:creationId xmlns:p14="http://schemas.microsoft.com/office/powerpoint/2010/main" val="3565214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Device Clouds </a:t>
            </a:r>
            <a:endParaRPr lang="en-US" dirty="0"/>
          </a:p>
        </p:txBody>
      </p:sp>
      <p:sp>
        <p:nvSpPr>
          <p:cNvPr id="3" name="Content Placeholder 2"/>
          <p:cNvSpPr>
            <a:spLocks noGrp="1"/>
          </p:cNvSpPr>
          <p:nvPr>
            <p:ph idx="1"/>
          </p:nvPr>
        </p:nvSpPr>
        <p:spPr/>
        <p:txBody>
          <a:bodyPr>
            <a:normAutofit fontScale="77500" lnSpcReduction="20000"/>
          </a:bodyPr>
          <a:lstStyle/>
          <a:p>
            <a:r>
              <a:rPr lang="en-US" dirty="0"/>
              <a:t>As we all know, read, and experience, the device ecosystem is on the fast track these days. Every human being is all set to be assisted by tens of devices (wearable, portable, </a:t>
            </a:r>
            <a:r>
              <a:rPr lang="en-US" dirty="0" err="1"/>
              <a:t>pocketable</a:t>
            </a:r>
            <a:r>
              <a:rPr lang="en-US" dirty="0"/>
              <a:t>, implant- able, etc.) in his daily walks and works. </a:t>
            </a:r>
            <a:endParaRPr lang="en-US" dirty="0" smtClean="0"/>
          </a:p>
          <a:p>
            <a:r>
              <a:rPr lang="en-US" dirty="0" smtClean="0"/>
              <a:t>Every </a:t>
            </a:r>
            <a:r>
              <a:rPr lang="en-US" dirty="0"/>
              <a:t>home is getting </a:t>
            </a:r>
            <a:r>
              <a:rPr lang="en-US" dirty="0" err="1"/>
              <a:t>stu</a:t>
            </a:r>
            <a:r>
              <a:rPr lang="en-US" dirty="0"/>
              <a:t> </a:t>
            </a:r>
            <a:r>
              <a:rPr lang="en-US" dirty="0" err="1"/>
              <a:t>ed</a:t>
            </a:r>
            <a:r>
              <a:rPr lang="en-US" dirty="0"/>
              <a:t> with hundreds of hi- </a:t>
            </a:r>
            <a:r>
              <a:rPr lang="en-US" dirty="0" err="1"/>
              <a:t>elec</a:t>
            </a:r>
            <a:r>
              <a:rPr lang="en-US" dirty="0"/>
              <a:t>- </a:t>
            </a:r>
            <a:r>
              <a:rPr lang="en-US" dirty="0" err="1"/>
              <a:t>tronics</a:t>
            </a:r>
            <a:r>
              <a:rPr lang="en-US" dirty="0"/>
              <a:t>, appliances, media players, Wi-Fi routers, and so on, every car is being empowered with hundreds of edge devices such as in-vehicle infotainment system, network gateway, controllers, sensors, chips, and actuators, every manufacturing </a:t>
            </a:r>
            <a:r>
              <a:rPr lang="en-US" dirty="0" err="1"/>
              <a:t>oor</a:t>
            </a:r>
            <a:r>
              <a:rPr lang="en-US" dirty="0"/>
              <a:t> is saturated with a number of connected machines, equipment, instruments, and so on, every library is </a:t>
            </a:r>
            <a:r>
              <a:rPr lang="en-US" dirty="0" err="1"/>
              <a:t>lled</a:t>
            </a:r>
            <a:r>
              <a:rPr lang="en-US" dirty="0"/>
              <a:t> up with hundreds of tagged books, and so on. </a:t>
            </a:r>
          </a:p>
        </p:txBody>
      </p:sp>
    </p:spTree>
    <p:extLst>
      <p:ext uri="{BB962C8B-B14F-4D97-AF65-F5344CB8AC3E}">
        <p14:creationId xmlns:p14="http://schemas.microsoft.com/office/powerpoint/2010/main" val="1242673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41858"/>
          </a:xfrm>
        </p:spPr>
        <p:txBody>
          <a:bodyPr>
            <a:noAutofit/>
          </a:bodyPr>
          <a:lstStyle/>
          <a:p>
            <a:r>
              <a:rPr lang="en-US" sz="3200" b="1" dirty="0"/>
              <a:t>Cloud-based device management platform </a:t>
            </a:r>
            <a:endParaRPr lang="en-US" sz="3200" dirty="0"/>
          </a:p>
        </p:txBody>
      </p:sp>
      <p:pic>
        <p:nvPicPr>
          <p:cNvPr id="5" name="Picture 4" descr="Screen Shot 2018-05-07 at 2.17.4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105555"/>
            <a:ext cx="8415494" cy="5638953"/>
          </a:xfrm>
          <a:prstGeom prst="rect">
            <a:avLst/>
          </a:prstGeom>
        </p:spPr>
      </p:pic>
    </p:spTree>
    <p:extLst>
      <p:ext uri="{BB962C8B-B14F-4D97-AF65-F5344CB8AC3E}">
        <p14:creationId xmlns:p14="http://schemas.microsoft.com/office/powerpoint/2010/main" val="560442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Empowering device applications </a:t>
            </a:r>
            <a:endParaRPr lang="en-US" dirty="0"/>
          </a:p>
        </p:txBody>
      </p:sp>
      <p:pic>
        <p:nvPicPr>
          <p:cNvPr id="4" name="Picture 3" descr="Screen Shot 2018-05-07 at 2.18.4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556" y="1790700"/>
            <a:ext cx="8712513" cy="3788690"/>
          </a:xfrm>
          <a:prstGeom prst="rect">
            <a:avLst/>
          </a:prstGeom>
        </p:spPr>
      </p:pic>
    </p:spTree>
    <p:extLst>
      <p:ext uri="{BB962C8B-B14F-4D97-AF65-F5344CB8AC3E}">
        <p14:creationId xmlns:p14="http://schemas.microsoft.com/office/powerpoint/2010/main" val="2816831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hybrid version of local and remote clouds </a:t>
            </a:r>
            <a:endParaRPr lang="en-US" dirty="0"/>
          </a:p>
        </p:txBody>
      </p:sp>
      <p:pic>
        <p:nvPicPr>
          <p:cNvPr id="3" name="Picture 2" descr="Screen Shot 2018-05-07 at 2.19.4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826" y="2400300"/>
            <a:ext cx="8687302" cy="2362594"/>
          </a:xfrm>
          <a:prstGeom prst="rect">
            <a:avLst/>
          </a:prstGeom>
        </p:spPr>
      </p:pic>
    </p:spTree>
    <p:extLst>
      <p:ext uri="{BB962C8B-B14F-4D97-AF65-F5344CB8AC3E}">
        <p14:creationId xmlns:p14="http://schemas.microsoft.com/office/powerpoint/2010/main" val="3531410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foremost objective of the hugely popular cloud paradigm is to realize highly organized and optimized IT environments for enabling business automation, acceleration, and augmentation. </a:t>
            </a:r>
            <a:endParaRPr lang="en-US" dirty="0" smtClean="0"/>
          </a:p>
          <a:p>
            <a:r>
              <a:rPr lang="en-US" dirty="0" smtClean="0"/>
              <a:t>Most </a:t>
            </a:r>
            <a:r>
              <a:rPr lang="en-US" dirty="0"/>
              <a:t>of the enterprise IT environments across the globe are bloated, closed, static, complex, and expensive. </a:t>
            </a:r>
            <a:endParaRPr lang="en-US" dirty="0" smtClean="0"/>
          </a:p>
          <a:p>
            <a:r>
              <a:rPr lang="en-US" dirty="0" smtClean="0"/>
              <a:t>The </a:t>
            </a:r>
            <a:r>
              <a:rPr lang="en-US" dirty="0"/>
              <a:t>brewing challenges are therefore how to make IT elastic, programmable, dynamic, modular, and cost- e </a:t>
            </a:r>
            <a:r>
              <a:rPr lang="en-US" dirty="0" err="1"/>
              <a:t>ective</a:t>
            </a:r>
            <a:r>
              <a:rPr lang="en-US" dirty="0"/>
              <a:t>. </a:t>
            </a:r>
            <a:endParaRPr lang="en-US" dirty="0" smtClean="0"/>
          </a:p>
          <a:p>
            <a:r>
              <a:rPr lang="en-US" dirty="0" smtClean="0"/>
              <a:t>Especially </a:t>
            </a:r>
            <a:r>
              <a:rPr lang="en-US" dirty="0"/>
              <a:t>with the worldwide businesses cutting down their IT budgets, the enterprise IT team has to embark on a systematic and strategic journey to accomplish more with less through a host of pioneering technological solutions. </a:t>
            </a:r>
          </a:p>
        </p:txBody>
      </p:sp>
    </p:spTree>
    <p:extLst>
      <p:ext uri="{BB962C8B-B14F-4D97-AF65-F5344CB8AC3E}">
        <p14:creationId xmlns:p14="http://schemas.microsoft.com/office/powerpoint/2010/main" val="1643705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a:t>
            </a:r>
            <a:r>
              <a:rPr lang="en-US" dirty="0" smtClean="0"/>
              <a:t>he </a:t>
            </a:r>
            <a:r>
              <a:rPr lang="en-US" dirty="0"/>
              <a:t>powerful and pioneering cloud o </a:t>
            </a:r>
            <a:r>
              <a:rPr lang="en-US" dirty="0" err="1"/>
              <a:t>erings</a:t>
            </a:r>
            <a:r>
              <a:rPr lang="en-US" dirty="0"/>
              <a:t>: </a:t>
            </a:r>
          </a:p>
          <a:p>
            <a:r>
              <a:rPr lang="en-US" dirty="0"/>
              <a:t>◾ </a:t>
            </a:r>
            <a:r>
              <a:rPr lang="en-US" dirty="0" smtClean="0"/>
              <a:t>Hybrid and federated clouds </a:t>
            </a:r>
          </a:p>
          <a:p>
            <a:r>
              <a:rPr lang="en-US" dirty="0" smtClean="0"/>
              <a:t>◾ </a:t>
            </a:r>
            <a:r>
              <a:rPr lang="en-US" dirty="0"/>
              <a:t>Edge or fog </a:t>
            </a:r>
            <a:r>
              <a:rPr lang="en-US" dirty="0" smtClean="0"/>
              <a:t>clouds</a:t>
            </a:r>
            <a:endParaRPr lang="en-US" dirty="0"/>
          </a:p>
          <a:p>
            <a:r>
              <a:rPr lang="en-US" dirty="0" smtClean="0"/>
              <a:t>◾ </a:t>
            </a:r>
            <a:r>
              <a:rPr lang="en-US" dirty="0"/>
              <a:t>Software-</a:t>
            </a:r>
            <a:r>
              <a:rPr lang="en-US" dirty="0" smtClean="0"/>
              <a:t>defined clouds</a:t>
            </a:r>
            <a:endParaRPr lang="en-US" dirty="0"/>
          </a:p>
          <a:p>
            <a:r>
              <a:rPr lang="en-US" dirty="0" smtClean="0"/>
              <a:t>◾ </a:t>
            </a:r>
            <a:r>
              <a:rPr lang="en-US" dirty="0"/>
              <a:t>Cognitive clouds </a:t>
            </a:r>
          </a:p>
          <a:p>
            <a:endParaRPr lang="en-US" dirty="0"/>
          </a:p>
        </p:txBody>
      </p:sp>
    </p:spTree>
    <p:extLst>
      <p:ext uri="{BB962C8B-B14F-4D97-AF65-F5344CB8AC3E}">
        <p14:creationId xmlns:p14="http://schemas.microsoft.com/office/powerpoint/2010/main" val="3549426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About the Cloud Technology </a:t>
            </a:r>
            <a:endParaRPr lang="en-US" dirty="0"/>
          </a:p>
        </p:txBody>
      </p:sp>
      <p:sp>
        <p:nvSpPr>
          <p:cNvPr id="3" name="Content Placeholder 2"/>
          <p:cNvSpPr>
            <a:spLocks noGrp="1"/>
          </p:cNvSpPr>
          <p:nvPr>
            <p:ph idx="1"/>
          </p:nvPr>
        </p:nvSpPr>
        <p:spPr/>
        <p:txBody>
          <a:bodyPr>
            <a:normAutofit fontScale="92500" lnSpcReduction="20000"/>
          </a:bodyPr>
          <a:lstStyle/>
          <a:p>
            <a:r>
              <a:rPr lang="en-US" dirty="0"/>
              <a:t>With the overwhelming acceptance of cloud concepts, there is a big turnaround and </a:t>
            </a:r>
            <a:r>
              <a:rPr lang="en-US" dirty="0" err="1"/>
              <a:t>transforma</a:t>
            </a:r>
            <a:r>
              <a:rPr lang="en-US" dirty="0"/>
              <a:t>- </a:t>
            </a:r>
            <a:r>
              <a:rPr lang="en-US" dirty="0" err="1"/>
              <a:t>tion</a:t>
            </a:r>
            <a:r>
              <a:rPr lang="en-US" dirty="0"/>
              <a:t> waiting to happen for IT, the overwhelmingly accepted key enabler of business operations. </a:t>
            </a:r>
            <a:endParaRPr lang="en-US" dirty="0" smtClean="0"/>
          </a:p>
          <a:p>
            <a:r>
              <a:rPr lang="en-US" dirty="0" smtClean="0"/>
              <a:t>Especially </a:t>
            </a:r>
            <a:r>
              <a:rPr lang="en-US" dirty="0"/>
              <a:t>in the infrastructure front, there are possibilities and opportunities for dramatic and decisive optimizations. </a:t>
            </a:r>
            <a:endParaRPr lang="en-US" dirty="0" smtClean="0"/>
          </a:p>
          <a:p>
            <a:r>
              <a:rPr lang="en-US" dirty="0" smtClean="0"/>
              <a:t>The </a:t>
            </a:r>
            <a:r>
              <a:rPr lang="en-US" dirty="0"/>
              <a:t>cloud paradigm has also brought in newer service deployment, delivery, pricing, consumption, and composition models. </a:t>
            </a:r>
          </a:p>
        </p:txBody>
      </p:sp>
    </p:spTree>
    <p:extLst>
      <p:ext uri="{BB962C8B-B14F-4D97-AF65-F5344CB8AC3E}">
        <p14:creationId xmlns:p14="http://schemas.microsoft.com/office/powerpoint/2010/main" val="2182644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Smarter Homes </a:t>
            </a:r>
            <a:endParaRPr lang="en-US" dirty="0"/>
          </a:p>
        </p:txBody>
      </p:sp>
      <p:sp>
        <p:nvSpPr>
          <p:cNvPr id="3" name="Content Placeholder 2"/>
          <p:cNvSpPr>
            <a:spLocks noGrp="1"/>
          </p:cNvSpPr>
          <p:nvPr>
            <p:ph idx="1"/>
          </p:nvPr>
        </p:nvSpPr>
        <p:spPr/>
        <p:txBody>
          <a:bodyPr/>
          <a:lstStyle/>
          <a:p>
            <a:pPr marL="0" indent="0">
              <a:buNone/>
            </a:pPr>
            <a:r>
              <a:rPr lang="en-US" dirty="0"/>
              <a:t>Home automation elements are being manufactured in plenty, linking of distributed and </a:t>
            </a:r>
            <a:r>
              <a:rPr lang="en-US" dirty="0" err="1"/>
              <a:t>dispa</a:t>
            </a:r>
            <a:r>
              <a:rPr lang="en-US" dirty="0"/>
              <a:t>- rate devices are being smoothened out, conceiving newer and nimbler services are in full swing, enabling frameworks, infrastructures are virtualized and pooled, and proven processes are in place, clustered, brokered, federated, and cloud architectures are being worked out, and so on. </a:t>
            </a:r>
          </a:p>
          <a:p>
            <a:pPr marL="0" indent="0">
              <a:buNone/>
            </a:pPr>
            <a:endParaRPr lang="en-US" dirty="0"/>
          </a:p>
        </p:txBody>
      </p:sp>
    </p:spTree>
    <p:extLst>
      <p:ext uri="{BB962C8B-B14F-4D97-AF65-F5344CB8AC3E}">
        <p14:creationId xmlns:p14="http://schemas.microsoft.com/office/powerpoint/2010/main" val="807692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A sensor-stuffed smarter environment </a:t>
            </a:r>
            <a:endParaRPr lang="en-US" dirty="0"/>
          </a:p>
        </p:txBody>
      </p:sp>
      <p:pic>
        <p:nvPicPr>
          <p:cNvPr id="5" name="Picture 4" descr="Screen Shot 2018-05-07 at 2.03.2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61" y="1417638"/>
            <a:ext cx="8951731" cy="5440362"/>
          </a:xfrm>
          <a:prstGeom prst="rect">
            <a:avLst/>
          </a:prstGeom>
        </p:spPr>
      </p:pic>
    </p:spTree>
    <p:extLst>
      <p:ext uri="{BB962C8B-B14F-4D97-AF65-F5344CB8AC3E}">
        <p14:creationId xmlns:p14="http://schemas.microsoft.com/office/powerpoint/2010/main" val="2269152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i="1" dirty="0"/>
              <a:t>Smarter Grids </a:t>
            </a:r>
            <a:endParaRPr lang="en-US" dirty="0"/>
          </a:p>
        </p:txBody>
      </p:sp>
      <p:sp>
        <p:nvSpPr>
          <p:cNvPr id="4" name="Content Placeholder 3"/>
          <p:cNvSpPr>
            <a:spLocks noGrp="1"/>
          </p:cNvSpPr>
          <p:nvPr>
            <p:ph idx="1"/>
          </p:nvPr>
        </p:nvSpPr>
        <p:spPr/>
        <p:txBody>
          <a:bodyPr>
            <a:normAutofit fontScale="92500" lnSpcReduction="20000"/>
          </a:bodyPr>
          <a:lstStyle/>
          <a:p>
            <a:r>
              <a:rPr lang="en-US" dirty="0"/>
              <a:t>Due to vociferous demands, the modern power grid is transforming into a cyber-physical systems (CPS), where the physical infrastructure and </a:t>
            </a:r>
            <a:r>
              <a:rPr lang="en-US" dirty="0" err="1"/>
              <a:t>cyberinfrastructure</a:t>
            </a:r>
            <a:r>
              <a:rPr lang="en-US" dirty="0"/>
              <a:t> must coordinate to ensure an </a:t>
            </a:r>
            <a:r>
              <a:rPr lang="en-US" dirty="0" smtClean="0"/>
              <a:t>efficient </a:t>
            </a:r>
            <a:r>
              <a:rPr lang="en-US" dirty="0"/>
              <a:t>and reliable power energy grid. </a:t>
            </a:r>
            <a:endParaRPr lang="en-US" dirty="0" smtClean="0"/>
          </a:p>
          <a:p>
            <a:r>
              <a:rPr lang="en-US" dirty="0" smtClean="0"/>
              <a:t>However</a:t>
            </a:r>
            <a:r>
              <a:rPr lang="en-US" dirty="0"/>
              <a:t>, there are some practical challenges. Existing grid operations require human decisions. </a:t>
            </a:r>
            <a:endParaRPr lang="en-US" dirty="0" smtClean="0"/>
          </a:p>
          <a:p>
            <a:r>
              <a:rPr lang="en-US" dirty="0" smtClean="0"/>
              <a:t>Also</a:t>
            </a:r>
            <a:r>
              <a:rPr lang="en-US" dirty="0"/>
              <a:t>, renewables such as wind and solar energy are inherently unreliable and cause the electricity supply to be susceptible to the vagaries of nature. </a:t>
            </a:r>
          </a:p>
        </p:txBody>
      </p:sp>
    </p:spTree>
    <p:extLst>
      <p:ext uri="{BB962C8B-B14F-4D97-AF65-F5344CB8AC3E}">
        <p14:creationId xmlns:p14="http://schemas.microsoft.com/office/powerpoint/2010/main" val="1126562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a:t>IoT</a:t>
            </a:r>
            <a:r>
              <a:rPr lang="en-US" b="1" i="1" dirty="0"/>
              <a:t> and Cloud for Smarter Cities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Technological innovations such as extremely and deeply connected devices, distributed, </a:t>
            </a:r>
            <a:r>
              <a:rPr lang="en-US" dirty="0" err="1"/>
              <a:t>dispos</a:t>
            </a:r>
            <a:r>
              <a:rPr lang="en-US" dirty="0"/>
              <a:t>- able, and diminutive sensors and actuators, and the emergence of the Internet as the open, public and a </a:t>
            </a:r>
            <a:r>
              <a:rPr lang="en-US" dirty="0" err="1"/>
              <a:t>ordable</a:t>
            </a:r>
            <a:r>
              <a:rPr lang="en-US" dirty="0"/>
              <a:t> WAN communication infrastructure, clouds as the core, centralized and cognitive one-stop platform for hosting software applications and services, and so on, are enabling cities to capture valuable data, develop and deploy new services, and enhance existing services </a:t>
            </a:r>
            <a:r>
              <a:rPr lang="en-US" dirty="0" err="1"/>
              <a:t>substan</a:t>
            </a:r>
            <a:r>
              <a:rPr lang="en-US" dirty="0"/>
              <a:t>- </a:t>
            </a:r>
            <a:r>
              <a:rPr lang="en-US" dirty="0" err="1"/>
              <a:t>tially</a:t>
            </a:r>
            <a:r>
              <a:rPr lang="en-US" dirty="0"/>
              <a:t>, ushering in the era of smarter cities. </a:t>
            </a:r>
          </a:p>
        </p:txBody>
      </p:sp>
    </p:spTree>
    <p:extLst>
      <p:ext uri="{BB962C8B-B14F-4D97-AF65-F5344CB8AC3E}">
        <p14:creationId xmlns:p14="http://schemas.microsoft.com/office/powerpoint/2010/main" val="3627519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TotalTime>
  <Words>1103</Words>
  <Application>Microsoft Macintosh PowerPoint</Application>
  <PresentationFormat>On-screen Show (4:3)</PresentationFormat>
  <Paragraphs>66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Next Generation Clouds for IoT Application </vt:lpstr>
      <vt:lpstr>PowerPoint Presentation</vt:lpstr>
      <vt:lpstr>PowerPoint Presentation</vt:lpstr>
      <vt:lpstr>PowerPoint Presentation</vt:lpstr>
      <vt:lpstr>About the Cloud Technology </vt:lpstr>
      <vt:lpstr>Smarter Homes </vt:lpstr>
      <vt:lpstr>A sensor-stuffed smarter environment </vt:lpstr>
      <vt:lpstr>Smarter Grids </vt:lpstr>
      <vt:lpstr>IoT and Cloud for Smarter Cities </vt:lpstr>
      <vt:lpstr>PowerPoint Presentation</vt:lpstr>
      <vt:lpstr>Sensor-Cloud Integration for Smarter Cities </vt:lpstr>
      <vt:lpstr>Social and Sensor Data Fusion in Cloud </vt:lpstr>
      <vt:lpstr>Smarter Health Care </vt:lpstr>
      <vt:lpstr>Cloud-Inspired Smarter Health Care Services </vt:lpstr>
      <vt:lpstr>The Era of Hybrid Clouds </vt:lpstr>
      <vt:lpstr>The centralized approach. </vt:lpstr>
      <vt:lpstr>The decentralized approach </vt:lpstr>
      <vt:lpstr>The hierarchical approach. </vt:lpstr>
      <vt:lpstr>Special-Purpose Clouds </vt:lpstr>
      <vt:lpstr>Device Clouds </vt:lpstr>
      <vt:lpstr>Cloud-based device management platform </vt:lpstr>
      <vt:lpstr>Empowering device applications </vt:lpstr>
      <vt:lpstr>A hybrid version of local and remote clouds </vt:lpstr>
    </vt:vector>
  </TitlesOfParts>
  <Company>cyberoffice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gerry firmansyah</dc:creator>
  <cp:lastModifiedBy>gerry firmansyah</cp:lastModifiedBy>
  <cp:revision>19</cp:revision>
  <dcterms:created xsi:type="dcterms:W3CDTF">2018-05-05T04:49:57Z</dcterms:created>
  <dcterms:modified xsi:type="dcterms:W3CDTF">2018-05-17T03:06:23Z</dcterms:modified>
</cp:coreProperties>
</file>