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20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94F04-B42E-B043-A137-04D716DF1CF0}" type="datetimeFigureOut">
              <a:rPr lang="en-US" smtClean="0"/>
              <a:t>5/17/18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48760-9238-424E-8533-5809BFE5C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306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94F04-B42E-B043-A137-04D716DF1CF0}" type="datetimeFigureOut">
              <a:rPr lang="en-US" smtClean="0"/>
              <a:t>5/17/18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48760-9238-424E-8533-5809BFE5C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76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94F04-B42E-B043-A137-04D716DF1CF0}" type="datetimeFigureOut">
              <a:rPr lang="en-US" smtClean="0"/>
              <a:t>5/17/18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48760-9238-424E-8533-5809BFE5C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242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94F04-B42E-B043-A137-04D716DF1CF0}" type="datetimeFigureOut">
              <a:rPr lang="en-US" smtClean="0"/>
              <a:t>5/17/18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48760-9238-424E-8533-5809BFE5C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685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94F04-B42E-B043-A137-04D716DF1CF0}" type="datetimeFigureOut">
              <a:rPr lang="en-US" smtClean="0"/>
              <a:t>5/17/18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48760-9238-424E-8533-5809BFE5C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757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94F04-B42E-B043-A137-04D716DF1CF0}" type="datetimeFigureOut">
              <a:rPr lang="en-US" smtClean="0"/>
              <a:t>5/17/18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48760-9238-424E-8533-5809BFE5C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944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94F04-B42E-B043-A137-04D716DF1CF0}" type="datetimeFigureOut">
              <a:rPr lang="en-US" smtClean="0"/>
              <a:t>5/17/18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48760-9238-424E-8533-5809BFE5C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517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94F04-B42E-B043-A137-04D716DF1CF0}" type="datetimeFigureOut">
              <a:rPr lang="en-US" smtClean="0"/>
              <a:t>5/17/18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48760-9238-424E-8533-5809BFE5C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781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94F04-B42E-B043-A137-04D716DF1CF0}" type="datetimeFigureOut">
              <a:rPr lang="en-US" smtClean="0"/>
              <a:t>5/17/18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48760-9238-424E-8533-5809BFE5C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796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94F04-B42E-B043-A137-04D716DF1CF0}" type="datetimeFigureOut">
              <a:rPr lang="en-US" smtClean="0"/>
              <a:t>5/17/18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48760-9238-424E-8533-5809BFE5C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912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94F04-B42E-B043-A137-04D716DF1CF0}" type="datetimeFigureOut">
              <a:rPr lang="en-US" smtClean="0"/>
              <a:t>5/17/18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48760-9238-424E-8533-5809BFE5C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852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94F04-B42E-B043-A137-04D716DF1CF0}" type="datetimeFigureOut">
              <a:rPr lang="en-US" smtClean="0"/>
              <a:t>5/17/18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48760-9238-424E-8533-5809BFE5C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201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Emerging Filed of </a:t>
            </a:r>
            <a:r>
              <a:rPr lang="en-US" i="1" dirty="0" err="1"/>
              <a:t>IoT</a:t>
            </a:r>
            <a:r>
              <a:rPr lang="en-US" i="1"/>
              <a:t> Data </a:t>
            </a:r>
            <a:r>
              <a:rPr lang="en-US" i="1"/>
              <a:t>Analytics</a:t>
            </a:r>
            <a:r>
              <a:rPr lang="en-US"/>
              <a:t> </a:t>
            </a:r>
            <a:endParaRPr lang="en-US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/>
              <a:t>CSI 421-Internet Of Things</a:t>
            </a:r>
          </a:p>
          <a:p>
            <a:r>
              <a:rPr lang="en-US" i="1" dirty="0" err="1"/>
              <a:t>Universitas</a:t>
            </a:r>
            <a:r>
              <a:rPr lang="en-US" i="1" dirty="0"/>
              <a:t> </a:t>
            </a:r>
            <a:r>
              <a:rPr lang="en-US" i="1" dirty="0" err="1"/>
              <a:t>Esa</a:t>
            </a:r>
            <a:r>
              <a:rPr lang="en-US" i="1" dirty="0"/>
              <a:t> </a:t>
            </a:r>
            <a:r>
              <a:rPr lang="en-US" i="1"/>
              <a:t>Unggul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8290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The real-time and streaming analytics architecture </a:t>
            </a:r>
            <a:endParaRPr lang="en-US" dirty="0"/>
          </a:p>
        </p:txBody>
      </p:sp>
      <p:pic>
        <p:nvPicPr>
          <p:cNvPr id="4" name="Picture 3" descr="Screen Shot 2018-05-07 at 2.28.4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91" y="1866899"/>
            <a:ext cx="8960965" cy="3689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6810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The </a:t>
            </a:r>
            <a:r>
              <a:rPr lang="en-US" sz="3200" b="1" dirty="0"/>
              <a:t>Apache Spark architecture for real-time processing through in-memory data storage.</a:t>
            </a:r>
            <a:endParaRPr lang="en-US" sz="3200" dirty="0"/>
          </a:p>
        </p:txBody>
      </p:sp>
      <p:pic>
        <p:nvPicPr>
          <p:cNvPr id="4" name="Picture 3" descr="Screen Shot 2018-05-07 at 2.30.0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0513"/>
            <a:ext cx="9144000" cy="5575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9497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The technological components of the hybrid </a:t>
            </a:r>
            <a:r>
              <a:rPr lang="en-US" b="1" dirty="0" err="1"/>
              <a:t>IoT</a:t>
            </a:r>
            <a:r>
              <a:rPr lang="en-US" b="1" dirty="0"/>
              <a:t> analytics platform </a:t>
            </a:r>
            <a:endParaRPr lang="en-US" dirty="0"/>
          </a:p>
        </p:txBody>
      </p:sp>
      <p:pic>
        <p:nvPicPr>
          <p:cNvPr id="3" name="Picture 2" descr="Screen Shot 2018-05-07 at 2.31.1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54" y="2176215"/>
            <a:ext cx="8962594" cy="2389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1513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The real-time processing of big data </a:t>
            </a:r>
            <a:endParaRPr lang="en-US" dirty="0"/>
          </a:p>
        </p:txBody>
      </p:sp>
      <p:pic>
        <p:nvPicPr>
          <p:cNvPr id="3" name="Picture 2" descr="Screen Shot 2018-05-07 at 2.32.5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49" y="1536700"/>
            <a:ext cx="8902048" cy="4473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69945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55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The reference architecture (RA) for </a:t>
            </a:r>
            <a:r>
              <a:rPr lang="en-US" b="1" dirty="0" err="1"/>
              <a:t>IoT</a:t>
            </a:r>
            <a:r>
              <a:rPr lang="en-US" b="1" dirty="0"/>
              <a:t> data analytics platform </a:t>
            </a:r>
            <a:endParaRPr lang="en-US" dirty="0"/>
          </a:p>
        </p:txBody>
      </p:sp>
      <p:pic>
        <p:nvPicPr>
          <p:cNvPr id="3" name="Picture 2" descr="Screen Shot 2018-05-07 at 2.33.4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082" y="1467740"/>
            <a:ext cx="8787374" cy="4703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96780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/>
              <a:t>Connected Cars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specialized </a:t>
            </a:r>
            <a:r>
              <a:rPr lang="en-US" dirty="0" err="1"/>
              <a:t>IoT</a:t>
            </a:r>
            <a:r>
              <a:rPr lang="en-US" dirty="0"/>
              <a:t> data analytics platform is capable of bringing the much-needed transformations for the automotive enterprise with a number of new-generation capabilities such as real-time data about vehicles and their parts and pragmatic insights in time for car users and producers through highly advanced diagnostic, predictive, prescriptive, and prognostics analytics. </a:t>
            </a:r>
          </a:p>
        </p:txBody>
      </p:sp>
    </p:spTree>
    <p:extLst>
      <p:ext uri="{BB962C8B-B14F-4D97-AF65-F5344CB8AC3E}">
        <p14:creationId xmlns:p14="http://schemas.microsoft.com/office/powerpoint/2010/main" val="512661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</a:t>
            </a:r>
            <a:r>
              <a:rPr lang="en-US" b="1" dirty="0" err="1"/>
              <a:t>IoT</a:t>
            </a:r>
            <a:r>
              <a:rPr lang="en-US" b="1" dirty="0"/>
              <a:t> data analytics process </a:t>
            </a:r>
            <a:endParaRPr lang="en-US" dirty="0"/>
          </a:p>
        </p:txBody>
      </p:sp>
      <p:pic>
        <p:nvPicPr>
          <p:cNvPr id="6" name="Picture 5" descr="Screen Shot 2018-05-07 at 2.35.3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730" y="1858441"/>
            <a:ext cx="8926296" cy="3176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0540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The role of </a:t>
            </a:r>
            <a:r>
              <a:rPr lang="en-US" b="1" dirty="0" err="1"/>
              <a:t>IoT</a:t>
            </a:r>
            <a:r>
              <a:rPr lang="en-US" b="1" dirty="0"/>
              <a:t> gateway for </a:t>
            </a:r>
            <a:r>
              <a:rPr lang="en-US" b="1" dirty="0" err="1"/>
              <a:t>IoT</a:t>
            </a:r>
            <a:r>
              <a:rPr lang="en-US" b="1" dirty="0"/>
              <a:t> data analytics </a:t>
            </a:r>
            <a:endParaRPr lang="en-US" dirty="0"/>
          </a:p>
        </p:txBody>
      </p:sp>
      <p:pic>
        <p:nvPicPr>
          <p:cNvPr id="3" name="Picture 2" descr="Screen Shot 2018-05-07 at 2.36.5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766" y="2116332"/>
            <a:ext cx="8441610" cy="2170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3012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Emerging Filed of </a:t>
            </a:r>
            <a:r>
              <a:rPr lang="en-US" i="1" dirty="0" err="1"/>
              <a:t>IoT</a:t>
            </a:r>
            <a:r>
              <a:rPr lang="en-US" i="1" dirty="0"/>
              <a:t> Data Analytics</a:t>
            </a:r>
            <a:r>
              <a:rPr lang="en-US" dirty="0" smtClean="0">
                <a:effectLst/>
              </a:rPr>
              <a:t> </a:t>
            </a:r>
          </a:p>
          <a:p>
            <a:endParaRPr lang="en-US" dirty="0"/>
          </a:p>
          <a:p>
            <a:r>
              <a:rPr lang="en-US" b="1" dirty="0" err="1"/>
              <a:t>Semua</a:t>
            </a:r>
            <a:r>
              <a:rPr lang="en-US" b="1" dirty="0"/>
              <a:t> </a:t>
            </a:r>
            <a:r>
              <a:rPr lang="en-US" b="1" dirty="0" err="1"/>
              <a:t>Bahan</a:t>
            </a:r>
            <a:r>
              <a:rPr lang="en-US" b="1" dirty="0"/>
              <a:t> </a:t>
            </a:r>
            <a:r>
              <a:rPr lang="en-US" b="1" dirty="0" err="1"/>
              <a:t>mengacu</a:t>
            </a:r>
            <a:r>
              <a:rPr lang="en-US" b="1" dirty="0"/>
              <a:t> </a:t>
            </a:r>
            <a:r>
              <a:rPr lang="en-US" b="1" dirty="0" err="1"/>
              <a:t>kepada</a:t>
            </a:r>
            <a:r>
              <a:rPr lang="en-US" b="1" dirty="0"/>
              <a:t> </a:t>
            </a:r>
            <a:r>
              <a:rPr lang="en-US" b="1" dirty="0" err="1"/>
              <a:t>buku</a:t>
            </a:r>
            <a:r>
              <a:rPr lang="en-US" b="1" dirty="0"/>
              <a:t> : </a:t>
            </a:r>
            <a:r>
              <a:rPr lang="en-US" dirty="0"/>
              <a:t>The Internet of Things: Enabling Technologies, Platforms, and Use Cases [</a:t>
            </a:r>
            <a:r>
              <a:rPr lang="en-US" dirty="0" err="1"/>
              <a:t>Pethuru</a:t>
            </a:r>
            <a:r>
              <a:rPr lang="en-US" dirty="0"/>
              <a:t> Raj, </a:t>
            </a:r>
            <a:r>
              <a:rPr lang="en-US" dirty="0" err="1"/>
              <a:t>Anupama</a:t>
            </a:r>
            <a:r>
              <a:rPr lang="en-US" dirty="0"/>
              <a:t> C. Raman] </a:t>
            </a:r>
            <a:r>
              <a:rPr lang="en-US" b="1" dirty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214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As explained in the beginning of this book, the overwhelming leverage of miniaturization, digitization, distribution, </a:t>
            </a:r>
            <a:r>
              <a:rPr lang="en-US" dirty="0" err="1"/>
              <a:t>consumerization</a:t>
            </a:r>
            <a:r>
              <a:rPr lang="en-US" dirty="0"/>
              <a:t> (mobility), consolidation, centralization and industrialization (cloud), compartmentalization (virtualization and containerization), and deeper connectivity technologies has a number of trendsetting and transformational implications on information technology (IT) organizations and business houses/behemoths across the globe. </a:t>
            </a:r>
            <a:endParaRPr lang="en-US" dirty="0" smtClean="0"/>
          </a:p>
          <a:p>
            <a:r>
              <a:rPr lang="en-US" dirty="0" smtClean="0"/>
              <a:t>Edge </a:t>
            </a:r>
            <a:r>
              <a:rPr lang="en-US" dirty="0"/>
              <a:t>or fog computing through cloudlets and </a:t>
            </a:r>
            <a:r>
              <a:rPr lang="en-US" dirty="0" err="1"/>
              <a:t>microclouds</a:t>
            </a:r>
            <a:r>
              <a:rPr lang="en-US" dirty="0"/>
              <a:t> is another potential phenomenon for next-generation IT. </a:t>
            </a:r>
          </a:p>
        </p:txBody>
      </p:sp>
    </p:spTree>
    <p:extLst>
      <p:ext uri="{BB962C8B-B14F-4D97-AF65-F5344CB8AC3E}">
        <p14:creationId xmlns:p14="http://schemas.microsoft.com/office/powerpoint/2010/main" val="1458128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9899"/>
          </a:xfrm>
        </p:spPr>
        <p:txBody>
          <a:bodyPr>
            <a:normAutofit fontScale="90000"/>
          </a:bodyPr>
          <a:lstStyle/>
          <a:p>
            <a:r>
              <a:rPr lang="en-US" dirty="0"/>
              <a:t>IT requirements are being insisted for enabling data analytics: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0000"/>
            <a:ext cx="8229600" cy="52578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◾  Highly optimized and organized IT infrastructures (compute, storage, and network) for transmitting, storing, and processing large volumes of data published at a high speed. </a:t>
            </a:r>
          </a:p>
          <a:p>
            <a:r>
              <a:rPr lang="en-US" dirty="0"/>
              <a:t>◾  Data security while in transit, rest, and usage. </a:t>
            </a:r>
          </a:p>
          <a:p>
            <a:r>
              <a:rPr lang="en-US" dirty="0"/>
              <a:t>◾  Robust and resilient mining, processing and analysis algorithms, processes, and patterns. </a:t>
            </a:r>
          </a:p>
          <a:p>
            <a:r>
              <a:rPr lang="en-US" dirty="0"/>
              <a:t>◾  Highly synchronized platforms for faster data virtualization and ingestion, pioneering data </a:t>
            </a:r>
            <a:r>
              <a:rPr lang="en-US" dirty="0" smtClean="0"/>
              <a:t>analytics</a:t>
            </a:r>
            <a:r>
              <a:rPr lang="en-US" dirty="0"/>
              <a:t>, and knowledge visualization. </a:t>
            </a:r>
          </a:p>
          <a:p>
            <a:r>
              <a:rPr lang="en-US" dirty="0"/>
              <a:t>◾  With the projected trillions of digitized objects and billions of connected devices, the data, </a:t>
            </a:r>
            <a:r>
              <a:rPr lang="en-US" dirty="0" smtClean="0"/>
              <a:t>user</a:t>
            </a:r>
            <a:r>
              <a:rPr lang="en-US" dirty="0"/>
              <a:t>, and analytics loads on IT infrastructures are hugely variable, and hence load-aware </a:t>
            </a:r>
            <a:r>
              <a:rPr lang="en-US" dirty="0" smtClean="0"/>
              <a:t>infrastructures </a:t>
            </a:r>
            <a:r>
              <a:rPr lang="en-US" dirty="0"/>
              <a:t>are insisted. </a:t>
            </a:r>
          </a:p>
          <a:p>
            <a:r>
              <a:rPr lang="en-US" dirty="0"/>
              <a:t>◾  Data and application integration standards and middleware with diverse sensors, devices, </a:t>
            </a:r>
            <a:r>
              <a:rPr lang="en-US" dirty="0" smtClean="0"/>
              <a:t>networks</a:t>
            </a:r>
            <a:r>
              <a:rPr lang="en-US" dirty="0"/>
              <a:t>, and systems. </a:t>
            </a:r>
          </a:p>
          <a:p>
            <a:r>
              <a:rPr lang="en-US" dirty="0"/>
              <a:t>◾  Data archival, backup, and recovery plus access control are very important for the big, fast, </a:t>
            </a:r>
            <a:r>
              <a:rPr lang="en-US" dirty="0" smtClean="0"/>
              <a:t>streaming</a:t>
            </a:r>
            <a:r>
              <a:rPr lang="en-US" dirty="0"/>
              <a:t>, and </a:t>
            </a:r>
            <a:r>
              <a:rPr lang="en-US" dirty="0" err="1"/>
              <a:t>IoT</a:t>
            </a:r>
            <a:r>
              <a:rPr lang="en-US" dirty="0"/>
              <a:t> data world. 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68016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data heaps gleaned from multiple sources: 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Aggregate</a:t>
            </a:r>
          </a:p>
          <a:p>
            <a:r>
              <a:rPr lang="en-US" i="1" dirty="0"/>
              <a:t>Preprocess </a:t>
            </a:r>
            <a:r>
              <a:rPr lang="en-US" dirty="0"/>
              <a:t>and transform </a:t>
            </a:r>
          </a:p>
          <a:p>
            <a:r>
              <a:rPr lang="en-US" i="1" dirty="0" smtClean="0"/>
              <a:t> </a:t>
            </a:r>
            <a:r>
              <a:rPr lang="en-US" i="1" dirty="0"/>
              <a:t>Ingest and store </a:t>
            </a:r>
            <a:endParaRPr lang="en-US" i="1" dirty="0" smtClean="0"/>
          </a:p>
          <a:p>
            <a:r>
              <a:rPr lang="en-US" i="1" dirty="0"/>
              <a:t>Investigate </a:t>
            </a:r>
            <a:endParaRPr lang="en-US" dirty="0"/>
          </a:p>
          <a:p>
            <a:r>
              <a:rPr lang="en-US" i="1" dirty="0" smtClean="0"/>
              <a:t>Visualize</a:t>
            </a:r>
          </a:p>
          <a:p>
            <a:r>
              <a:rPr lang="en-US" i="1" dirty="0"/>
              <a:t>Actuate the knowledge extracted</a:t>
            </a:r>
            <a:r>
              <a:rPr lang="en-US" dirty="0"/>
              <a:t>: </a:t>
            </a:r>
          </a:p>
          <a:p>
            <a:pPr marL="0" indent="0">
              <a:buNone/>
            </a:pPr>
            <a:r>
              <a:rPr lang="en-US" i="1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908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/>
              <a:t>Using Big Data Analytics in Health Care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Patient monitoring—inpatient, outpatient, emergency visits, and ICU</a:t>
            </a:r>
            <a:r>
              <a:rPr lang="en-US" dirty="0"/>
              <a:t>: </a:t>
            </a:r>
          </a:p>
          <a:p>
            <a:r>
              <a:rPr lang="en-US" i="1" dirty="0"/>
              <a:t>Preventive care for ACO</a:t>
            </a:r>
            <a:r>
              <a:rPr lang="en-US" dirty="0"/>
              <a:t>: </a:t>
            </a:r>
            <a:endParaRPr lang="en-US" dirty="0" smtClean="0"/>
          </a:p>
          <a:p>
            <a:r>
              <a:rPr lang="en-US" i="1" dirty="0"/>
              <a:t>Epidemiology</a:t>
            </a:r>
            <a:r>
              <a:rPr lang="en-US" dirty="0"/>
              <a:t>: </a:t>
            </a:r>
          </a:p>
          <a:p>
            <a:r>
              <a:rPr lang="en-US" i="1" dirty="0"/>
              <a:t>Patient care quality and program analysis</a:t>
            </a:r>
            <a:r>
              <a:rPr lang="en-US" dirty="0"/>
              <a:t>: 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86043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/>
              <a:t>Machine Data Analytics by </a:t>
            </a:r>
            <a:r>
              <a:rPr lang="en-US" b="1" i="1" dirty="0" err="1"/>
              <a:t>Splunk</a:t>
            </a:r>
            <a:r>
              <a:rPr lang="en-US" b="1" i="1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◾  Monitor end-to-end transactions for online businesses providing 24 × 7 operations </a:t>
            </a:r>
          </a:p>
          <a:p>
            <a:r>
              <a:rPr lang="en-US" dirty="0"/>
              <a:t>◾  Understand customer experience, behavior, and usage of services in real time </a:t>
            </a:r>
          </a:p>
          <a:p>
            <a:r>
              <a:rPr lang="en-US" dirty="0"/>
              <a:t>◾  </a:t>
            </a:r>
            <a:r>
              <a:rPr lang="en-US" dirty="0" err="1"/>
              <a:t>Ful</a:t>
            </a:r>
            <a:r>
              <a:rPr lang="en-US" dirty="0"/>
              <a:t> </a:t>
            </a:r>
            <a:r>
              <a:rPr lang="en-US" dirty="0" err="1"/>
              <a:t>ll</a:t>
            </a:r>
            <a:r>
              <a:rPr lang="en-US" dirty="0"/>
              <a:t> internal service level agreements and monitor service provider agreements </a:t>
            </a:r>
          </a:p>
          <a:p>
            <a:r>
              <a:rPr lang="en-US" dirty="0"/>
              <a:t>◾  Identify spot trends and sentiment analysis on social platforms </a:t>
            </a:r>
          </a:p>
          <a:p>
            <a:r>
              <a:rPr lang="en-US" dirty="0"/>
              <a:t>◾  Map and visualize threat scenario behavior patterns to improve security posture 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181191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Some real-world customer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◾ </a:t>
            </a:r>
            <a:r>
              <a:rPr lang="en-US" i="1" dirty="0"/>
              <a:t>E-Commerce</a:t>
            </a:r>
            <a:r>
              <a:rPr lang="en-US" dirty="0"/>
              <a:t>: </a:t>
            </a:r>
          </a:p>
          <a:p>
            <a:r>
              <a:rPr lang="en-US" dirty="0"/>
              <a:t>◾ </a:t>
            </a:r>
            <a:r>
              <a:rPr lang="en-US" i="1" dirty="0"/>
              <a:t>Software as a Service </a:t>
            </a:r>
            <a:r>
              <a:rPr lang="en-US" dirty="0"/>
              <a:t>(</a:t>
            </a:r>
            <a:r>
              <a:rPr lang="en-US" i="1" dirty="0" err="1"/>
              <a:t>SaaS</a:t>
            </a:r>
            <a:r>
              <a:rPr lang="en-US" dirty="0"/>
              <a:t>): </a:t>
            </a:r>
          </a:p>
          <a:p>
            <a:r>
              <a:rPr lang="en-US" dirty="0"/>
              <a:t>◾ </a:t>
            </a:r>
            <a:r>
              <a:rPr lang="en-US" i="1" dirty="0"/>
              <a:t>Digital publishing</a:t>
            </a:r>
            <a:r>
              <a:rPr lang="en-US" dirty="0"/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21865612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The </a:t>
            </a:r>
            <a:r>
              <a:rPr lang="en-US" b="1" dirty="0" err="1"/>
              <a:t>Splunk</a:t>
            </a:r>
            <a:r>
              <a:rPr lang="en-US" b="1" dirty="0"/>
              <a:t> reference architecture for machine data analytics. </a:t>
            </a:r>
            <a:endParaRPr lang="en-US" dirty="0"/>
          </a:p>
        </p:txBody>
      </p:sp>
      <p:pic>
        <p:nvPicPr>
          <p:cNvPr id="4" name="Picture 3" descr="Screen Shot 2018-05-07 at 2.28.0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796" y="1511300"/>
            <a:ext cx="8834098" cy="4476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0455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370</Words>
  <Application>Microsoft Macintosh PowerPoint</Application>
  <PresentationFormat>On-screen Show (4:3)</PresentationFormat>
  <Paragraphs>49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Emerging Filed of IoT Data Analytics </vt:lpstr>
      <vt:lpstr>PowerPoint Presentation</vt:lpstr>
      <vt:lpstr>PowerPoint Presentation</vt:lpstr>
      <vt:lpstr>IT requirements are being insisted for enabling data analytics: </vt:lpstr>
      <vt:lpstr>data heaps gleaned from multiple sources: </vt:lpstr>
      <vt:lpstr>Using Big Data Analytics in Health Care </vt:lpstr>
      <vt:lpstr>Machine Data Analytics by Splunk </vt:lpstr>
      <vt:lpstr>Some real-world customer </vt:lpstr>
      <vt:lpstr>The Splunk reference architecture for machine data analytics. </vt:lpstr>
      <vt:lpstr>The real-time and streaming analytics architecture </vt:lpstr>
      <vt:lpstr>The Apache Spark architecture for real-time processing through in-memory data storage.</vt:lpstr>
      <vt:lpstr>The technological components of the hybrid IoT analytics platform </vt:lpstr>
      <vt:lpstr>The real-time processing of big data </vt:lpstr>
      <vt:lpstr>The reference architecture (RA) for IoT data analytics platform </vt:lpstr>
      <vt:lpstr>Connected Cars </vt:lpstr>
      <vt:lpstr>The IoT data analytics process </vt:lpstr>
      <vt:lpstr>The role of IoT gateway for IoT data analytics </vt:lpstr>
    </vt:vector>
  </TitlesOfParts>
  <Company>cyberoffice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gerry firmansyah</dc:creator>
  <cp:lastModifiedBy>gerry firmansyah</cp:lastModifiedBy>
  <cp:revision>15</cp:revision>
  <dcterms:created xsi:type="dcterms:W3CDTF">2018-05-05T04:49:57Z</dcterms:created>
  <dcterms:modified xsi:type="dcterms:W3CDTF">2018-05-17T03:06:42Z</dcterms:modified>
</cp:coreProperties>
</file>