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2" d="100"/>
          <a:sy n="82" d="100"/>
        </p:scale>
        <p:origin x="-204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
        <p:nvSpPr>
          <p:cNvPr id="4" name="Date Placeholder 3"/>
          <p:cNvSpPr>
            <a:spLocks noGrp="1"/>
          </p:cNvSpPr>
          <p:nvPr>
            <p:ph type="dt" sz="half" idx="10"/>
          </p:nvPr>
        </p:nvSpPr>
        <p:spPr/>
        <p:txBody>
          <a:bodyPr/>
          <a:lstStyle/>
          <a:p>
            <a:fld id="{71D94F04-B42E-B043-A137-04D716DF1CF0}" type="datetimeFigureOut">
              <a:rPr lang="en-US" smtClean="0"/>
              <a:t>5/17/18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48760-9238-424E-8533-5809BFE5CCF2}" type="slidenum">
              <a:rPr lang="en-US" smtClean="0"/>
              <a:t>‹#›</a:t>
            </a:fld>
            <a:endParaRPr lang="en-US"/>
          </a:p>
        </p:txBody>
      </p:sp>
    </p:spTree>
    <p:extLst>
      <p:ext uri="{BB962C8B-B14F-4D97-AF65-F5344CB8AC3E}">
        <p14:creationId xmlns:p14="http://schemas.microsoft.com/office/powerpoint/2010/main" val="1361306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71D94F04-B42E-B043-A137-04D716DF1CF0}" type="datetimeFigureOut">
              <a:rPr lang="en-US" smtClean="0"/>
              <a:t>5/17/18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48760-9238-424E-8533-5809BFE5CCF2}" type="slidenum">
              <a:rPr lang="en-US" smtClean="0"/>
              <a:t>‹#›</a:t>
            </a:fld>
            <a:endParaRPr lang="en-US"/>
          </a:p>
        </p:txBody>
      </p:sp>
    </p:spTree>
    <p:extLst>
      <p:ext uri="{BB962C8B-B14F-4D97-AF65-F5344CB8AC3E}">
        <p14:creationId xmlns:p14="http://schemas.microsoft.com/office/powerpoint/2010/main" val="239376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71D94F04-B42E-B043-A137-04D716DF1CF0}" type="datetimeFigureOut">
              <a:rPr lang="en-US" smtClean="0"/>
              <a:t>5/17/18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48760-9238-424E-8533-5809BFE5CCF2}" type="slidenum">
              <a:rPr lang="en-US" smtClean="0"/>
              <a:t>‹#›</a:t>
            </a:fld>
            <a:endParaRPr lang="en-US"/>
          </a:p>
        </p:txBody>
      </p:sp>
    </p:spTree>
    <p:extLst>
      <p:ext uri="{BB962C8B-B14F-4D97-AF65-F5344CB8AC3E}">
        <p14:creationId xmlns:p14="http://schemas.microsoft.com/office/powerpoint/2010/main" val="4182242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71D94F04-B42E-B043-A137-04D716DF1CF0}" type="datetimeFigureOut">
              <a:rPr lang="en-US" smtClean="0"/>
              <a:t>5/17/18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48760-9238-424E-8533-5809BFE5CCF2}" type="slidenum">
              <a:rPr lang="en-US" smtClean="0"/>
              <a:t>‹#›</a:t>
            </a:fld>
            <a:endParaRPr lang="en-US"/>
          </a:p>
        </p:txBody>
      </p:sp>
    </p:spTree>
    <p:extLst>
      <p:ext uri="{BB962C8B-B14F-4D97-AF65-F5344CB8AC3E}">
        <p14:creationId xmlns:p14="http://schemas.microsoft.com/office/powerpoint/2010/main" val="2752685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71D94F04-B42E-B043-A137-04D716DF1CF0}" type="datetimeFigureOut">
              <a:rPr lang="en-US" smtClean="0"/>
              <a:t>5/17/18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48760-9238-424E-8533-5809BFE5CCF2}" type="slidenum">
              <a:rPr lang="en-US" smtClean="0"/>
              <a:t>‹#›</a:t>
            </a:fld>
            <a:endParaRPr lang="en-US"/>
          </a:p>
        </p:txBody>
      </p:sp>
    </p:spTree>
    <p:extLst>
      <p:ext uri="{BB962C8B-B14F-4D97-AF65-F5344CB8AC3E}">
        <p14:creationId xmlns:p14="http://schemas.microsoft.com/office/powerpoint/2010/main" val="2883757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71D94F04-B42E-B043-A137-04D716DF1CF0}" type="datetimeFigureOut">
              <a:rPr lang="en-US" smtClean="0"/>
              <a:t>5/17/18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348760-9238-424E-8533-5809BFE5CCF2}" type="slidenum">
              <a:rPr lang="en-US" smtClean="0"/>
              <a:t>‹#›</a:t>
            </a:fld>
            <a:endParaRPr lang="en-US"/>
          </a:p>
        </p:txBody>
      </p:sp>
    </p:spTree>
    <p:extLst>
      <p:ext uri="{BB962C8B-B14F-4D97-AF65-F5344CB8AC3E}">
        <p14:creationId xmlns:p14="http://schemas.microsoft.com/office/powerpoint/2010/main" val="3478944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71D94F04-B42E-B043-A137-04D716DF1CF0}" type="datetimeFigureOut">
              <a:rPr lang="en-US" smtClean="0"/>
              <a:t>5/17/18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348760-9238-424E-8533-5809BFE5CCF2}" type="slidenum">
              <a:rPr lang="en-US" smtClean="0"/>
              <a:t>‹#›</a:t>
            </a:fld>
            <a:endParaRPr lang="en-US"/>
          </a:p>
        </p:txBody>
      </p:sp>
    </p:spTree>
    <p:extLst>
      <p:ext uri="{BB962C8B-B14F-4D97-AF65-F5344CB8AC3E}">
        <p14:creationId xmlns:p14="http://schemas.microsoft.com/office/powerpoint/2010/main" val="1093517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71D94F04-B42E-B043-A137-04D716DF1CF0}" type="datetimeFigureOut">
              <a:rPr lang="en-US" smtClean="0"/>
              <a:t>5/17/18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348760-9238-424E-8533-5809BFE5CCF2}" type="slidenum">
              <a:rPr lang="en-US" smtClean="0"/>
              <a:t>‹#›</a:t>
            </a:fld>
            <a:endParaRPr lang="en-US"/>
          </a:p>
        </p:txBody>
      </p:sp>
    </p:spTree>
    <p:extLst>
      <p:ext uri="{BB962C8B-B14F-4D97-AF65-F5344CB8AC3E}">
        <p14:creationId xmlns:p14="http://schemas.microsoft.com/office/powerpoint/2010/main" val="1022781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D94F04-B42E-B043-A137-04D716DF1CF0}" type="datetimeFigureOut">
              <a:rPr lang="en-US" smtClean="0"/>
              <a:t>5/17/18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348760-9238-424E-8533-5809BFE5CCF2}" type="slidenum">
              <a:rPr lang="en-US" smtClean="0"/>
              <a:t>‹#›</a:t>
            </a:fld>
            <a:endParaRPr lang="en-US"/>
          </a:p>
        </p:txBody>
      </p:sp>
    </p:spTree>
    <p:extLst>
      <p:ext uri="{BB962C8B-B14F-4D97-AF65-F5344CB8AC3E}">
        <p14:creationId xmlns:p14="http://schemas.microsoft.com/office/powerpoint/2010/main" val="2600796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71D94F04-B42E-B043-A137-04D716DF1CF0}" type="datetimeFigureOut">
              <a:rPr lang="en-US" smtClean="0"/>
              <a:t>5/17/18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348760-9238-424E-8533-5809BFE5CCF2}" type="slidenum">
              <a:rPr lang="en-US" smtClean="0"/>
              <a:t>‹#›</a:t>
            </a:fld>
            <a:endParaRPr lang="en-US"/>
          </a:p>
        </p:txBody>
      </p:sp>
    </p:spTree>
    <p:extLst>
      <p:ext uri="{BB962C8B-B14F-4D97-AF65-F5344CB8AC3E}">
        <p14:creationId xmlns:p14="http://schemas.microsoft.com/office/powerpoint/2010/main" val="1406912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71D94F04-B42E-B043-A137-04D716DF1CF0}" type="datetimeFigureOut">
              <a:rPr lang="en-US" smtClean="0"/>
              <a:t>5/17/18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348760-9238-424E-8533-5809BFE5CCF2}" type="slidenum">
              <a:rPr lang="en-US" smtClean="0"/>
              <a:t>‹#›</a:t>
            </a:fld>
            <a:endParaRPr lang="en-US"/>
          </a:p>
        </p:txBody>
      </p:sp>
    </p:spTree>
    <p:extLst>
      <p:ext uri="{BB962C8B-B14F-4D97-AF65-F5344CB8AC3E}">
        <p14:creationId xmlns:p14="http://schemas.microsoft.com/office/powerpoint/2010/main" val="99285290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D94F04-B42E-B043-A137-04D716DF1CF0}" type="datetimeFigureOut">
              <a:rPr lang="en-US" smtClean="0"/>
              <a:t>5/17/18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348760-9238-424E-8533-5809BFE5CCF2}" type="slidenum">
              <a:rPr lang="en-US" smtClean="0"/>
              <a:t>‹#›</a:t>
            </a:fld>
            <a:endParaRPr lang="en-US"/>
          </a:p>
        </p:txBody>
      </p:sp>
    </p:spTree>
    <p:extLst>
      <p:ext uri="{BB962C8B-B14F-4D97-AF65-F5344CB8AC3E}">
        <p14:creationId xmlns:p14="http://schemas.microsoft.com/office/powerpoint/2010/main" val="3588201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i="1"/>
              <a:t>Edge/ Fog Computing Paradigm</a:t>
            </a:r>
            <a:r>
              <a:rPr lang="en-US"/>
              <a:t> </a:t>
            </a:r>
          </a:p>
        </p:txBody>
      </p:sp>
      <p:sp>
        <p:nvSpPr>
          <p:cNvPr id="7" name="Subtitle 6"/>
          <p:cNvSpPr>
            <a:spLocks noGrp="1"/>
          </p:cNvSpPr>
          <p:nvPr>
            <p:ph type="subTitle" idx="1"/>
          </p:nvPr>
        </p:nvSpPr>
        <p:spPr/>
        <p:txBody>
          <a:bodyPr/>
          <a:lstStyle/>
          <a:p>
            <a:r>
              <a:rPr lang="en-US" i="1" dirty="0"/>
              <a:t>CSI 421-Internet Of Things</a:t>
            </a:r>
          </a:p>
          <a:p>
            <a:r>
              <a:rPr lang="en-US" i="1" dirty="0" err="1"/>
              <a:t>Universitas</a:t>
            </a:r>
            <a:r>
              <a:rPr lang="en-US" i="1" dirty="0"/>
              <a:t> </a:t>
            </a:r>
            <a:r>
              <a:rPr lang="en-US" i="1" dirty="0" err="1"/>
              <a:t>Esa</a:t>
            </a:r>
            <a:r>
              <a:rPr lang="en-US" i="1" dirty="0"/>
              <a:t> </a:t>
            </a:r>
            <a:r>
              <a:rPr lang="en-US" i="1"/>
              <a:t>Unggul</a:t>
            </a:r>
            <a:endParaRPr lang="en-US" dirty="0"/>
          </a:p>
        </p:txBody>
      </p:sp>
    </p:spTree>
    <p:extLst>
      <p:ext uri="{BB962C8B-B14F-4D97-AF65-F5344CB8AC3E}">
        <p14:creationId xmlns:p14="http://schemas.microsoft.com/office/powerpoint/2010/main" val="1671829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Describing the Fog Computing-Like Concepts </a:t>
            </a:r>
            <a:endParaRPr lang="en-US" dirty="0"/>
          </a:p>
        </p:txBody>
      </p:sp>
      <p:sp>
        <p:nvSpPr>
          <p:cNvPr id="3" name="Content Placeholder 2"/>
          <p:cNvSpPr>
            <a:spLocks noGrp="1"/>
          </p:cNvSpPr>
          <p:nvPr>
            <p:ph idx="1"/>
          </p:nvPr>
        </p:nvSpPr>
        <p:spPr/>
        <p:txBody>
          <a:bodyPr/>
          <a:lstStyle/>
          <a:p>
            <a:r>
              <a:rPr lang="en-US" b="1" i="1" dirty="0"/>
              <a:t>Local/Proximate Clouds </a:t>
            </a:r>
            <a:endParaRPr lang="en-US" b="1" i="1" dirty="0" smtClean="0"/>
          </a:p>
          <a:p>
            <a:r>
              <a:rPr lang="en-US" b="1" i="1" dirty="0"/>
              <a:t>Cloudlet Facilities </a:t>
            </a:r>
            <a:endParaRPr lang="en-US" dirty="0"/>
          </a:p>
          <a:p>
            <a:endParaRPr lang="en-US" dirty="0"/>
          </a:p>
        </p:txBody>
      </p:sp>
    </p:spTree>
    <p:extLst>
      <p:ext uri="{BB962C8B-B14F-4D97-AF65-F5344CB8AC3E}">
        <p14:creationId xmlns:p14="http://schemas.microsoft.com/office/powerpoint/2010/main" val="131589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Mobile Edge Computing (MEC) </a:t>
            </a:r>
            <a:endParaRPr lang="en-US" dirty="0"/>
          </a:p>
        </p:txBody>
      </p:sp>
      <p:sp>
        <p:nvSpPr>
          <p:cNvPr id="3" name="Content Placeholder 2"/>
          <p:cNvSpPr>
            <a:spLocks noGrp="1"/>
          </p:cNvSpPr>
          <p:nvPr>
            <p:ph idx="1"/>
          </p:nvPr>
        </p:nvSpPr>
        <p:spPr/>
        <p:txBody>
          <a:bodyPr/>
          <a:lstStyle/>
          <a:p>
            <a:r>
              <a:rPr lang="en-US" dirty="0"/>
              <a:t>We have mobile base stations in many locations in order to fail-safe relay mobile </a:t>
            </a:r>
            <a:r>
              <a:rPr lang="en-US" dirty="0" err="1"/>
              <a:t>communica</a:t>
            </a:r>
            <a:r>
              <a:rPr lang="en-US" dirty="0"/>
              <a:t>- </a:t>
            </a:r>
            <a:r>
              <a:rPr lang="en-US" dirty="0" err="1"/>
              <a:t>tion</a:t>
            </a:r>
            <a:r>
              <a:rPr lang="en-US" dirty="0"/>
              <a:t>. </a:t>
            </a:r>
            <a:endParaRPr lang="en-US" dirty="0" smtClean="0"/>
          </a:p>
          <a:p>
            <a:r>
              <a:rPr lang="en-US" dirty="0" smtClean="0"/>
              <a:t>These </a:t>
            </a:r>
            <a:r>
              <a:rPr lang="en-US" dirty="0"/>
              <a:t>facilities are being recommended for doing the edge data processing and analytics. </a:t>
            </a:r>
          </a:p>
        </p:txBody>
      </p:sp>
    </p:spTree>
    <p:extLst>
      <p:ext uri="{BB962C8B-B14F-4D97-AF65-F5344CB8AC3E}">
        <p14:creationId xmlns:p14="http://schemas.microsoft.com/office/powerpoint/2010/main" val="1157029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Mobile Cloud Computing (MCC) </a:t>
            </a:r>
            <a:endParaRPr lang="en-US" dirty="0"/>
          </a:p>
        </p:txBody>
      </p:sp>
      <p:sp>
        <p:nvSpPr>
          <p:cNvPr id="3" name="Content Placeholder 2"/>
          <p:cNvSpPr>
            <a:spLocks noGrp="1"/>
          </p:cNvSpPr>
          <p:nvPr>
            <p:ph idx="1"/>
          </p:nvPr>
        </p:nvSpPr>
        <p:spPr/>
        <p:txBody>
          <a:bodyPr>
            <a:normAutofit fontScale="85000" lnSpcReduction="20000"/>
          </a:bodyPr>
          <a:lstStyle/>
          <a:p>
            <a:r>
              <a:rPr lang="en-US" dirty="0"/>
              <a:t>smartphones do not have </a:t>
            </a:r>
            <a:r>
              <a:rPr lang="en-US" dirty="0" err="1"/>
              <a:t>su</a:t>
            </a:r>
            <a:r>
              <a:rPr lang="en-US" dirty="0"/>
              <a:t> </a:t>
            </a:r>
            <a:r>
              <a:rPr lang="en-US" dirty="0" err="1"/>
              <a:t>cient</a:t>
            </a:r>
            <a:r>
              <a:rPr lang="en-US" dirty="0"/>
              <a:t> processing, memory, and storage capabilities as a typical and traditional cloud does (of course, as per newspaper reports, there are smartphones empowered with 6-GB memory). </a:t>
            </a:r>
            <a:endParaRPr lang="en-US" dirty="0" smtClean="0"/>
          </a:p>
          <a:p>
            <a:r>
              <a:rPr lang="en-US" dirty="0" err="1" smtClean="0"/>
              <a:t>THerefore</a:t>
            </a:r>
            <a:r>
              <a:rPr lang="en-US" dirty="0"/>
              <a:t>, there are research works initiated in order to bring in an appropriate partition of software applications into a set of easily manageable modules. </a:t>
            </a:r>
            <a:endParaRPr lang="en-US" dirty="0" smtClean="0"/>
          </a:p>
          <a:p>
            <a:r>
              <a:rPr lang="en-US" dirty="0" smtClean="0"/>
              <a:t>The specific </a:t>
            </a:r>
            <a:r>
              <a:rPr lang="en-US" dirty="0"/>
              <a:t>and smaller modules are kept within smartphones, whereas the common and reusable service modules are being taken to cloud environments. </a:t>
            </a:r>
          </a:p>
        </p:txBody>
      </p:sp>
    </p:spTree>
    <p:extLst>
      <p:ext uri="{BB962C8B-B14F-4D97-AF65-F5344CB8AC3E}">
        <p14:creationId xmlns:p14="http://schemas.microsoft.com/office/powerpoint/2010/main" val="3306573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Use Cases of Fog/Edge Computing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a:t>
            </a:r>
            <a:r>
              <a:rPr lang="en-US" dirty="0"/>
              <a:t>rapid growth of personal, social, and professional devices at our daily environments has seeded this inimitable computing style. </a:t>
            </a:r>
            <a:endParaRPr lang="en-US" dirty="0" smtClean="0"/>
          </a:p>
          <a:p>
            <a:r>
              <a:rPr lang="en-US" dirty="0" smtClean="0"/>
              <a:t>The </a:t>
            </a:r>
            <a:r>
              <a:rPr lang="en-US" dirty="0"/>
              <a:t>communication becomes wireless, sensors and devices are heterogeneous and large in number, </a:t>
            </a:r>
            <a:r>
              <a:rPr lang="en-US" dirty="0" err="1"/>
              <a:t>geodistribution</a:t>
            </a:r>
            <a:r>
              <a:rPr lang="en-US" dirty="0"/>
              <a:t> becomes the new normal, the </a:t>
            </a:r>
            <a:r>
              <a:rPr lang="en-US" dirty="0" err="1"/>
              <a:t>interconnectiv</a:t>
            </a:r>
            <a:r>
              <a:rPr lang="en-US" dirty="0" err="1" smtClean="0"/>
              <a:t>-ity</a:t>
            </a:r>
            <a:r>
              <a:rPr lang="en-US" dirty="0" smtClean="0"/>
              <a:t> </a:t>
            </a:r>
            <a:r>
              <a:rPr lang="en-US" dirty="0"/>
              <a:t>and interactions among various participants emit a lot of data, and so on. </a:t>
            </a:r>
            <a:endParaRPr lang="en-US" dirty="0" smtClean="0"/>
          </a:p>
          <a:p>
            <a:r>
              <a:rPr lang="en-US" dirty="0" smtClean="0"/>
              <a:t>The </a:t>
            </a:r>
            <a:r>
              <a:rPr lang="en-US" dirty="0"/>
              <a:t>amount of data getting generated and gathered at the edge of the network is really massive in volumes. </a:t>
            </a:r>
          </a:p>
        </p:txBody>
      </p:sp>
    </p:spTree>
    <p:extLst>
      <p:ext uri="{BB962C8B-B14F-4D97-AF65-F5344CB8AC3E}">
        <p14:creationId xmlns:p14="http://schemas.microsoft.com/office/powerpoint/2010/main" val="3207279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Smart Homes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There </a:t>
            </a:r>
            <a:r>
              <a:rPr lang="en-US" dirty="0"/>
              <a:t>is a home security application profoundly discussed in a research paper. </a:t>
            </a:r>
            <a:endParaRPr lang="en-US" dirty="0" smtClean="0"/>
          </a:p>
          <a:p>
            <a:r>
              <a:rPr lang="en-US" dirty="0" smtClean="0"/>
              <a:t>As </a:t>
            </a:r>
            <a:r>
              <a:rPr lang="en-US" dirty="0"/>
              <a:t>we all know, there are a myriad of home security products (smart lock, video/audio recorder, and security sensors) and monitors (alarm, presence, occupancy, motion sensors, etc.). </a:t>
            </a:r>
            <a:endParaRPr lang="en-US" dirty="0" smtClean="0"/>
          </a:p>
          <a:p>
            <a:r>
              <a:rPr lang="en-US" dirty="0" smtClean="0"/>
              <a:t>These </a:t>
            </a:r>
            <a:r>
              <a:rPr lang="en-US" dirty="0"/>
              <a:t>are stand-alone solutions; and due to disparate data transport protocols and data formats, these products do not interoperate with one another. </a:t>
            </a:r>
          </a:p>
        </p:txBody>
      </p:sp>
    </p:spTree>
    <p:extLst>
      <p:ext uri="{BB962C8B-B14F-4D97-AF65-F5344CB8AC3E}">
        <p14:creationId xmlns:p14="http://schemas.microsoft.com/office/powerpoint/2010/main" val="422885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Smart Grids </a:t>
            </a:r>
            <a:endParaRPr lang="en-US" dirty="0"/>
          </a:p>
        </p:txBody>
      </p:sp>
      <p:sp>
        <p:nvSpPr>
          <p:cNvPr id="3" name="Content Placeholder 2"/>
          <p:cNvSpPr>
            <a:spLocks noGrp="1"/>
          </p:cNvSpPr>
          <p:nvPr>
            <p:ph idx="1"/>
          </p:nvPr>
        </p:nvSpPr>
        <p:spPr/>
        <p:txBody>
          <a:bodyPr>
            <a:normAutofit fontScale="85000" lnSpcReduction="10000"/>
          </a:bodyPr>
          <a:lstStyle/>
          <a:p>
            <a:r>
              <a:rPr lang="en-US" dirty="0"/>
              <a:t>Smart electric grid is an electricity distribution network with smart meters deployed at various locations to measure the real-time power consumption level. </a:t>
            </a:r>
            <a:endParaRPr lang="en-US" dirty="0" smtClean="0"/>
          </a:p>
          <a:p>
            <a:r>
              <a:rPr lang="en-US" dirty="0" smtClean="0"/>
              <a:t>A </a:t>
            </a:r>
            <a:r>
              <a:rPr lang="en-US" dirty="0"/>
              <a:t>centrally hosted supervisory con- </a:t>
            </a:r>
            <a:r>
              <a:rPr lang="en-US" dirty="0" err="1"/>
              <a:t>trol</a:t>
            </a:r>
            <a:r>
              <a:rPr lang="en-US" dirty="0"/>
              <a:t> and data acquisition (SCADA) server frequently gathers and analyzes status data to send out appropriate information to power grids to adapt accordingly. </a:t>
            </a:r>
            <a:endParaRPr lang="en-US" dirty="0" smtClean="0"/>
          </a:p>
          <a:p>
            <a:r>
              <a:rPr lang="en-US" dirty="0" smtClean="0"/>
              <a:t>If </a:t>
            </a:r>
            <a:r>
              <a:rPr lang="en-US" dirty="0"/>
              <a:t>there is any palpable increment in power usage or any kind of emergency, it will be instantaneously conveyed to the power grid to act upon. </a:t>
            </a:r>
          </a:p>
        </p:txBody>
      </p:sp>
    </p:spTree>
    <p:extLst>
      <p:ext uri="{BB962C8B-B14F-4D97-AF65-F5344CB8AC3E}">
        <p14:creationId xmlns:p14="http://schemas.microsoft.com/office/powerpoint/2010/main" val="3141703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Wireless Sensor and Actuator Networks </a:t>
            </a:r>
            <a:endParaRPr lang="en-US" dirty="0"/>
          </a:p>
        </p:txBody>
      </p:sp>
      <p:sp>
        <p:nvSpPr>
          <p:cNvPr id="3" name="Content Placeholder 2"/>
          <p:cNvSpPr>
            <a:spLocks noGrp="1"/>
          </p:cNvSpPr>
          <p:nvPr>
            <p:ph idx="1"/>
          </p:nvPr>
        </p:nvSpPr>
        <p:spPr/>
        <p:txBody>
          <a:bodyPr>
            <a:normAutofit fontScale="92500" lnSpcReduction="10000"/>
          </a:bodyPr>
          <a:lstStyle/>
          <a:p>
            <a:r>
              <a:rPr lang="en-US" dirty="0"/>
              <a:t>Traditional wireless sensor networks fall short in applications that go beyond just sensing and tracking. </a:t>
            </a:r>
            <a:endParaRPr lang="en-US" dirty="0" smtClean="0"/>
          </a:p>
          <a:p>
            <a:r>
              <a:rPr lang="en-US" dirty="0" smtClean="0"/>
              <a:t>That </a:t>
            </a:r>
            <a:r>
              <a:rPr lang="en-US" dirty="0"/>
              <a:t>is, actuators need to plunge into physical actions like the opening, closing, or even carrying sensors. </a:t>
            </a:r>
            <a:endParaRPr lang="en-US" dirty="0" smtClean="0"/>
          </a:p>
          <a:p>
            <a:r>
              <a:rPr lang="en-US" dirty="0" smtClean="0"/>
              <a:t>In </a:t>
            </a:r>
            <a:r>
              <a:rPr lang="en-US" dirty="0"/>
              <a:t>this scenario, actuators serving as fog devices can control the measurement process itself, the stability and the oscillatory behaviors by creating a closed-loop system. </a:t>
            </a:r>
          </a:p>
          <a:p>
            <a:endParaRPr lang="en-US" dirty="0"/>
          </a:p>
        </p:txBody>
      </p:sp>
    </p:spTree>
    <p:extLst>
      <p:ext uri="{BB962C8B-B14F-4D97-AF65-F5344CB8AC3E}">
        <p14:creationId xmlns:p14="http://schemas.microsoft.com/office/powerpoint/2010/main" val="3075094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Smart Vehicles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a:t>
            </a:r>
            <a:r>
              <a:rPr lang="en-US" dirty="0"/>
              <a:t>fog concept can be extended to vehicular networks also. e fog nodes can be deployed along the roadside. </a:t>
            </a:r>
            <a:endParaRPr lang="en-US" dirty="0" smtClean="0"/>
          </a:p>
          <a:p>
            <a:r>
              <a:rPr lang="en-US" dirty="0" smtClean="0"/>
              <a:t>The </a:t>
            </a:r>
            <a:r>
              <a:rPr lang="en-US" dirty="0"/>
              <a:t>fog nodes can send and receive information from vehicles. Vehicles through their in-vehicle infotainment systems can interact with the roadside fog systems as well as with other vehicles on the road. us, this kind of ad hoc networks lead to a variety of applications such as </a:t>
            </a:r>
            <a:r>
              <a:rPr lang="en-US" dirty="0" err="1"/>
              <a:t>tra</a:t>
            </a:r>
            <a:r>
              <a:rPr lang="en-US" dirty="0"/>
              <a:t> c light scheduling, congestion mitigation, precaution sharing, parking facility management, and </a:t>
            </a:r>
            <a:r>
              <a:rPr lang="en-US" dirty="0" err="1" smtClean="0"/>
              <a:t>trafic</a:t>
            </a:r>
            <a:r>
              <a:rPr lang="en-US" dirty="0" smtClean="0"/>
              <a:t> </a:t>
            </a:r>
            <a:r>
              <a:rPr lang="en-US" dirty="0"/>
              <a:t>information sharing. </a:t>
            </a:r>
          </a:p>
        </p:txBody>
      </p:sp>
    </p:spTree>
    <p:extLst>
      <p:ext uri="{BB962C8B-B14F-4D97-AF65-F5344CB8AC3E}">
        <p14:creationId xmlns:p14="http://schemas.microsoft.com/office/powerpoint/2010/main" val="14254506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Smarter Security </a:t>
            </a:r>
            <a:endParaRPr lang="en-US" dirty="0"/>
          </a:p>
        </p:txBody>
      </p:sp>
      <p:sp>
        <p:nvSpPr>
          <p:cNvPr id="3" name="Content Placeholder 2"/>
          <p:cNvSpPr>
            <a:spLocks noGrp="1"/>
          </p:cNvSpPr>
          <p:nvPr>
            <p:ph idx="1"/>
          </p:nvPr>
        </p:nvSpPr>
        <p:spPr/>
        <p:txBody>
          <a:bodyPr>
            <a:normAutofit fontScale="85000" lnSpcReduction="20000"/>
          </a:bodyPr>
          <a:lstStyle/>
          <a:p>
            <a:r>
              <a:rPr lang="en-US" dirty="0"/>
              <a:t>Security and surveillance cameras are being </a:t>
            </a:r>
            <a:r>
              <a:rPr lang="en-US" dirty="0" err="1"/>
              <a:t>tted</a:t>
            </a:r>
            <a:r>
              <a:rPr lang="en-US" dirty="0"/>
              <a:t> in di </a:t>
            </a:r>
            <a:r>
              <a:rPr lang="en-US" dirty="0" err="1"/>
              <a:t>erent</a:t>
            </a:r>
            <a:r>
              <a:rPr lang="en-US" dirty="0"/>
              <a:t> important junctions such as air- ports, nuclear installations, government o </a:t>
            </a:r>
            <a:r>
              <a:rPr lang="en-US" dirty="0" err="1"/>
              <a:t>ces</a:t>
            </a:r>
            <a:r>
              <a:rPr lang="en-US" dirty="0"/>
              <a:t>, and retail </a:t>
            </a:r>
            <a:r>
              <a:rPr lang="en-US" dirty="0" smtClean="0"/>
              <a:t>stores.</a:t>
            </a:r>
          </a:p>
          <a:p>
            <a:r>
              <a:rPr lang="en-US" dirty="0" smtClean="0"/>
              <a:t>Further </a:t>
            </a:r>
            <a:r>
              <a:rPr lang="en-US" dirty="0"/>
              <a:t>on, nowadays, smart- phones are embedded with powerful cameras to click </a:t>
            </a:r>
            <a:r>
              <a:rPr lang="en-US" dirty="0" err="1"/>
              <a:t>sel</a:t>
            </a:r>
            <a:r>
              <a:rPr lang="en-US" dirty="0"/>
              <a:t> </a:t>
            </a:r>
            <a:r>
              <a:rPr lang="en-US" dirty="0" err="1"/>
              <a:t>es</a:t>
            </a:r>
            <a:r>
              <a:rPr lang="en-US" dirty="0"/>
              <a:t> as well as produce photos of others. </a:t>
            </a:r>
            <a:endParaRPr lang="en-US" dirty="0" smtClean="0"/>
          </a:p>
          <a:p>
            <a:r>
              <a:rPr lang="en-US" dirty="0" smtClean="0"/>
              <a:t>Running </a:t>
            </a:r>
            <a:r>
              <a:rPr lang="en-US" dirty="0"/>
              <a:t>images can be captured and communicated to nearby fog nodes as well as to faraway cloud nodes in order to readily process the photos and compare them with the face images of radicals, extremists, fundamentalists, terrorists, arsonists, trouble-makers, and so on in the already stored databases. </a:t>
            </a:r>
          </a:p>
        </p:txBody>
      </p:sp>
    </p:spTree>
    <p:extLst>
      <p:ext uri="{BB962C8B-B14F-4D97-AF65-F5344CB8AC3E}">
        <p14:creationId xmlns:p14="http://schemas.microsoft.com/office/powerpoint/2010/main" val="3877632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Smart Buildings </a:t>
            </a:r>
            <a:endParaRPr lang="en-US" dirty="0"/>
          </a:p>
        </p:txBody>
      </p:sp>
      <p:sp>
        <p:nvSpPr>
          <p:cNvPr id="3" name="Content Placeholder 2"/>
          <p:cNvSpPr>
            <a:spLocks noGrp="1"/>
          </p:cNvSpPr>
          <p:nvPr>
            <p:ph idx="1"/>
          </p:nvPr>
        </p:nvSpPr>
        <p:spPr/>
        <p:txBody>
          <a:bodyPr>
            <a:normAutofit fontScale="85000" lnSpcReduction="20000"/>
          </a:bodyPr>
          <a:lstStyle/>
          <a:p>
            <a:r>
              <a:rPr lang="en-US" dirty="0"/>
              <a:t>Like homes, o </a:t>
            </a:r>
            <a:r>
              <a:rPr lang="en-US" dirty="0" err="1"/>
              <a:t>ce</a:t>
            </a:r>
            <a:r>
              <a:rPr lang="en-US" dirty="0"/>
              <a:t> and corporate buildings are </a:t>
            </a:r>
            <a:r>
              <a:rPr lang="en-US" dirty="0" err="1"/>
              <a:t>stu</a:t>
            </a:r>
            <a:r>
              <a:rPr lang="en-US" dirty="0"/>
              <a:t> </a:t>
            </a:r>
            <a:r>
              <a:rPr lang="en-US" dirty="0" err="1"/>
              <a:t>ed</a:t>
            </a:r>
            <a:r>
              <a:rPr lang="en-US" dirty="0"/>
              <a:t> with a number of sensors for minute monitoring, precise measurement, and management. </a:t>
            </a:r>
            <a:endParaRPr lang="en-US" dirty="0" smtClean="0"/>
          </a:p>
          <a:p>
            <a:r>
              <a:rPr lang="en-US" dirty="0" smtClean="0"/>
              <a:t>There </a:t>
            </a:r>
            <a:r>
              <a:rPr lang="en-US" dirty="0"/>
              <a:t>is a school of thought that </a:t>
            </a:r>
            <a:r>
              <a:rPr lang="en-US" dirty="0" err="1"/>
              <a:t>mul</a:t>
            </a:r>
            <a:r>
              <a:rPr lang="en-US" dirty="0"/>
              <a:t>- </a:t>
            </a:r>
            <a:r>
              <a:rPr lang="en-US" dirty="0" err="1"/>
              <a:t>tiple</a:t>
            </a:r>
            <a:r>
              <a:rPr lang="en-US" dirty="0"/>
              <a:t> sensor values, when blended, throw more accurate value. ere are advanced sensor data fusion algorithms, and hence smart sensors and actuators work in tandem toward automat- </a:t>
            </a:r>
            <a:r>
              <a:rPr lang="en-US" dirty="0" err="1"/>
              <a:t>ing</a:t>
            </a:r>
            <a:r>
              <a:rPr lang="en-US" dirty="0"/>
              <a:t> and accelerating several manual tasks. For providing a seamless and smart experience to employees and visitors, the building automation domain is on the fast trajectory with a series of innovations and improvisations in the IT space. </a:t>
            </a:r>
          </a:p>
        </p:txBody>
      </p:sp>
    </p:spTree>
    <p:extLst>
      <p:ext uri="{BB962C8B-B14F-4D97-AF65-F5344CB8AC3E}">
        <p14:creationId xmlns:p14="http://schemas.microsoft.com/office/powerpoint/2010/main" val="2800990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i="1" dirty="0"/>
              <a:t>Edge/ Fog Computing Paradigm</a:t>
            </a:r>
            <a:r>
              <a:rPr lang="en-US" dirty="0" smtClean="0">
                <a:effectLst/>
              </a:rPr>
              <a:t> </a:t>
            </a:r>
          </a:p>
          <a:p>
            <a:endParaRPr lang="en-US" dirty="0"/>
          </a:p>
          <a:p>
            <a:r>
              <a:rPr lang="en-US" b="1" dirty="0" err="1"/>
              <a:t>Semua</a:t>
            </a:r>
            <a:r>
              <a:rPr lang="en-US" b="1" dirty="0"/>
              <a:t> </a:t>
            </a:r>
            <a:r>
              <a:rPr lang="en-US" b="1" dirty="0" err="1"/>
              <a:t>Bahan</a:t>
            </a:r>
            <a:r>
              <a:rPr lang="en-US" b="1" dirty="0"/>
              <a:t> </a:t>
            </a:r>
            <a:r>
              <a:rPr lang="en-US" b="1" dirty="0" err="1"/>
              <a:t>mengacu</a:t>
            </a:r>
            <a:r>
              <a:rPr lang="en-US" b="1" dirty="0"/>
              <a:t> </a:t>
            </a:r>
            <a:r>
              <a:rPr lang="en-US" b="1" dirty="0" err="1"/>
              <a:t>kepada</a:t>
            </a:r>
            <a:r>
              <a:rPr lang="en-US" b="1" dirty="0"/>
              <a:t> </a:t>
            </a:r>
            <a:r>
              <a:rPr lang="en-US" b="1" dirty="0" err="1"/>
              <a:t>buku</a:t>
            </a:r>
            <a:r>
              <a:rPr lang="en-US" b="1" dirty="0"/>
              <a:t> : </a:t>
            </a:r>
            <a:r>
              <a:rPr lang="en-US" dirty="0"/>
              <a:t>The Internet of Things: Enabling Technologies, Platforms, and Use Cases [</a:t>
            </a:r>
            <a:r>
              <a:rPr lang="en-US" dirty="0" err="1"/>
              <a:t>Pethuru</a:t>
            </a:r>
            <a:r>
              <a:rPr lang="en-US" dirty="0"/>
              <a:t> Raj, </a:t>
            </a:r>
            <a:r>
              <a:rPr lang="en-US" dirty="0" err="1"/>
              <a:t>Anupama</a:t>
            </a:r>
            <a:r>
              <a:rPr lang="en-US" dirty="0"/>
              <a:t> C. Raman] </a:t>
            </a:r>
            <a:r>
              <a:rPr lang="en-US" b="1" dirty="0"/>
              <a:t> </a:t>
            </a:r>
            <a:endParaRPr lang="en-US" dirty="0"/>
          </a:p>
          <a:p>
            <a:endParaRPr lang="en-US" dirty="0"/>
          </a:p>
        </p:txBody>
      </p:sp>
    </p:spTree>
    <p:extLst>
      <p:ext uri="{BB962C8B-B14F-4D97-AF65-F5344CB8AC3E}">
        <p14:creationId xmlns:p14="http://schemas.microsoft.com/office/powerpoint/2010/main" val="35652143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Real-Time </a:t>
            </a:r>
            <a:r>
              <a:rPr lang="en-US" b="1" i="1" dirty="0" err="1"/>
              <a:t>IoT</a:t>
            </a:r>
            <a:r>
              <a:rPr lang="en-US" b="1" i="1" dirty="0"/>
              <a:t> Data Analytics </a:t>
            </a:r>
            <a:endParaRPr lang="en-US" dirty="0"/>
          </a:p>
        </p:txBody>
      </p:sp>
      <p:sp>
        <p:nvSpPr>
          <p:cNvPr id="3" name="Content Placeholder 2"/>
          <p:cNvSpPr>
            <a:spLocks noGrp="1"/>
          </p:cNvSpPr>
          <p:nvPr>
            <p:ph idx="1"/>
          </p:nvPr>
        </p:nvSpPr>
        <p:spPr/>
        <p:txBody>
          <a:bodyPr>
            <a:normAutofit lnSpcReduction="10000"/>
          </a:bodyPr>
          <a:lstStyle/>
          <a:p>
            <a:r>
              <a:rPr lang="en-US" dirty="0"/>
              <a:t>For certain scenarios such as historical, comprehensive, and posterior processing, the traditional clouds are insisted. </a:t>
            </a:r>
            <a:endParaRPr lang="en-US" dirty="0" smtClean="0"/>
          </a:p>
          <a:p>
            <a:r>
              <a:rPr lang="en-US" dirty="0" smtClean="0"/>
              <a:t>Faraway </a:t>
            </a:r>
            <a:r>
              <a:rPr lang="en-US" dirty="0"/>
              <a:t>clouds are typically for batch processing or at the most near real-time processing. </a:t>
            </a:r>
            <a:endParaRPr lang="en-US" dirty="0" smtClean="0"/>
          </a:p>
          <a:p>
            <a:r>
              <a:rPr lang="en-US" dirty="0" smtClean="0"/>
              <a:t>But </a:t>
            </a:r>
            <a:r>
              <a:rPr lang="en-US" dirty="0"/>
              <a:t>the faster maturity and stability of edge computing readily enable real-time pro- </a:t>
            </a:r>
            <a:r>
              <a:rPr lang="en-US" dirty="0" err="1"/>
              <a:t>cessing</a:t>
            </a:r>
            <a:r>
              <a:rPr lang="en-US" dirty="0"/>
              <a:t> of device data. </a:t>
            </a:r>
          </a:p>
        </p:txBody>
      </p:sp>
    </p:spTree>
    <p:extLst>
      <p:ext uri="{BB962C8B-B14F-4D97-AF65-F5344CB8AC3E}">
        <p14:creationId xmlns:p14="http://schemas.microsoft.com/office/powerpoint/2010/main" val="39223699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Instantaneous Response </a:t>
            </a:r>
            <a:endParaRPr lang="en-US" dirty="0"/>
          </a:p>
        </p:txBody>
      </p:sp>
      <p:sp>
        <p:nvSpPr>
          <p:cNvPr id="3" name="Content Placeholder 2"/>
          <p:cNvSpPr>
            <a:spLocks noGrp="1"/>
          </p:cNvSpPr>
          <p:nvPr>
            <p:ph idx="1"/>
          </p:nvPr>
        </p:nvSpPr>
        <p:spPr/>
        <p:txBody>
          <a:bodyPr/>
          <a:lstStyle/>
          <a:p>
            <a:r>
              <a:rPr lang="en-US" dirty="0" smtClean="0"/>
              <a:t>There </a:t>
            </a:r>
            <a:r>
              <a:rPr lang="en-US" dirty="0"/>
              <a:t>are many use cases wherein faster responses are not needed. </a:t>
            </a:r>
            <a:endParaRPr lang="en-US" dirty="0" smtClean="0"/>
          </a:p>
          <a:p>
            <a:r>
              <a:rPr lang="en-US" dirty="0" smtClean="0"/>
              <a:t>Turning </a:t>
            </a:r>
            <a:r>
              <a:rPr lang="en-US" dirty="0"/>
              <a:t>on the lights, closing the garage door, or checking the vending machine status, and so on come under this category. </a:t>
            </a:r>
          </a:p>
        </p:txBody>
      </p:sp>
    </p:spTree>
    <p:extLst>
      <p:ext uri="{BB962C8B-B14F-4D97-AF65-F5344CB8AC3E}">
        <p14:creationId xmlns:p14="http://schemas.microsoft.com/office/powerpoint/2010/main" val="7715741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Resource-Constrained Sensors Behind Fog Devices </a:t>
            </a:r>
            <a:endParaRPr lang="en-US" dirty="0"/>
          </a:p>
        </p:txBody>
      </p:sp>
      <p:sp>
        <p:nvSpPr>
          <p:cNvPr id="3" name="Content Placeholder 2"/>
          <p:cNvSpPr>
            <a:spLocks noGrp="1"/>
          </p:cNvSpPr>
          <p:nvPr>
            <p:ph idx="1"/>
          </p:nvPr>
        </p:nvSpPr>
        <p:spPr/>
        <p:txBody>
          <a:bodyPr>
            <a:normAutofit lnSpcReduction="10000"/>
          </a:bodyPr>
          <a:lstStyle/>
          <a:p>
            <a:r>
              <a:rPr lang="en-US" dirty="0"/>
              <a:t>Many sensors do not have enough compute, memory, and storage power in order to have their own IPv6 address. </a:t>
            </a:r>
            <a:endParaRPr lang="en-US" dirty="0" smtClean="0"/>
          </a:p>
          <a:p>
            <a:r>
              <a:rPr lang="en-US" dirty="0" smtClean="0"/>
              <a:t>Hence</a:t>
            </a:r>
            <a:r>
              <a:rPr lang="en-US" dirty="0"/>
              <a:t>, they can hide behind an edge device which has the power to have its own IPv6 address. </a:t>
            </a:r>
            <a:endParaRPr lang="en-US" dirty="0" smtClean="0"/>
          </a:p>
          <a:p>
            <a:r>
              <a:rPr lang="en-US" dirty="0" smtClean="0"/>
              <a:t>It </a:t>
            </a:r>
            <a:r>
              <a:rPr lang="en-US" dirty="0"/>
              <a:t>is, therefore, pertinent to con </a:t>
            </a:r>
            <a:r>
              <a:rPr lang="en-US" dirty="0" err="1"/>
              <a:t>gure</a:t>
            </a:r>
            <a:r>
              <a:rPr lang="en-US" dirty="0"/>
              <a:t> ground-level and resource-constrained sensors and actuators behind the edge device. </a:t>
            </a:r>
          </a:p>
        </p:txBody>
      </p:sp>
    </p:spTree>
    <p:extLst>
      <p:ext uri="{BB962C8B-B14F-4D97-AF65-F5344CB8AC3E}">
        <p14:creationId xmlns:p14="http://schemas.microsoft.com/office/powerpoint/2010/main" val="19456642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err="1"/>
              <a:t>IoT</a:t>
            </a:r>
            <a:r>
              <a:rPr lang="en-US" b="1" i="1" dirty="0"/>
              <a:t> Data Security </a:t>
            </a:r>
            <a:endParaRPr lang="en-US" dirty="0"/>
          </a:p>
        </p:txBody>
      </p:sp>
      <p:sp>
        <p:nvSpPr>
          <p:cNvPr id="3" name="Content Placeholder 2"/>
          <p:cNvSpPr>
            <a:spLocks noGrp="1"/>
          </p:cNvSpPr>
          <p:nvPr>
            <p:ph idx="1"/>
          </p:nvPr>
        </p:nvSpPr>
        <p:spPr/>
        <p:txBody>
          <a:bodyPr>
            <a:normAutofit fontScale="92500"/>
          </a:bodyPr>
          <a:lstStyle/>
          <a:p>
            <a:r>
              <a:rPr lang="en-US" dirty="0"/>
              <a:t>Any external attack on sensors can be stopped at the edge device, which acts as a shelter, strength, stronghold, and savior for feeble sensors. </a:t>
            </a:r>
            <a:endParaRPr lang="en-US" dirty="0" smtClean="0"/>
          </a:p>
          <a:p>
            <a:r>
              <a:rPr lang="en-US" dirty="0" smtClean="0"/>
              <a:t>The </a:t>
            </a:r>
            <a:r>
              <a:rPr lang="en-US" dirty="0"/>
              <a:t>idea is to prolong the livelihood of sensors. </a:t>
            </a:r>
            <a:endParaRPr lang="en-US" dirty="0" smtClean="0"/>
          </a:p>
          <a:p>
            <a:r>
              <a:rPr lang="en-US" dirty="0" smtClean="0"/>
              <a:t>Also</a:t>
            </a:r>
            <a:r>
              <a:rPr lang="en-US" dirty="0"/>
              <a:t>, the sensor data are transmitted to edge devices to be stocked and subjected to specific investigations over any local network only. </a:t>
            </a:r>
          </a:p>
        </p:txBody>
      </p:sp>
    </p:spTree>
    <p:extLst>
      <p:ext uri="{BB962C8B-B14F-4D97-AF65-F5344CB8AC3E}">
        <p14:creationId xmlns:p14="http://schemas.microsoft.com/office/powerpoint/2010/main" val="4561919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a:t>
            </a:r>
            <a:r>
              <a:rPr lang="en-US" b="1" dirty="0" err="1"/>
              <a:t>OSGi</a:t>
            </a:r>
            <a:r>
              <a:rPr lang="en-US" b="1" dirty="0"/>
              <a:t> stack. </a:t>
            </a:r>
            <a:endParaRPr lang="en-US" dirty="0"/>
          </a:p>
        </p:txBody>
      </p:sp>
      <p:pic>
        <p:nvPicPr>
          <p:cNvPr id="4" name="Picture 3" descr="Screen Shot 2018-05-07 at 4.24.24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417638"/>
            <a:ext cx="8187844" cy="4964469"/>
          </a:xfrm>
          <a:prstGeom prst="rect">
            <a:avLst/>
          </a:prstGeom>
        </p:spPr>
      </p:pic>
    </p:spTree>
    <p:extLst>
      <p:ext uri="{BB962C8B-B14F-4D97-AF65-F5344CB8AC3E}">
        <p14:creationId xmlns:p14="http://schemas.microsoft.com/office/powerpoint/2010/main" val="7450094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reference architecture of Apache Quarks. </a:t>
            </a:r>
            <a:endParaRPr lang="en-US" dirty="0"/>
          </a:p>
        </p:txBody>
      </p:sp>
      <p:pic>
        <p:nvPicPr>
          <p:cNvPr id="4" name="Picture 3" descr="Screen Shot 2018-05-07 at 4.25.1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921" y="1527225"/>
            <a:ext cx="8051879" cy="4925352"/>
          </a:xfrm>
          <a:prstGeom prst="rect">
            <a:avLst/>
          </a:prstGeom>
        </p:spPr>
      </p:pic>
    </p:spTree>
    <p:extLst>
      <p:ext uri="{BB962C8B-B14F-4D97-AF65-F5344CB8AC3E}">
        <p14:creationId xmlns:p14="http://schemas.microsoft.com/office/powerpoint/2010/main" val="807488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30319"/>
          </a:xfrm>
        </p:spPr>
        <p:txBody>
          <a:bodyPr/>
          <a:lstStyle/>
          <a:p>
            <a:r>
              <a:rPr lang="en-US" b="1" dirty="0"/>
              <a:t>The </a:t>
            </a:r>
            <a:r>
              <a:rPr lang="en-US" b="1" dirty="0" err="1"/>
              <a:t>Solair</a:t>
            </a:r>
            <a:r>
              <a:rPr lang="en-US" b="1" dirty="0"/>
              <a:t> platform. </a:t>
            </a:r>
            <a:endParaRPr lang="en-US" dirty="0"/>
          </a:p>
        </p:txBody>
      </p:sp>
      <p:pic>
        <p:nvPicPr>
          <p:cNvPr id="3" name="Picture 2" descr="Screen Shot 2018-05-07 at 4.26.0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1249" y="1104957"/>
            <a:ext cx="5998560" cy="5472371"/>
          </a:xfrm>
          <a:prstGeom prst="rect">
            <a:avLst/>
          </a:prstGeom>
        </p:spPr>
      </p:pic>
    </p:spTree>
    <p:extLst>
      <p:ext uri="{BB962C8B-B14F-4D97-AF65-F5344CB8AC3E}">
        <p14:creationId xmlns:p14="http://schemas.microsoft.com/office/powerpoint/2010/main" val="3543079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As we all know, smart sensors and actuators are being randomly deployed in many </a:t>
            </a:r>
            <a:r>
              <a:rPr lang="en-US" dirty="0" err="1"/>
              <a:t>signi</a:t>
            </a:r>
            <a:r>
              <a:rPr lang="en-US" dirty="0"/>
              <a:t> cant environments such as homes, hospitals, and hotels in order to minutely monitor, precisely measure, and insightfully manage the various parameters of the environments</a:t>
            </a:r>
            <a:r>
              <a:rPr lang="en-US" dirty="0" smtClean="0"/>
              <a:t>.</a:t>
            </a:r>
          </a:p>
          <a:p>
            <a:r>
              <a:rPr lang="en-US" dirty="0" smtClean="0"/>
              <a:t> </a:t>
            </a:r>
            <a:r>
              <a:rPr lang="en-US" dirty="0"/>
              <a:t>Further on, powerful sensors are embedded and etched on di </a:t>
            </a:r>
            <a:r>
              <a:rPr lang="en-US" dirty="0" err="1"/>
              <a:t>erent</a:t>
            </a:r>
            <a:r>
              <a:rPr lang="en-US" dirty="0"/>
              <a:t> physical, mechanical, electrical, and electronics systems in our everyday environments in order to empower them to join in the mainstream com- </a:t>
            </a:r>
            <a:r>
              <a:rPr lang="en-US" dirty="0" err="1"/>
              <a:t>puting</a:t>
            </a:r>
            <a:r>
              <a:rPr lang="en-US" dirty="0"/>
              <a:t>. </a:t>
            </a:r>
          </a:p>
          <a:p>
            <a:endParaRPr lang="en-US" dirty="0"/>
          </a:p>
        </p:txBody>
      </p:sp>
    </p:spTree>
    <p:extLst>
      <p:ext uri="{BB962C8B-B14F-4D97-AF65-F5344CB8AC3E}">
        <p14:creationId xmlns:p14="http://schemas.microsoft.com/office/powerpoint/2010/main" val="1119422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Introduction of Fog/Edge Computing </a:t>
            </a:r>
            <a:endParaRPr lang="en-US" dirty="0"/>
          </a:p>
        </p:txBody>
      </p:sp>
      <p:sp>
        <p:nvSpPr>
          <p:cNvPr id="3" name="Content Placeholder 2"/>
          <p:cNvSpPr>
            <a:spLocks noGrp="1"/>
          </p:cNvSpPr>
          <p:nvPr>
            <p:ph idx="1"/>
          </p:nvPr>
        </p:nvSpPr>
        <p:spPr/>
        <p:txBody>
          <a:bodyPr/>
          <a:lstStyle/>
          <a:p>
            <a:r>
              <a:rPr lang="en-US" dirty="0"/>
              <a:t>Traditional networks, which feed data from devices or transactions to a central storage hub (data warehouses and data marts), cannot keep up with the data volume and velocity </a:t>
            </a:r>
            <a:r>
              <a:rPr lang="en-US" dirty="0" err="1"/>
              <a:t>cre</a:t>
            </a:r>
            <a:r>
              <a:rPr lang="en-US" dirty="0"/>
              <a:t>- </a:t>
            </a:r>
            <a:r>
              <a:rPr lang="en-US" dirty="0" err="1"/>
              <a:t>ated</a:t>
            </a:r>
            <a:r>
              <a:rPr lang="en-US" dirty="0"/>
              <a:t> by </a:t>
            </a:r>
            <a:r>
              <a:rPr lang="en-US" dirty="0" err="1"/>
              <a:t>IoT</a:t>
            </a:r>
            <a:r>
              <a:rPr lang="en-US" dirty="0"/>
              <a:t> devices. </a:t>
            </a:r>
            <a:endParaRPr lang="en-US" dirty="0" smtClean="0"/>
          </a:p>
          <a:p>
            <a:r>
              <a:rPr lang="en-US" dirty="0" smtClean="0"/>
              <a:t>Nor </a:t>
            </a:r>
            <a:r>
              <a:rPr lang="en-US" dirty="0"/>
              <a:t>can the data warehouse model meet the low latency response times that users demand. </a:t>
            </a:r>
          </a:p>
        </p:txBody>
      </p:sp>
    </p:spTree>
    <p:extLst>
      <p:ext uri="{BB962C8B-B14F-4D97-AF65-F5344CB8AC3E}">
        <p14:creationId xmlns:p14="http://schemas.microsoft.com/office/powerpoint/2010/main" val="2311265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a:t>The end-to-end fog—cloud integration architecture. </a:t>
            </a:r>
            <a:endParaRPr lang="en-US" dirty="0"/>
          </a:p>
        </p:txBody>
      </p:sp>
      <p:pic>
        <p:nvPicPr>
          <p:cNvPr id="6" name="Picture 5" descr="Screen Shot 2018-05-07 at 4.10.45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1" y="1808972"/>
            <a:ext cx="8140300" cy="3209852"/>
          </a:xfrm>
          <a:prstGeom prst="rect">
            <a:avLst/>
          </a:prstGeom>
        </p:spPr>
      </p:pic>
    </p:spTree>
    <p:extLst>
      <p:ext uri="{BB962C8B-B14F-4D97-AF65-F5344CB8AC3E}">
        <p14:creationId xmlns:p14="http://schemas.microsoft.com/office/powerpoint/2010/main" val="3867366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Fog versus Edge Computing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This </a:t>
            </a:r>
            <a:r>
              <a:rPr lang="en-US" dirty="0"/>
              <a:t>is the opportune time to clarify the perceptible di </a:t>
            </a:r>
            <a:r>
              <a:rPr lang="en-US" dirty="0" err="1"/>
              <a:t>erences</a:t>
            </a:r>
            <a:r>
              <a:rPr lang="en-US" dirty="0"/>
              <a:t> between fog and edge computing models. With the faster penetration of the </a:t>
            </a:r>
            <a:r>
              <a:rPr lang="en-US" dirty="0" err="1"/>
              <a:t>IoT</a:t>
            </a:r>
            <a:r>
              <a:rPr lang="en-US" dirty="0"/>
              <a:t> devices, instruments, monitors, controllers, sensors, actuators, robots, machines, and so on in our daily environments, there is a leaning toward per- forming a portion of computing at </a:t>
            </a:r>
            <a:r>
              <a:rPr lang="en-US" dirty="0" err="1"/>
              <a:t>IoT</a:t>
            </a:r>
            <a:r>
              <a:rPr lang="en-US" dirty="0"/>
              <a:t> devices. </a:t>
            </a:r>
            <a:endParaRPr lang="en-US" dirty="0" smtClean="0"/>
          </a:p>
          <a:p>
            <a:r>
              <a:rPr lang="en-US" dirty="0" smtClean="0"/>
              <a:t>However </a:t>
            </a:r>
            <a:r>
              <a:rPr lang="en-US" dirty="0"/>
              <a:t>due to the constrained resources of these </a:t>
            </a:r>
            <a:r>
              <a:rPr lang="en-US" dirty="0" err="1"/>
              <a:t>IoT</a:t>
            </a:r>
            <a:r>
              <a:rPr lang="en-US" dirty="0"/>
              <a:t> devices, the overwhelming usage of microcontrollers as the </a:t>
            </a:r>
            <a:r>
              <a:rPr lang="en-US" dirty="0" err="1"/>
              <a:t>IoT</a:t>
            </a:r>
            <a:r>
              <a:rPr lang="en-US" dirty="0"/>
              <a:t> device gateway for remote connectivity (</a:t>
            </a:r>
            <a:r>
              <a:rPr lang="en-US" dirty="0" err="1"/>
              <a:t>IoT</a:t>
            </a:r>
            <a:r>
              <a:rPr lang="en-US" dirty="0"/>
              <a:t> device-to-enterprise/cloud integration) has dawned upon us. </a:t>
            </a:r>
          </a:p>
          <a:p>
            <a:endParaRPr lang="en-US" dirty="0"/>
          </a:p>
        </p:txBody>
      </p:sp>
    </p:spTree>
    <p:extLst>
      <p:ext uri="{BB962C8B-B14F-4D97-AF65-F5344CB8AC3E}">
        <p14:creationId xmlns:p14="http://schemas.microsoft.com/office/powerpoint/2010/main" val="930040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a:t>Depicting the control </a:t>
            </a:r>
            <a:r>
              <a:rPr lang="en-US" b="1" dirty="0" err="1"/>
              <a:t>ow</a:t>
            </a:r>
            <a:r>
              <a:rPr lang="en-US" b="1" dirty="0"/>
              <a:t> for the fog device data analytics </a:t>
            </a:r>
            <a:endParaRPr lang="en-US" dirty="0"/>
          </a:p>
        </p:txBody>
      </p:sp>
      <p:pic>
        <p:nvPicPr>
          <p:cNvPr id="5" name="Picture 4" descr="Screen Shot 2018-05-07 at 4.12.3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00" y="1765300"/>
            <a:ext cx="9042400" cy="3327400"/>
          </a:xfrm>
          <a:prstGeom prst="rect">
            <a:avLst/>
          </a:prstGeom>
        </p:spPr>
      </p:pic>
    </p:spTree>
    <p:extLst>
      <p:ext uri="{BB962C8B-B14F-4D97-AF65-F5344CB8AC3E}">
        <p14:creationId xmlns:p14="http://schemas.microsoft.com/office/powerpoint/2010/main" val="630080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05775"/>
          </a:xfrm>
        </p:spPr>
        <p:txBody>
          <a:bodyPr>
            <a:noAutofit/>
          </a:bodyPr>
          <a:lstStyle/>
          <a:p>
            <a:r>
              <a:rPr lang="en-US" sz="2400" b="1" dirty="0"/>
              <a:t>Describing fog device-based and cloud-based data analytics </a:t>
            </a:r>
            <a:endParaRPr lang="en-US" sz="2400" dirty="0"/>
          </a:p>
        </p:txBody>
      </p:sp>
      <p:pic>
        <p:nvPicPr>
          <p:cNvPr id="3" name="Picture 2" descr="Screen Shot 2018-05-07 at 4.13.20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2392" y="680413"/>
            <a:ext cx="6457508" cy="6037887"/>
          </a:xfrm>
          <a:prstGeom prst="rect">
            <a:avLst/>
          </a:prstGeom>
        </p:spPr>
      </p:pic>
    </p:spTree>
    <p:extLst>
      <p:ext uri="{BB962C8B-B14F-4D97-AF65-F5344CB8AC3E}">
        <p14:creationId xmlns:p14="http://schemas.microsoft.com/office/powerpoint/2010/main" val="1667603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i="1" dirty="0"/>
              <a:t>Major </a:t>
            </a:r>
            <a:r>
              <a:rPr lang="en-US" b="1" i="1" dirty="0" err="1"/>
              <a:t>IoT</a:t>
            </a:r>
            <a:r>
              <a:rPr lang="en-US" b="1" i="1" dirty="0"/>
              <a:t> Data Types </a:t>
            </a:r>
            <a:endParaRPr lang="en-US" dirty="0"/>
          </a:p>
        </p:txBody>
      </p:sp>
      <p:sp>
        <p:nvSpPr>
          <p:cNvPr id="4" name="Content Placeholder 3"/>
          <p:cNvSpPr>
            <a:spLocks noGrp="1"/>
          </p:cNvSpPr>
          <p:nvPr>
            <p:ph idx="1"/>
          </p:nvPr>
        </p:nvSpPr>
        <p:spPr/>
        <p:txBody>
          <a:bodyPr/>
          <a:lstStyle/>
          <a:p>
            <a:r>
              <a:rPr lang="en-US" b="1" i="1" dirty="0"/>
              <a:t>Measurement Data </a:t>
            </a:r>
            <a:endParaRPr lang="en-US" b="1" i="1" dirty="0" smtClean="0"/>
          </a:p>
          <a:p>
            <a:r>
              <a:rPr lang="en-US" b="1" i="1" dirty="0"/>
              <a:t>Event Data </a:t>
            </a:r>
            <a:endParaRPr lang="en-US" dirty="0"/>
          </a:p>
          <a:p>
            <a:r>
              <a:rPr lang="en-US" b="1" i="1" dirty="0"/>
              <a:t>Interaction and Transaction Data </a:t>
            </a:r>
            <a:endParaRPr lang="en-US" b="1" i="1" dirty="0" smtClean="0"/>
          </a:p>
          <a:p>
            <a:r>
              <a:rPr lang="en-US" b="1" i="1" dirty="0"/>
              <a:t>Diagnostics Data </a:t>
            </a:r>
            <a:endParaRPr lang="en-US" dirty="0"/>
          </a:p>
          <a:p>
            <a:endParaRPr lang="en-US" dirty="0"/>
          </a:p>
        </p:txBody>
      </p:sp>
    </p:spTree>
    <p:extLst>
      <p:ext uri="{BB962C8B-B14F-4D97-AF65-F5344CB8AC3E}">
        <p14:creationId xmlns:p14="http://schemas.microsoft.com/office/powerpoint/2010/main" val="274411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491</TotalTime>
  <Words>1404</Words>
  <Application>Microsoft Macintosh PowerPoint</Application>
  <PresentationFormat>On-screen Show (4:3)</PresentationFormat>
  <Paragraphs>76</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Edge/ Fog Computing Paradigm </vt:lpstr>
      <vt:lpstr>PowerPoint Presentation</vt:lpstr>
      <vt:lpstr>PowerPoint Presentation</vt:lpstr>
      <vt:lpstr>The Introduction of Fog/Edge Computing </vt:lpstr>
      <vt:lpstr>The end-to-end fog—cloud integration architecture. </vt:lpstr>
      <vt:lpstr>Fog versus Edge Computing </vt:lpstr>
      <vt:lpstr>Depicting the control ow for the fog device data analytics </vt:lpstr>
      <vt:lpstr>Describing fog device-based and cloud-based data analytics </vt:lpstr>
      <vt:lpstr>Major IoT Data Types </vt:lpstr>
      <vt:lpstr>Describing the Fog Computing-Like Concepts </vt:lpstr>
      <vt:lpstr>Mobile Edge Computing (MEC) </vt:lpstr>
      <vt:lpstr>Mobile Cloud Computing (MCC) </vt:lpstr>
      <vt:lpstr>The Use Cases of Fog/Edge Computing </vt:lpstr>
      <vt:lpstr>Smart Homes </vt:lpstr>
      <vt:lpstr>Smart Grids </vt:lpstr>
      <vt:lpstr>Wireless Sensor and Actuator Networks </vt:lpstr>
      <vt:lpstr>Smart Vehicles </vt:lpstr>
      <vt:lpstr>Smarter Security </vt:lpstr>
      <vt:lpstr>Smart Buildings </vt:lpstr>
      <vt:lpstr>Real-Time IoT Data Analytics </vt:lpstr>
      <vt:lpstr>Instantaneous Response </vt:lpstr>
      <vt:lpstr>Resource-Constrained Sensors Behind Fog Devices </vt:lpstr>
      <vt:lpstr>IoT Data Security </vt:lpstr>
      <vt:lpstr>The OSGi stack. </vt:lpstr>
      <vt:lpstr>The reference architecture of Apache Quarks. </vt:lpstr>
      <vt:lpstr>The Solair platform. </vt:lpstr>
    </vt:vector>
  </TitlesOfParts>
  <Company>cyberoffice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gerry firmansyah</dc:creator>
  <cp:lastModifiedBy>gerry firmansyah</cp:lastModifiedBy>
  <cp:revision>27</cp:revision>
  <dcterms:created xsi:type="dcterms:W3CDTF">2018-05-05T04:49:57Z</dcterms:created>
  <dcterms:modified xsi:type="dcterms:W3CDTF">2018-05-17T03:06:49Z</dcterms:modified>
</cp:coreProperties>
</file>