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23" r:id="rId1"/>
  </p:sldMasterIdLst>
  <p:notesMasterIdLst>
    <p:notesMasterId r:id="rId35"/>
  </p:notesMasterIdLst>
  <p:sldIdLst>
    <p:sldId id="256" r:id="rId2"/>
    <p:sldId id="257" r:id="rId3"/>
    <p:sldId id="28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4" r:id="rId27"/>
    <p:sldId id="280" r:id="rId28"/>
    <p:sldId id="281" r:id="rId29"/>
    <p:sldId id="282" r:id="rId30"/>
    <p:sldId id="283" r:id="rId31"/>
    <p:sldId id="285" r:id="rId32"/>
    <p:sldId id="286"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38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6CA036-23F4-47DC-80A8-30A20F02275F}" type="doc">
      <dgm:prSet loTypeId="urn:diagrams.loki3.com/TabbedArc+Icon" loCatId="officeonline" qsTypeId="urn:microsoft.com/office/officeart/2005/8/quickstyle/3d3" qsCatId="3D" csTypeId="urn:microsoft.com/office/officeart/2005/8/colors/accent5_5" csCatId="accent5" phldr="1"/>
      <dgm:spPr/>
      <dgm:t>
        <a:bodyPr/>
        <a:lstStyle/>
        <a:p>
          <a:endParaRPr lang="en-US"/>
        </a:p>
      </dgm:t>
    </dgm:pt>
    <dgm:pt modelId="{348CCF78-8D71-4AAD-A1B9-0E2004942DB9}">
      <dgm:prSet/>
      <dgm:spPr/>
      <dgm:t>
        <a:bodyPr/>
        <a:lstStyle/>
        <a:p>
          <a:r>
            <a:rPr lang="en-US" dirty="0"/>
            <a:t>Identify</a:t>
          </a:r>
        </a:p>
      </dgm:t>
    </dgm:pt>
    <dgm:pt modelId="{DEABD537-DD69-4BB8-A0CC-BFD9EBA64F1A}" type="parTrans" cxnId="{F59ACEE8-CB6E-4C17-B18D-25A9A90DA086}">
      <dgm:prSet/>
      <dgm:spPr/>
      <dgm:t>
        <a:bodyPr/>
        <a:lstStyle/>
        <a:p>
          <a:endParaRPr lang="en-US"/>
        </a:p>
      </dgm:t>
    </dgm:pt>
    <dgm:pt modelId="{96D3C3F5-3E5A-402B-AED3-66255BFFFBCE}" type="sibTrans" cxnId="{F59ACEE8-CB6E-4C17-B18D-25A9A90DA086}">
      <dgm:prSet/>
      <dgm:spPr/>
      <dgm:t>
        <a:bodyPr/>
        <a:lstStyle/>
        <a:p>
          <a:endParaRPr lang="en-US"/>
        </a:p>
      </dgm:t>
    </dgm:pt>
    <dgm:pt modelId="{BB39382A-7260-4F3D-AD14-336A36BB0B75}">
      <dgm:prSet/>
      <dgm:spPr/>
      <dgm:t>
        <a:bodyPr/>
        <a:lstStyle/>
        <a:p>
          <a:r>
            <a:rPr lang="en-US" dirty="0"/>
            <a:t>Assess</a:t>
          </a:r>
        </a:p>
      </dgm:t>
    </dgm:pt>
    <dgm:pt modelId="{05912EEA-080F-4E5A-9F9E-5517960E0508}" type="parTrans" cxnId="{46219D53-953E-46C5-94C6-C08972A14D2E}">
      <dgm:prSet/>
      <dgm:spPr/>
      <dgm:t>
        <a:bodyPr/>
        <a:lstStyle/>
        <a:p>
          <a:endParaRPr lang="en-US"/>
        </a:p>
      </dgm:t>
    </dgm:pt>
    <dgm:pt modelId="{BE390AFF-E953-46FE-8AF0-162B410E1437}" type="sibTrans" cxnId="{46219D53-953E-46C5-94C6-C08972A14D2E}">
      <dgm:prSet/>
      <dgm:spPr/>
      <dgm:t>
        <a:bodyPr/>
        <a:lstStyle/>
        <a:p>
          <a:endParaRPr lang="en-US"/>
        </a:p>
      </dgm:t>
    </dgm:pt>
    <dgm:pt modelId="{7C74D72E-5F87-4F4D-9A48-415EA2B3A72D}">
      <dgm:prSet/>
      <dgm:spPr/>
      <dgm:t>
        <a:bodyPr/>
        <a:lstStyle/>
        <a:p>
          <a:r>
            <a:rPr lang="en-US" dirty="0"/>
            <a:t>Prioritize</a:t>
          </a:r>
        </a:p>
      </dgm:t>
    </dgm:pt>
    <dgm:pt modelId="{A566C596-28BC-4EAA-93EA-5FBF55B66DCE}" type="parTrans" cxnId="{C3A19682-2385-4CF1-B611-C1397B1BC168}">
      <dgm:prSet/>
      <dgm:spPr/>
      <dgm:t>
        <a:bodyPr/>
        <a:lstStyle/>
        <a:p>
          <a:endParaRPr lang="en-US"/>
        </a:p>
      </dgm:t>
    </dgm:pt>
    <dgm:pt modelId="{11FF378B-AED3-49BF-BECC-8DAA704105A7}" type="sibTrans" cxnId="{C3A19682-2385-4CF1-B611-C1397B1BC168}">
      <dgm:prSet/>
      <dgm:spPr/>
      <dgm:t>
        <a:bodyPr/>
        <a:lstStyle/>
        <a:p>
          <a:endParaRPr lang="en-US"/>
        </a:p>
      </dgm:t>
    </dgm:pt>
    <dgm:pt modelId="{8818D14B-32FD-4D48-A129-F35A2B4611DF}">
      <dgm:prSet/>
      <dgm:spPr/>
      <dgm:t>
        <a:bodyPr/>
        <a:lstStyle/>
        <a:p>
          <a:r>
            <a:rPr lang="en-US" dirty="0"/>
            <a:t>Manage</a:t>
          </a:r>
        </a:p>
      </dgm:t>
    </dgm:pt>
    <dgm:pt modelId="{BEBDA15F-2FB0-4446-AFF5-DBD1C42F9755}" type="parTrans" cxnId="{4950227E-0089-4740-9169-9BBFE9BEEC29}">
      <dgm:prSet/>
      <dgm:spPr/>
      <dgm:t>
        <a:bodyPr/>
        <a:lstStyle/>
        <a:p>
          <a:endParaRPr lang="en-US"/>
        </a:p>
      </dgm:t>
    </dgm:pt>
    <dgm:pt modelId="{5BCDB7F4-9F8A-4C07-8644-1DF3B7529795}" type="sibTrans" cxnId="{4950227E-0089-4740-9169-9BBFE9BEEC29}">
      <dgm:prSet/>
      <dgm:spPr/>
      <dgm:t>
        <a:bodyPr/>
        <a:lstStyle/>
        <a:p>
          <a:endParaRPr lang="en-US"/>
        </a:p>
      </dgm:t>
    </dgm:pt>
    <dgm:pt modelId="{F42BB6F4-C82C-4DEF-B34D-63D263E8F2E4}">
      <dgm:prSet/>
      <dgm:spPr/>
      <dgm:t>
        <a:bodyPr/>
        <a:lstStyle/>
        <a:p>
          <a:r>
            <a:rPr lang="en-US" dirty="0"/>
            <a:t>Control</a:t>
          </a:r>
        </a:p>
      </dgm:t>
    </dgm:pt>
    <dgm:pt modelId="{2F9A7743-ECB2-44F5-BBB8-302557C74A17}" type="parTrans" cxnId="{E74A24FB-3791-4686-AAD3-39291AC5B722}">
      <dgm:prSet/>
      <dgm:spPr/>
      <dgm:t>
        <a:bodyPr/>
        <a:lstStyle/>
        <a:p>
          <a:endParaRPr lang="en-US"/>
        </a:p>
      </dgm:t>
    </dgm:pt>
    <dgm:pt modelId="{903F87D9-6632-45C3-96E9-023343AC0947}" type="sibTrans" cxnId="{E74A24FB-3791-4686-AAD3-39291AC5B722}">
      <dgm:prSet/>
      <dgm:spPr/>
      <dgm:t>
        <a:bodyPr/>
        <a:lstStyle/>
        <a:p>
          <a:endParaRPr lang="en-US"/>
        </a:p>
      </dgm:t>
    </dgm:pt>
    <dgm:pt modelId="{B590A852-D558-4E79-A6CC-452E6C649523}" type="pres">
      <dgm:prSet presAssocID="{FC6CA036-23F4-47DC-80A8-30A20F02275F}" presName="Name0" presStyleCnt="0">
        <dgm:presLayoutVars>
          <dgm:dir/>
          <dgm:resizeHandles val="exact"/>
        </dgm:presLayoutVars>
      </dgm:prSet>
      <dgm:spPr/>
      <dgm:t>
        <a:bodyPr/>
        <a:lstStyle/>
        <a:p>
          <a:endParaRPr lang="en-US"/>
        </a:p>
      </dgm:t>
    </dgm:pt>
    <dgm:pt modelId="{441604AD-65D5-4710-BF9A-64E516D80074}" type="pres">
      <dgm:prSet presAssocID="{348CCF78-8D71-4AAD-A1B9-0E2004942DB9}" presName="twoplus" presStyleLbl="node1" presStyleIdx="0" presStyleCnt="5">
        <dgm:presLayoutVars>
          <dgm:bulletEnabled val="1"/>
        </dgm:presLayoutVars>
      </dgm:prSet>
      <dgm:spPr/>
      <dgm:t>
        <a:bodyPr/>
        <a:lstStyle/>
        <a:p>
          <a:endParaRPr lang="en-US"/>
        </a:p>
      </dgm:t>
    </dgm:pt>
    <dgm:pt modelId="{A359B96E-2D20-4809-B1ED-4FA30F6DE4F6}" type="pres">
      <dgm:prSet presAssocID="{BB39382A-7260-4F3D-AD14-336A36BB0B75}" presName="twoplus" presStyleLbl="node1" presStyleIdx="1" presStyleCnt="5">
        <dgm:presLayoutVars>
          <dgm:bulletEnabled val="1"/>
        </dgm:presLayoutVars>
      </dgm:prSet>
      <dgm:spPr/>
      <dgm:t>
        <a:bodyPr/>
        <a:lstStyle/>
        <a:p>
          <a:endParaRPr lang="en-US"/>
        </a:p>
      </dgm:t>
    </dgm:pt>
    <dgm:pt modelId="{C6A1DC20-7C4F-462C-88B6-ED7403983072}" type="pres">
      <dgm:prSet presAssocID="{7C74D72E-5F87-4F4D-9A48-415EA2B3A72D}" presName="twoplus" presStyleLbl="node1" presStyleIdx="2" presStyleCnt="5">
        <dgm:presLayoutVars>
          <dgm:bulletEnabled val="1"/>
        </dgm:presLayoutVars>
      </dgm:prSet>
      <dgm:spPr/>
      <dgm:t>
        <a:bodyPr/>
        <a:lstStyle/>
        <a:p>
          <a:endParaRPr lang="en-US"/>
        </a:p>
      </dgm:t>
    </dgm:pt>
    <dgm:pt modelId="{93A93338-4887-4D97-A350-B615684ECD7A}" type="pres">
      <dgm:prSet presAssocID="{8818D14B-32FD-4D48-A129-F35A2B4611DF}" presName="twoplus" presStyleLbl="node1" presStyleIdx="3" presStyleCnt="5">
        <dgm:presLayoutVars>
          <dgm:bulletEnabled val="1"/>
        </dgm:presLayoutVars>
      </dgm:prSet>
      <dgm:spPr/>
      <dgm:t>
        <a:bodyPr/>
        <a:lstStyle/>
        <a:p>
          <a:endParaRPr lang="en-US"/>
        </a:p>
      </dgm:t>
    </dgm:pt>
    <dgm:pt modelId="{2BE33184-F680-46F0-8F51-2F557AFAD38A}" type="pres">
      <dgm:prSet presAssocID="{F42BB6F4-C82C-4DEF-B34D-63D263E8F2E4}" presName="twoplus" presStyleLbl="node1" presStyleIdx="4" presStyleCnt="5">
        <dgm:presLayoutVars>
          <dgm:bulletEnabled val="1"/>
        </dgm:presLayoutVars>
      </dgm:prSet>
      <dgm:spPr/>
      <dgm:t>
        <a:bodyPr/>
        <a:lstStyle/>
        <a:p>
          <a:endParaRPr lang="en-US"/>
        </a:p>
      </dgm:t>
    </dgm:pt>
  </dgm:ptLst>
  <dgm:cxnLst>
    <dgm:cxn modelId="{A2B15C67-F777-4460-9FA4-F8726063BFFF}" type="presOf" srcId="{F42BB6F4-C82C-4DEF-B34D-63D263E8F2E4}" destId="{2BE33184-F680-46F0-8F51-2F557AFAD38A}" srcOrd="0" destOrd="0" presId="urn:diagrams.loki3.com/TabbedArc+Icon"/>
    <dgm:cxn modelId="{917C2AA0-71EB-499B-BE6E-A36E276D06CF}" type="presOf" srcId="{FC6CA036-23F4-47DC-80A8-30A20F02275F}" destId="{B590A852-D558-4E79-A6CC-452E6C649523}" srcOrd="0" destOrd="0" presId="urn:diagrams.loki3.com/TabbedArc+Icon"/>
    <dgm:cxn modelId="{F59ACEE8-CB6E-4C17-B18D-25A9A90DA086}" srcId="{FC6CA036-23F4-47DC-80A8-30A20F02275F}" destId="{348CCF78-8D71-4AAD-A1B9-0E2004942DB9}" srcOrd="0" destOrd="0" parTransId="{DEABD537-DD69-4BB8-A0CC-BFD9EBA64F1A}" sibTransId="{96D3C3F5-3E5A-402B-AED3-66255BFFFBCE}"/>
    <dgm:cxn modelId="{83ACE0D4-1952-4714-A81A-E2FD14E19578}" type="presOf" srcId="{7C74D72E-5F87-4F4D-9A48-415EA2B3A72D}" destId="{C6A1DC20-7C4F-462C-88B6-ED7403983072}" srcOrd="0" destOrd="0" presId="urn:diagrams.loki3.com/TabbedArc+Icon"/>
    <dgm:cxn modelId="{1E816FFD-FB5F-41E8-85B2-A424403D3007}" type="presOf" srcId="{BB39382A-7260-4F3D-AD14-336A36BB0B75}" destId="{A359B96E-2D20-4809-B1ED-4FA30F6DE4F6}" srcOrd="0" destOrd="0" presId="urn:diagrams.loki3.com/TabbedArc+Icon"/>
    <dgm:cxn modelId="{46219D53-953E-46C5-94C6-C08972A14D2E}" srcId="{FC6CA036-23F4-47DC-80A8-30A20F02275F}" destId="{BB39382A-7260-4F3D-AD14-336A36BB0B75}" srcOrd="1" destOrd="0" parTransId="{05912EEA-080F-4E5A-9F9E-5517960E0508}" sibTransId="{BE390AFF-E953-46FE-8AF0-162B410E1437}"/>
    <dgm:cxn modelId="{E74A24FB-3791-4686-AAD3-39291AC5B722}" srcId="{FC6CA036-23F4-47DC-80A8-30A20F02275F}" destId="{F42BB6F4-C82C-4DEF-B34D-63D263E8F2E4}" srcOrd="4" destOrd="0" parTransId="{2F9A7743-ECB2-44F5-BBB8-302557C74A17}" sibTransId="{903F87D9-6632-45C3-96E9-023343AC0947}"/>
    <dgm:cxn modelId="{42115AEC-C44B-4238-8A28-95A2FB518330}" type="presOf" srcId="{348CCF78-8D71-4AAD-A1B9-0E2004942DB9}" destId="{441604AD-65D5-4710-BF9A-64E516D80074}" srcOrd="0" destOrd="0" presId="urn:diagrams.loki3.com/TabbedArc+Icon"/>
    <dgm:cxn modelId="{4950227E-0089-4740-9169-9BBFE9BEEC29}" srcId="{FC6CA036-23F4-47DC-80A8-30A20F02275F}" destId="{8818D14B-32FD-4D48-A129-F35A2B4611DF}" srcOrd="3" destOrd="0" parTransId="{BEBDA15F-2FB0-4446-AFF5-DBD1C42F9755}" sibTransId="{5BCDB7F4-9F8A-4C07-8644-1DF3B7529795}"/>
    <dgm:cxn modelId="{ECDB66AC-20E8-4A17-963C-CACBFC4948F0}" type="presOf" srcId="{8818D14B-32FD-4D48-A129-F35A2B4611DF}" destId="{93A93338-4887-4D97-A350-B615684ECD7A}" srcOrd="0" destOrd="0" presId="urn:diagrams.loki3.com/TabbedArc+Icon"/>
    <dgm:cxn modelId="{C3A19682-2385-4CF1-B611-C1397B1BC168}" srcId="{FC6CA036-23F4-47DC-80A8-30A20F02275F}" destId="{7C74D72E-5F87-4F4D-9A48-415EA2B3A72D}" srcOrd="2" destOrd="0" parTransId="{A566C596-28BC-4EAA-93EA-5FBF55B66DCE}" sibTransId="{11FF378B-AED3-49BF-BECC-8DAA704105A7}"/>
    <dgm:cxn modelId="{EEC43567-29E1-416F-89FF-6BF70D98D69E}" type="presParOf" srcId="{B590A852-D558-4E79-A6CC-452E6C649523}" destId="{441604AD-65D5-4710-BF9A-64E516D80074}" srcOrd="0" destOrd="0" presId="urn:diagrams.loki3.com/TabbedArc+Icon"/>
    <dgm:cxn modelId="{7E8419B6-A62D-4DE4-9225-F1108C2D28D6}" type="presParOf" srcId="{B590A852-D558-4E79-A6CC-452E6C649523}" destId="{A359B96E-2D20-4809-B1ED-4FA30F6DE4F6}" srcOrd="1" destOrd="0" presId="urn:diagrams.loki3.com/TabbedArc+Icon"/>
    <dgm:cxn modelId="{FB0AF7B6-FA87-416D-801E-8F0EB107B8BC}" type="presParOf" srcId="{B590A852-D558-4E79-A6CC-452E6C649523}" destId="{C6A1DC20-7C4F-462C-88B6-ED7403983072}" srcOrd="2" destOrd="0" presId="urn:diagrams.loki3.com/TabbedArc+Icon"/>
    <dgm:cxn modelId="{0FE41FA1-BBD0-4696-B841-B502BDFBA5EE}" type="presParOf" srcId="{B590A852-D558-4E79-A6CC-452E6C649523}" destId="{93A93338-4887-4D97-A350-B615684ECD7A}" srcOrd="3" destOrd="0" presId="urn:diagrams.loki3.com/TabbedArc+Icon"/>
    <dgm:cxn modelId="{1BEA117A-3C0B-4C1D-B273-DFA57C5B1E12}" type="presParOf" srcId="{B590A852-D558-4E79-A6CC-452E6C649523}" destId="{2BE33184-F680-46F0-8F51-2F557AFAD38A}" srcOrd="4" destOrd="0" presId="urn:diagrams.loki3.com/TabbedArc+Icon"/>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CADFB44-EC3E-4C71-824E-521223876A2A}"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74CF7591-8900-47D5-ACCE-717F185CB259}">
      <dgm:prSet/>
      <dgm:spPr/>
      <dgm:t>
        <a:bodyPr/>
        <a:lstStyle/>
        <a:p>
          <a:r>
            <a:rPr lang="en-US"/>
            <a:t>Business Impact Analysis</a:t>
          </a:r>
        </a:p>
      </dgm:t>
    </dgm:pt>
    <dgm:pt modelId="{ACA89407-DDE4-4917-958B-F0922324670B}" type="parTrans" cxnId="{4014EE88-F0FA-42F9-8724-2B9D1897E9B1}">
      <dgm:prSet/>
      <dgm:spPr/>
      <dgm:t>
        <a:bodyPr/>
        <a:lstStyle/>
        <a:p>
          <a:endParaRPr lang="en-US"/>
        </a:p>
      </dgm:t>
    </dgm:pt>
    <dgm:pt modelId="{909F97C6-FC9C-4696-97ED-AB145C76AE30}" type="sibTrans" cxnId="{4014EE88-F0FA-42F9-8724-2B9D1897E9B1}">
      <dgm:prSet/>
      <dgm:spPr/>
      <dgm:t>
        <a:bodyPr/>
        <a:lstStyle/>
        <a:p>
          <a:endParaRPr lang="en-US"/>
        </a:p>
      </dgm:t>
    </dgm:pt>
    <dgm:pt modelId="{B56291B8-0C70-4384-A0F2-5FB43B399C0C}">
      <dgm:prSet/>
      <dgm:spPr/>
      <dgm:t>
        <a:bodyPr/>
        <a:lstStyle/>
        <a:p>
          <a:r>
            <a:rPr lang="en-US"/>
            <a:t>Risk Assessment</a:t>
          </a:r>
        </a:p>
      </dgm:t>
    </dgm:pt>
    <dgm:pt modelId="{8B44D1F3-BDDB-4DD2-86E9-A9B80A16F903}" type="parTrans" cxnId="{1F36F1AC-FF59-48D2-B7BF-E8BECCC01C15}">
      <dgm:prSet/>
      <dgm:spPr/>
      <dgm:t>
        <a:bodyPr/>
        <a:lstStyle/>
        <a:p>
          <a:endParaRPr lang="en-US"/>
        </a:p>
      </dgm:t>
    </dgm:pt>
    <dgm:pt modelId="{BF996492-5732-4176-BF72-0622BEFC4226}" type="sibTrans" cxnId="{1F36F1AC-FF59-48D2-B7BF-E8BECCC01C15}">
      <dgm:prSet/>
      <dgm:spPr/>
      <dgm:t>
        <a:bodyPr/>
        <a:lstStyle/>
        <a:p>
          <a:endParaRPr lang="en-US"/>
        </a:p>
      </dgm:t>
    </dgm:pt>
    <dgm:pt modelId="{9D25CED5-7959-475E-94C2-CE0F9DC480F2}">
      <dgm:prSet/>
      <dgm:spPr/>
      <dgm:t>
        <a:bodyPr/>
        <a:lstStyle/>
        <a:p>
          <a:r>
            <a:rPr lang="en-US"/>
            <a:t>Risk Management</a:t>
          </a:r>
        </a:p>
      </dgm:t>
    </dgm:pt>
    <dgm:pt modelId="{E0613EFD-11D4-4E6F-8443-EBBEBB8BFE69}" type="parTrans" cxnId="{B44271A4-D038-40F8-B6E5-8101DC98C845}">
      <dgm:prSet/>
      <dgm:spPr/>
      <dgm:t>
        <a:bodyPr/>
        <a:lstStyle/>
        <a:p>
          <a:endParaRPr lang="en-US"/>
        </a:p>
      </dgm:t>
    </dgm:pt>
    <dgm:pt modelId="{1C30F59A-0EA8-4A5D-8A7B-C52CCD8A45BC}" type="sibTrans" cxnId="{B44271A4-D038-40F8-B6E5-8101DC98C845}">
      <dgm:prSet/>
      <dgm:spPr/>
      <dgm:t>
        <a:bodyPr/>
        <a:lstStyle/>
        <a:p>
          <a:endParaRPr lang="en-US"/>
        </a:p>
      </dgm:t>
    </dgm:pt>
    <dgm:pt modelId="{DE0BD0D5-66E4-4BB3-9CA2-52F0F67CFC57}">
      <dgm:prSet/>
      <dgm:spPr/>
      <dgm:t>
        <a:bodyPr/>
        <a:lstStyle/>
        <a:p>
          <a:r>
            <a:rPr lang="en-US"/>
            <a:t>Risk Monitoring and Testing</a:t>
          </a:r>
        </a:p>
      </dgm:t>
    </dgm:pt>
    <dgm:pt modelId="{1AB4C0E6-34EF-4233-8A9E-2D4314A1138F}" type="parTrans" cxnId="{26681FEA-3220-484E-B0F2-3B80587AE09A}">
      <dgm:prSet/>
      <dgm:spPr/>
      <dgm:t>
        <a:bodyPr/>
        <a:lstStyle/>
        <a:p>
          <a:endParaRPr lang="en-US"/>
        </a:p>
      </dgm:t>
    </dgm:pt>
    <dgm:pt modelId="{E9B0CED7-22C2-4328-8EB7-C5A35E3737EC}" type="sibTrans" cxnId="{26681FEA-3220-484E-B0F2-3B80587AE09A}">
      <dgm:prSet/>
      <dgm:spPr/>
      <dgm:t>
        <a:bodyPr/>
        <a:lstStyle/>
        <a:p>
          <a:endParaRPr lang="en-US"/>
        </a:p>
      </dgm:t>
    </dgm:pt>
    <dgm:pt modelId="{C524B40C-6E1B-4969-A17C-01AD1E18F79F}" type="pres">
      <dgm:prSet presAssocID="{BCADFB44-EC3E-4C71-824E-521223876A2A}" presName="CompostProcess" presStyleCnt="0">
        <dgm:presLayoutVars>
          <dgm:dir/>
          <dgm:resizeHandles val="exact"/>
        </dgm:presLayoutVars>
      </dgm:prSet>
      <dgm:spPr/>
      <dgm:t>
        <a:bodyPr/>
        <a:lstStyle/>
        <a:p>
          <a:endParaRPr lang="en-US"/>
        </a:p>
      </dgm:t>
    </dgm:pt>
    <dgm:pt modelId="{72DE2AB9-3F33-4AB9-A053-9FC6C0A3C48B}" type="pres">
      <dgm:prSet presAssocID="{BCADFB44-EC3E-4C71-824E-521223876A2A}" presName="arrow" presStyleLbl="bgShp" presStyleIdx="0" presStyleCnt="1"/>
      <dgm:spPr/>
    </dgm:pt>
    <dgm:pt modelId="{1F0AD53B-BEFD-4C77-BC67-23AE613E1F4E}" type="pres">
      <dgm:prSet presAssocID="{BCADFB44-EC3E-4C71-824E-521223876A2A}" presName="linearProcess" presStyleCnt="0"/>
      <dgm:spPr/>
    </dgm:pt>
    <dgm:pt modelId="{2FCFACF4-1090-4A17-9F66-1FEFE85F4D46}" type="pres">
      <dgm:prSet presAssocID="{74CF7591-8900-47D5-ACCE-717F185CB259}" presName="textNode" presStyleLbl="node1" presStyleIdx="0" presStyleCnt="4">
        <dgm:presLayoutVars>
          <dgm:bulletEnabled val="1"/>
        </dgm:presLayoutVars>
      </dgm:prSet>
      <dgm:spPr/>
      <dgm:t>
        <a:bodyPr/>
        <a:lstStyle/>
        <a:p>
          <a:endParaRPr lang="en-US"/>
        </a:p>
      </dgm:t>
    </dgm:pt>
    <dgm:pt modelId="{E578671E-791E-49EE-8262-6362760153E8}" type="pres">
      <dgm:prSet presAssocID="{909F97C6-FC9C-4696-97ED-AB145C76AE30}" presName="sibTrans" presStyleCnt="0"/>
      <dgm:spPr/>
    </dgm:pt>
    <dgm:pt modelId="{871B947B-73E3-488C-B095-D85EE09503F7}" type="pres">
      <dgm:prSet presAssocID="{B56291B8-0C70-4384-A0F2-5FB43B399C0C}" presName="textNode" presStyleLbl="node1" presStyleIdx="1" presStyleCnt="4">
        <dgm:presLayoutVars>
          <dgm:bulletEnabled val="1"/>
        </dgm:presLayoutVars>
      </dgm:prSet>
      <dgm:spPr/>
      <dgm:t>
        <a:bodyPr/>
        <a:lstStyle/>
        <a:p>
          <a:endParaRPr lang="en-US"/>
        </a:p>
      </dgm:t>
    </dgm:pt>
    <dgm:pt modelId="{D7185E44-C276-4E84-BE37-C5E8ED702FE2}" type="pres">
      <dgm:prSet presAssocID="{BF996492-5732-4176-BF72-0622BEFC4226}" presName="sibTrans" presStyleCnt="0"/>
      <dgm:spPr/>
    </dgm:pt>
    <dgm:pt modelId="{152ED875-BC8C-4664-87B3-094CFF69EF19}" type="pres">
      <dgm:prSet presAssocID="{9D25CED5-7959-475E-94C2-CE0F9DC480F2}" presName="textNode" presStyleLbl="node1" presStyleIdx="2" presStyleCnt="4">
        <dgm:presLayoutVars>
          <dgm:bulletEnabled val="1"/>
        </dgm:presLayoutVars>
      </dgm:prSet>
      <dgm:spPr/>
      <dgm:t>
        <a:bodyPr/>
        <a:lstStyle/>
        <a:p>
          <a:endParaRPr lang="en-US"/>
        </a:p>
      </dgm:t>
    </dgm:pt>
    <dgm:pt modelId="{527709AD-EBB3-4B72-82B6-16D2BF2433F6}" type="pres">
      <dgm:prSet presAssocID="{1C30F59A-0EA8-4A5D-8A7B-C52CCD8A45BC}" presName="sibTrans" presStyleCnt="0"/>
      <dgm:spPr/>
    </dgm:pt>
    <dgm:pt modelId="{75A84201-7ACB-43C1-BBBC-69E123B9C61E}" type="pres">
      <dgm:prSet presAssocID="{DE0BD0D5-66E4-4BB3-9CA2-52F0F67CFC57}" presName="textNode" presStyleLbl="node1" presStyleIdx="3" presStyleCnt="4">
        <dgm:presLayoutVars>
          <dgm:bulletEnabled val="1"/>
        </dgm:presLayoutVars>
      </dgm:prSet>
      <dgm:spPr/>
      <dgm:t>
        <a:bodyPr/>
        <a:lstStyle/>
        <a:p>
          <a:endParaRPr lang="en-US"/>
        </a:p>
      </dgm:t>
    </dgm:pt>
  </dgm:ptLst>
  <dgm:cxnLst>
    <dgm:cxn modelId="{4014EE88-F0FA-42F9-8724-2B9D1897E9B1}" srcId="{BCADFB44-EC3E-4C71-824E-521223876A2A}" destId="{74CF7591-8900-47D5-ACCE-717F185CB259}" srcOrd="0" destOrd="0" parTransId="{ACA89407-DDE4-4917-958B-F0922324670B}" sibTransId="{909F97C6-FC9C-4696-97ED-AB145C76AE30}"/>
    <dgm:cxn modelId="{1F36F1AC-FF59-48D2-B7BF-E8BECCC01C15}" srcId="{BCADFB44-EC3E-4C71-824E-521223876A2A}" destId="{B56291B8-0C70-4384-A0F2-5FB43B399C0C}" srcOrd="1" destOrd="0" parTransId="{8B44D1F3-BDDB-4DD2-86E9-A9B80A16F903}" sibTransId="{BF996492-5732-4176-BF72-0622BEFC4226}"/>
    <dgm:cxn modelId="{C93777A9-A28A-40DB-B025-3FF21D64B223}" type="presOf" srcId="{9D25CED5-7959-475E-94C2-CE0F9DC480F2}" destId="{152ED875-BC8C-4664-87B3-094CFF69EF19}" srcOrd="0" destOrd="0" presId="urn:microsoft.com/office/officeart/2005/8/layout/hProcess9"/>
    <dgm:cxn modelId="{B44271A4-D038-40F8-B6E5-8101DC98C845}" srcId="{BCADFB44-EC3E-4C71-824E-521223876A2A}" destId="{9D25CED5-7959-475E-94C2-CE0F9DC480F2}" srcOrd="2" destOrd="0" parTransId="{E0613EFD-11D4-4E6F-8443-EBBEBB8BFE69}" sibTransId="{1C30F59A-0EA8-4A5D-8A7B-C52CCD8A45BC}"/>
    <dgm:cxn modelId="{B7A54388-3F08-4C6D-8108-D78FBFDB50E4}" type="presOf" srcId="{74CF7591-8900-47D5-ACCE-717F185CB259}" destId="{2FCFACF4-1090-4A17-9F66-1FEFE85F4D46}" srcOrd="0" destOrd="0" presId="urn:microsoft.com/office/officeart/2005/8/layout/hProcess9"/>
    <dgm:cxn modelId="{92617FBE-FC1B-4AE0-8D7D-0CDC7E26F782}" type="presOf" srcId="{BCADFB44-EC3E-4C71-824E-521223876A2A}" destId="{C524B40C-6E1B-4969-A17C-01AD1E18F79F}" srcOrd="0" destOrd="0" presId="urn:microsoft.com/office/officeart/2005/8/layout/hProcess9"/>
    <dgm:cxn modelId="{D2B47690-0EA4-4201-8175-1DF3E1955348}" type="presOf" srcId="{B56291B8-0C70-4384-A0F2-5FB43B399C0C}" destId="{871B947B-73E3-488C-B095-D85EE09503F7}" srcOrd="0" destOrd="0" presId="urn:microsoft.com/office/officeart/2005/8/layout/hProcess9"/>
    <dgm:cxn modelId="{26681FEA-3220-484E-B0F2-3B80587AE09A}" srcId="{BCADFB44-EC3E-4C71-824E-521223876A2A}" destId="{DE0BD0D5-66E4-4BB3-9CA2-52F0F67CFC57}" srcOrd="3" destOrd="0" parTransId="{1AB4C0E6-34EF-4233-8A9E-2D4314A1138F}" sibTransId="{E9B0CED7-22C2-4328-8EB7-C5A35E3737EC}"/>
    <dgm:cxn modelId="{39EB1296-CD8E-4618-87D8-EC915C2BDD0C}" type="presOf" srcId="{DE0BD0D5-66E4-4BB3-9CA2-52F0F67CFC57}" destId="{75A84201-7ACB-43C1-BBBC-69E123B9C61E}" srcOrd="0" destOrd="0" presId="urn:microsoft.com/office/officeart/2005/8/layout/hProcess9"/>
    <dgm:cxn modelId="{9185275E-E680-49B2-8284-2C5F2C6A2900}" type="presParOf" srcId="{C524B40C-6E1B-4969-A17C-01AD1E18F79F}" destId="{72DE2AB9-3F33-4AB9-A053-9FC6C0A3C48B}" srcOrd="0" destOrd="0" presId="urn:microsoft.com/office/officeart/2005/8/layout/hProcess9"/>
    <dgm:cxn modelId="{4AC0624D-1F9D-4B8A-B440-3953D13FEF66}" type="presParOf" srcId="{C524B40C-6E1B-4969-A17C-01AD1E18F79F}" destId="{1F0AD53B-BEFD-4C77-BC67-23AE613E1F4E}" srcOrd="1" destOrd="0" presId="urn:microsoft.com/office/officeart/2005/8/layout/hProcess9"/>
    <dgm:cxn modelId="{44624642-80E1-444C-B821-2D61225DA2E5}" type="presParOf" srcId="{1F0AD53B-BEFD-4C77-BC67-23AE613E1F4E}" destId="{2FCFACF4-1090-4A17-9F66-1FEFE85F4D46}" srcOrd="0" destOrd="0" presId="urn:microsoft.com/office/officeart/2005/8/layout/hProcess9"/>
    <dgm:cxn modelId="{50C3D13C-1511-402B-9CC9-94F7EBC290F5}" type="presParOf" srcId="{1F0AD53B-BEFD-4C77-BC67-23AE613E1F4E}" destId="{E578671E-791E-49EE-8262-6362760153E8}" srcOrd="1" destOrd="0" presId="urn:microsoft.com/office/officeart/2005/8/layout/hProcess9"/>
    <dgm:cxn modelId="{1BD94563-C65F-4DCA-9CD8-761342AF1DE6}" type="presParOf" srcId="{1F0AD53B-BEFD-4C77-BC67-23AE613E1F4E}" destId="{871B947B-73E3-488C-B095-D85EE09503F7}" srcOrd="2" destOrd="0" presId="urn:microsoft.com/office/officeart/2005/8/layout/hProcess9"/>
    <dgm:cxn modelId="{5FB20373-AD2C-45EE-9827-EA79FD99708D}" type="presParOf" srcId="{1F0AD53B-BEFD-4C77-BC67-23AE613E1F4E}" destId="{D7185E44-C276-4E84-BE37-C5E8ED702FE2}" srcOrd="3" destOrd="0" presId="urn:microsoft.com/office/officeart/2005/8/layout/hProcess9"/>
    <dgm:cxn modelId="{268F612F-371E-4FF2-BC4D-449F1808B551}" type="presParOf" srcId="{1F0AD53B-BEFD-4C77-BC67-23AE613E1F4E}" destId="{152ED875-BC8C-4664-87B3-094CFF69EF19}" srcOrd="4" destOrd="0" presId="urn:microsoft.com/office/officeart/2005/8/layout/hProcess9"/>
    <dgm:cxn modelId="{5E74327D-4FD2-431F-A98B-EE51C5B1D1D1}" type="presParOf" srcId="{1F0AD53B-BEFD-4C77-BC67-23AE613E1F4E}" destId="{527709AD-EBB3-4B72-82B6-16D2BF2433F6}" srcOrd="5" destOrd="0" presId="urn:microsoft.com/office/officeart/2005/8/layout/hProcess9"/>
    <dgm:cxn modelId="{5B98164A-B278-43CA-A73F-5938196070EC}" type="presParOf" srcId="{1F0AD53B-BEFD-4C77-BC67-23AE613E1F4E}" destId="{75A84201-7ACB-43C1-BBBC-69E123B9C61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623FC0-C8C6-46C9-83B4-E1859D5C2E3D}" type="doc">
      <dgm:prSet loTypeId="urn:microsoft.com/office/officeart/2005/8/layout/hierarchy1" loCatId="hierarchy" qsTypeId="urn:microsoft.com/office/officeart/2005/8/quickstyle/simple5" qsCatId="simple" csTypeId="urn:microsoft.com/office/officeart/2005/8/colors/accent2_4" csCatId="accent2" phldr="1"/>
      <dgm:spPr/>
      <dgm:t>
        <a:bodyPr/>
        <a:lstStyle/>
        <a:p>
          <a:endParaRPr lang="en-US"/>
        </a:p>
      </dgm:t>
    </dgm:pt>
    <dgm:pt modelId="{CDAB9E1E-CDB0-4ABE-863B-DD7221B73651}">
      <dgm:prSet/>
      <dgm:spPr/>
      <dgm:t>
        <a:bodyPr/>
        <a:lstStyle/>
        <a:p>
          <a:r>
            <a:rPr lang="en-US" dirty="0"/>
            <a:t>Tabletop Exercise/ Structured Walkthrough test</a:t>
          </a:r>
        </a:p>
      </dgm:t>
    </dgm:pt>
    <dgm:pt modelId="{743EC348-4225-40E1-990F-95C052C294FB}" type="parTrans" cxnId="{3ECA91AB-6C87-4732-AF15-EF7DE93F1203}">
      <dgm:prSet/>
      <dgm:spPr/>
      <dgm:t>
        <a:bodyPr/>
        <a:lstStyle/>
        <a:p>
          <a:endParaRPr lang="en-US"/>
        </a:p>
      </dgm:t>
    </dgm:pt>
    <dgm:pt modelId="{5D1B0598-25FA-43B9-8FF2-4A490DD46079}" type="sibTrans" cxnId="{3ECA91AB-6C87-4732-AF15-EF7DE93F1203}">
      <dgm:prSet/>
      <dgm:spPr/>
      <dgm:t>
        <a:bodyPr/>
        <a:lstStyle/>
        <a:p>
          <a:endParaRPr lang="en-US"/>
        </a:p>
      </dgm:t>
    </dgm:pt>
    <dgm:pt modelId="{1DECF279-3CAA-4E55-96CD-81E560DA2712}">
      <dgm:prSet/>
      <dgm:spPr/>
      <dgm:t>
        <a:bodyPr/>
        <a:lstStyle/>
        <a:p>
          <a:r>
            <a:rPr lang="en-US"/>
            <a:t>Walk-Through Drill/ Simulation Test</a:t>
          </a:r>
        </a:p>
      </dgm:t>
    </dgm:pt>
    <dgm:pt modelId="{6E324A1A-8E2E-40B3-A6E0-0E09C824DA47}" type="parTrans" cxnId="{E45E9BE2-D8D5-461D-9118-88F9E13AD4AB}">
      <dgm:prSet/>
      <dgm:spPr/>
      <dgm:t>
        <a:bodyPr/>
        <a:lstStyle/>
        <a:p>
          <a:endParaRPr lang="en-US"/>
        </a:p>
      </dgm:t>
    </dgm:pt>
    <dgm:pt modelId="{6C35B830-360A-4681-9C4E-56CECF215CA3}" type="sibTrans" cxnId="{E45E9BE2-D8D5-461D-9118-88F9E13AD4AB}">
      <dgm:prSet/>
      <dgm:spPr/>
      <dgm:t>
        <a:bodyPr/>
        <a:lstStyle/>
        <a:p>
          <a:endParaRPr lang="en-US"/>
        </a:p>
      </dgm:t>
    </dgm:pt>
    <dgm:pt modelId="{89C12551-D45E-42BA-8CF5-93240EE34B2D}">
      <dgm:prSet/>
      <dgm:spPr/>
      <dgm:t>
        <a:bodyPr/>
        <a:lstStyle/>
        <a:p>
          <a:r>
            <a:rPr lang="en-US"/>
            <a:t>Functional Drill/ Parallel Test</a:t>
          </a:r>
        </a:p>
      </dgm:t>
    </dgm:pt>
    <dgm:pt modelId="{3A1BFA1A-1E7E-4E67-B099-535600DA09F1}" type="parTrans" cxnId="{8E255480-E96B-4DE5-8AC6-E73C55023B02}">
      <dgm:prSet/>
      <dgm:spPr/>
      <dgm:t>
        <a:bodyPr/>
        <a:lstStyle/>
        <a:p>
          <a:endParaRPr lang="en-US"/>
        </a:p>
      </dgm:t>
    </dgm:pt>
    <dgm:pt modelId="{112AC584-2F36-4E3C-B511-4B90B0F322CF}" type="sibTrans" cxnId="{8E255480-E96B-4DE5-8AC6-E73C55023B02}">
      <dgm:prSet/>
      <dgm:spPr/>
      <dgm:t>
        <a:bodyPr/>
        <a:lstStyle/>
        <a:p>
          <a:endParaRPr lang="en-US"/>
        </a:p>
      </dgm:t>
    </dgm:pt>
    <dgm:pt modelId="{94DC7D5C-12FA-4388-9FDB-4FEFCB08DD5D}">
      <dgm:prSet/>
      <dgm:spPr/>
      <dgm:t>
        <a:bodyPr/>
        <a:lstStyle/>
        <a:p>
          <a:r>
            <a:rPr lang="en-US"/>
            <a:t>Full Interruption/ Full-Scale Test</a:t>
          </a:r>
        </a:p>
      </dgm:t>
    </dgm:pt>
    <dgm:pt modelId="{B5D7FF59-4187-45D3-8369-2BD721A2D824}" type="parTrans" cxnId="{61A4481A-EE4C-46A9-8928-8DC8E772F9DD}">
      <dgm:prSet/>
      <dgm:spPr/>
      <dgm:t>
        <a:bodyPr/>
        <a:lstStyle/>
        <a:p>
          <a:endParaRPr lang="en-US"/>
        </a:p>
      </dgm:t>
    </dgm:pt>
    <dgm:pt modelId="{7AA55933-D146-4C94-9B5D-C7C1A5D0B2B6}" type="sibTrans" cxnId="{61A4481A-EE4C-46A9-8928-8DC8E772F9DD}">
      <dgm:prSet/>
      <dgm:spPr/>
      <dgm:t>
        <a:bodyPr/>
        <a:lstStyle/>
        <a:p>
          <a:endParaRPr lang="en-US"/>
        </a:p>
      </dgm:t>
    </dgm:pt>
    <dgm:pt modelId="{4E24E8F3-8DBC-493B-87CB-8E13E920A426}" type="pres">
      <dgm:prSet presAssocID="{6C623FC0-C8C6-46C9-83B4-E1859D5C2E3D}" presName="hierChild1" presStyleCnt="0">
        <dgm:presLayoutVars>
          <dgm:chPref val="1"/>
          <dgm:dir/>
          <dgm:animOne val="branch"/>
          <dgm:animLvl val="lvl"/>
          <dgm:resizeHandles/>
        </dgm:presLayoutVars>
      </dgm:prSet>
      <dgm:spPr/>
      <dgm:t>
        <a:bodyPr/>
        <a:lstStyle/>
        <a:p>
          <a:endParaRPr lang="en-US"/>
        </a:p>
      </dgm:t>
    </dgm:pt>
    <dgm:pt modelId="{82C9CE56-FBBC-431A-A2D7-6675BCFEB600}" type="pres">
      <dgm:prSet presAssocID="{CDAB9E1E-CDB0-4ABE-863B-DD7221B73651}" presName="hierRoot1" presStyleCnt="0"/>
      <dgm:spPr/>
    </dgm:pt>
    <dgm:pt modelId="{B3E39E05-EF95-4876-A1E0-B42ADFB6F4E1}" type="pres">
      <dgm:prSet presAssocID="{CDAB9E1E-CDB0-4ABE-863B-DD7221B73651}" presName="composite" presStyleCnt="0"/>
      <dgm:spPr/>
    </dgm:pt>
    <dgm:pt modelId="{BB366788-7696-4645-A70D-034124B49A69}" type="pres">
      <dgm:prSet presAssocID="{CDAB9E1E-CDB0-4ABE-863B-DD7221B73651}" presName="background" presStyleLbl="node0" presStyleIdx="0" presStyleCnt="4"/>
      <dgm:spPr/>
    </dgm:pt>
    <dgm:pt modelId="{EE59BD84-F4ED-4FD2-B237-D8EAA8F5E100}" type="pres">
      <dgm:prSet presAssocID="{CDAB9E1E-CDB0-4ABE-863B-DD7221B73651}" presName="text" presStyleLbl="fgAcc0" presStyleIdx="0" presStyleCnt="4">
        <dgm:presLayoutVars>
          <dgm:chPref val="3"/>
        </dgm:presLayoutVars>
      </dgm:prSet>
      <dgm:spPr/>
      <dgm:t>
        <a:bodyPr/>
        <a:lstStyle/>
        <a:p>
          <a:endParaRPr lang="en-US"/>
        </a:p>
      </dgm:t>
    </dgm:pt>
    <dgm:pt modelId="{43F723F2-D465-4238-BB45-6F3B6EAF19E4}" type="pres">
      <dgm:prSet presAssocID="{CDAB9E1E-CDB0-4ABE-863B-DD7221B73651}" presName="hierChild2" presStyleCnt="0"/>
      <dgm:spPr/>
    </dgm:pt>
    <dgm:pt modelId="{8319576D-C3B4-48D1-8933-C5C8028D2E66}" type="pres">
      <dgm:prSet presAssocID="{1DECF279-3CAA-4E55-96CD-81E560DA2712}" presName="hierRoot1" presStyleCnt="0"/>
      <dgm:spPr/>
    </dgm:pt>
    <dgm:pt modelId="{4BF81C01-06B6-42A6-A476-1AB4E59B7B09}" type="pres">
      <dgm:prSet presAssocID="{1DECF279-3CAA-4E55-96CD-81E560DA2712}" presName="composite" presStyleCnt="0"/>
      <dgm:spPr/>
    </dgm:pt>
    <dgm:pt modelId="{63C85E5C-7C2C-4240-A935-EDBBB622D4C7}" type="pres">
      <dgm:prSet presAssocID="{1DECF279-3CAA-4E55-96CD-81E560DA2712}" presName="background" presStyleLbl="node0" presStyleIdx="1" presStyleCnt="4"/>
      <dgm:spPr/>
    </dgm:pt>
    <dgm:pt modelId="{F027BA4B-8346-4146-86E4-4E3EDBD2FE41}" type="pres">
      <dgm:prSet presAssocID="{1DECF279-3CAA-4E55-96CD-81E560DA2712}" presName="text" presStyleLbl="fgAcc0" presStyleIdx="1" presStyleCnt="4">
        <dgm:presLayoutVars>
          <dgm:chPref val="3"/>
        </dgm:presLayoutVars>
      </dgm:prSet>
      <dgm:spPr/>
      <dgm:t>
        <a:bodyPr/>
        <a:lstStyle/>
        <a:p>
          <a:endParaRPr lang="en-US"/>
        </a:p>
      </dgm:t>
    </dgm:pt>
    <dgm:pt modelId="{4258F3B5-B3CD-494C-8F96-4725882FC42A}" type="pres">
      <dgm:prSet presAssocID="{1DECF279-3CAA-4E55-96CD-81E560DA2712}" presName="hierChild2" presStyleCnt="0"/>
      <dgm:spPr/>
    </dgm:pt>
    <dgm:pt modelId="{FAD6771A-343B-41D8-A4F5-29A2B1DDB597}" type="pres">
      <dgm:prSet presAssocID="{89C12551-D45E-42BA-8CF5-93240EE34B2D}" presName="hierRoot1" presStyleCnt="0"/>
      <dgm:spPr/>
    </dgm:pt>
    <dgm:pt modelId="{B092F10D-0C46-406C-8265-BF24CF07FA4C}" type="pres">
      <dgm:prSet presAssocID="{89C12551-D45E-42BA-8CF5-93240EE34B2D}" presName="composite" presStyleCnt="0"/>
      <dgm:spPr/>
    </dgm:pt>
    <dgm:pt modelId="{D927C79D-1000-4156-9213-D015E8CC77B9}" type="pres">
      <dgm:prSet presAssocID="{89C12551-D45E-42BA-8CF5-93240EE34B2D}" presName="background" presStyleLbl="node0" presStyleIdx="2" presStyleCnt="4"/>
      <dgm:spPr/>
    </dgm:pt>
    <dgm:pt modelId="{486A5B7E-A4D8-4DB7-8C77-09E520D148DB}" type="pres">
      <dgm:prSet presAssocID="{89C12551-D45E-42BA-8CF5-93240EE34B2D}" presName="text" presStyleLbl="fgAcc0" presStyleIdx="2" presStyleCnt="4">
        <dgm:presLayoutVars>
          <dgm:chPref val="3"/>
        </dgm:presLayoutVars>
      </dgm:prSet>
      <dgm:spPr/>
      <dgm:t>
        <a:bodyPr/>
        <a:lstStyle/>
        <a:p>
          <a:endParaRPr lang="en-US"/>
        </a:p>
      </dgm:t>
    </dgm:pt>
    <dgm:pt modelId="{BC5D6C9F-C5AF-412B-953E-A7855A8A2691}" type="pres">
      <dgm:prSet presAssocID="{89C12551-D45E-42BA-8CF5-93240EE34B2D}" presName="hierChild2" presStyleCnt="0"/>
      <dgm:spPr/>
    </dgm:pt>
    <dgm:pt modelId="{389EF1E5-5252-413E-A612-79DABBA45BA9}" type="pres">
      <dgm:prSet presAssocID="{94DC7D5C-12FA-4388-9FDB-4FEFCB08DD5D}" presName="hierRoot1" presStyleCnt="0"/>
      <dgm:spPr/>
    </dgm:pt>
    <dgm:pt modelId="{490C384E-3B89-4A5F-BAB1-D1178C2C26CB}" type="pres">
      <dgm:prSet presAssocID="{94DC7D5C-12FA-4388-9FDB-4FEFCB08DD5D}" presName="composite" presStyleCnt="0"/>
      <dgm:spPr/>
    </dgm:pt>
    <dgm:pt modelId="{E3B7862A-8F30-4A0C-A974-A8FCB74CB024}" type="pres">
      <dgm:prSet presAssocID="{94DC7D5C-12FA-4388-9FDB-4FEFCB08DD5D}" presName="background" presStyleLbl="node0" presStyleIdx="3" presStyleCnt="4"/>
      <dgm:spPr/>
    </dgm:pt>
    <dgm:pt modelId="{637FCB79-1217-4367-9236-67E1AE807193}" type="pres">
      <dgm:prSet presAssocID="{94DC7D5C-12FA-4388-9FDB-4FEFCB08DD5D}" presName="text" presStyleLbl="fgAcc0" presStyleIdx="3" presStyleCnt="4">
        <dgm:presLayoutVars>
          <dgm:chPref val="3"/>
        </dgm:presLayoutVars>
      </dgm:prSet>
      <dgm:spPr/>
      <dgm:t>
        <a:bodyPr/>
        <a:lstStyle/>
        <a:p>
          <a:endParaRPr lang="en-US"/>
        </a:p>
      </dgm:t>
    </dgm:pt>
    <dgm:pt modelId="{4EFDA475-C2D0-4B88-8935-1CA530B1376F}" type="pres">
      <dgm:prSet presAssocID="{94DC7D5C-12FA-4388-9FDB-4FEFCB08DD5D}" presName="hierChild2" presStyleCnt="0"/>
      <dgm:spPr/>
    </dgm:pt>
  </dgm:ptLst>
  <dgm:cxnLst>
    <dgm:cxn modelId="{1F06C874-9219-4B0D-8CD5-7859E4A21739}" type="presOf" srcId="{1DECF279-3CAA-4E55-96CD-81E560DA2712}" destId="{F027BA4B-8346-4146-86E4-4E3EDBD2FE41}" srcOrd="0" destOrd="0" presId="urn:microsoft.com/office/officeart/2005/8/layout/hierarchy1"/>
    <dgm:cxn modelId="{FB0070BB-E725-45F6-A71F-C2F76AF56220}" type="presOf" srcId="{CDAB9E1E-CDB0-4ABE-863B-DD7221B73651}" destId="{EE59BD84-F4ED-4FD2-B237-D8EAA8F5E100}" srcOrd="0" destOrd="0" presId="urn:microsoft.com/office/officeart/2005/8/layout/hierarchy1"/>
    <dgm:cxn modelId="{056C13B1-08A5-440A-8FC1-918C5E697F16}" type="presOf" srcId="{89C12551-D45E-42BA-8CF5-93240EE34B2D}" destId="{486A5B7E-A4D8-4DB7-8C77-09E520D148DB}" srcOrd="0" destOrd="0" presId="urn:microsoft.com/office/officeart/2005/8/layout/hierarchy1"/>
    <dgm:cxn modelId="{E45E9BE2-D8D5-461D-9118-88F9E13AD4AB}" srcId="{6C623FC0-C8C6-46C9-83B4-E1859D5C2E3D}" destId="{1DECF279-3CAA-4E55-96CD-81E560DA2712}" srcOrd="1" destOrd="0" parTransId="{6E324A1A-8E2E-40B3-A6E0-0E09C824DA47}" sibTransId="{6C35B830-360A-4681-9C4E-56CECF215CA3}"/>
    <dgm:cxn modelId="{3ECA91AB-6C87-4732-AF15-EF7DE93F1203}" srcId="{6C623FC0-C8C6-46C9-83B4-E1859D5C2E3D}" destId="{CDAB9E1E-CDB0-4ABE-863B-DD7221B73651}" srcOrd="0" destOrd="0" parTransId="{743EC348-4225-40E1-990F-95C052C294FB}" sibTransId="{5D1B0598-25FA-43B9-8FF2-4A490DD46079}"/>
    <dgm:cxn modelId="{8E255480-E96B-4DE5-8AC6-E73C55023B02}" srcId="{6C623FC0-C8C6-46C9-83B4-E1859D5C2E3D}" destId="{89C12551-D45E-42BA-8CF5-93240EE34B2D}" srcOrd="2" destOrd="0" parTransId="{3A1BFA1A-1E7E-4E67-B099-535600DA09F1}" sibTransId="{112AC584-2F36-4E3C-B511-4B90B0F322CF}"/>
    <dgm:cxn modelId="{61A4481A-EE4C-46A9-8928-8DC8E772F9DD}" srcId="{6C623FC0-C8C6-46C9-83B4-E1859D5C2E3D}" destId="{94DC7D5C-12FA-4388-9FDB-4FEFCB08DD5D}" srcOrd="3" destOrd="0" parTransId="{B5D7FF59-4187-45D3-8369-2BD721A2D824}" sibTransId="{7AA55933-D146-4C94-9B5D-C7C1A5D0B2B6}"/>
    <dgm:cxn modelId="{EA9D87E8-5B14-48F4-B92E-7D5DA041950D}" type="presOf" srcId="{6C623FC0-C8C6-46C9-83B4-E1859D5C2E3D}" destId="{4E24E8F3-8DBC-493B-87CB-8E13E920A426}" srcOrd="0" destOrd="0" presId="urn:microsoft.com/office/officeart/2005/8/layout/hierarchy1"/>
    <dgm:cxn modelId="{736CECC5-75F8-4878-A84E-96D7CA618AC7}" type="presOf" srcId="{94DC7D5C-12FA-4388-9FDB-4FEFCB08DD5D}" destId="{637FCB79-1217-4367-9236-67E1AE807193}" srcOrd="0" destOrd="0" presId="urn:microsoft.com/office/officeart/2005/8/layout/hierarchy1"/>
    <dgm:cxn modelId="{D80B8B01-43C4-49B1-AAE1-E1A3A1E056C1}" type="presParOf" srcId="{4E24E8F3-8DBC-493B-87CB-8E13E920A426}" destId="{82C9CE56-FBBC-431A-A2D7-6675BCFEB600}" srcOrd="0" destOrd="0" presId="urn:microsoft.com/office/officeart/2005/8/layout/hierarchy1"/>
    <dgm:cxn modelId="{D1A52959-FF3D-4807-8A46-F8CC174053A3}" type="presParOf" srcId="{82C9CE56-FBBC-431A-A2D7-6675BCFEB600}" destId="{B3E39E05-EF95-4876-A1E0-B42ADFB6F4E1}" srcOrd="0" destOrd="0" presId="urn:microsoft.com/office/officeart/2005/8/layout/hierarchy1"/>
    <dgm:cxn modelId="{288D49FB-30B5-4F5A-8995-DCE65DC46149}" type="presParOf" srcId="{B3E39E05-EF95-4876-A1E0-B42ADFB6F4E1}" destId="{BB366788-7696-4645-A70D-034124B49A69}" srcOrd="0" destOrd="0" presId="urn:microsoft.com/office/officeart/2005/8/layout/hierarchy1"/>
    <dgm:cxn modelId="{B7240622-6612-45A1-9EB0-B480B0B89AD4}" type="presParOf" srcId="{B3E39E05-EF95-4876-A1E0-B42ADFB6F4E1}" destId="{EE59BD84-F4ED-4FD2-B237-D8EAA8F5E100}" srcOrd="1" destOrd="0" presId="urn:microsoft.com/office/officeart/2005/8/layout/hierarchy1"/>
    <dgm:cxn modelId="{A6FDB4F8-5AEC-4106-9D5B-FFADAD35D5E7}" type="presParOf" srcId="{82C9CE56-FBBC-431A-A2D7-6675BCFEB600}" destId="{43F723F2-D465-4238-BB45-6F3B6EAF19E4}" srcOrd="1" destOrd="0" presId="urn:microsoft.com/office/officeart/2005/8/layout/hierarchy1"/>
    <dgm:cxn modelId="{0F56A145-18BD-4CE3-ACFC-8019BC4593AA}" type="presParOf" srcId="{4E24E8F3-8DBC-493B-87CB-8E13E920A426}" destId="{8319576D-C3B4-48D1-8933-C5C8028D2E66}" srcOrd="1" destOrd="0" presId="urn:microsoft.com/office/officeart/2005/8/layout/hierarchy1"/>
    <dgm:cxn modelId="{3DAADF4D-5DE6-4F4F-8842-2FBE8DBB446F}" type="presParOf" srcId="{8319576D-C3B4-48D1-8933-C5C8028D2E66}" destId="{4BF81C01-06B6-42A6-A476-1AB4E59B7B09}" srcOrd="0" destOrd="0" presId="urn:microsoft.com/office/officeart/2005/8/layout/hierarchy1"/>
    <dgm:cxn modelId="{93676DC0-66D0-4118-8131-44E2A6E58D0D}" type="presParOf" srcId="{4BF81C01-06B6-42A6-A476-1AB4E59B7B09}" destId="{63C85E5C-7C2C-4240-A935-EDBBB622D4C7}" srcOrd="0" destOrd="0" presId="urn:microsoft.com/office/officeart/2005/8/layout/hierarchy1"/>
    <dgm:cxn modelId="{E086A016-B028-4819-9A77-2639AF5186D1}" type="presParOf" srcId="{4BF81C01-06B6-42A6-A476-1AB4E59B7B09}" destId="{F027BA4B-8346-4146-86E4-4E3EDBD2FE41}" srcOrd="1" destOrd="0" presId="urn:microsoft.com/office/officeart/2005/8/layout/hierarchy1"/>
    <dgm:cxn modelId="{B9C5678A-DDAD-4846-9878-F290CD4B9FE2}" type="presParOf" srcId="{8319576D-C3B4-48D1-8933-C5C8028D2E66}" destId="{4258F3B5-B3CD-494C-8F96-4725882FC42A}" srcOrd="1" destOrd="0" presId="urn:microsoft.com/office/officeart/2005/8/layout/hierarchy1"/>
    <dgm:cxn modelId="{5219F91C-DA78-4750-ADC2-980383C281AA}" type="presParOf" srcId="{4E24E8F3-8DBC-493B-87CB-8E13E920A426}" destId="{FAD6771A-343B-41D8-A4F5-29A2B1DDB597}" srcOrd="2" destOrd="0" presId="urn:microsoft.com/office/officeart/2005/8/layout/hierarchy1"/>
    <dgm:cxn modelId="{CCD13C60-1A05-4210-BF97-20CA7E8E79D8}" type="presParOf" srcId="{FAD6771A-343B-41D8-A4F5-29A2B1DDB597}" destId="{B092F10D-0C46-406C-8265-BF24CF07FA4C}" srcOrd="0" destOrd="0" presId="urn:microsoft.com/office/officeart/2005/8/layout/hierarchy1"/>
    <dgm:cxn modelId="{3BD4FF2D-4687-4D25-ABEB-2A535A6FC1A8}" type="presParOf" srcId="{B092F10D-0C46-406C-8265-BF24CF07FA4C}" destId="{D927C79D-1000-4156-9213-D015E8CC77B9}" srcOrd="0" destOrd="0" presId="urn:microsoft.com/office/officeart/2005/8/layout/hierarchy1"/>
    <dgm:cxn modelId="{385786EC-1534-422C-8958-952C1E8481B2}" type="presParOf" srcId="{B092F10D-0C46-406C-8265-BF24CF07FA4C}" destId="{486A5B7E-A4D8-4DB7-8C77-09E520D148DB}" srcOrd="1" destOrd="0" presId="urn:microsoft.com/office/officeart/2005/8/layout/hierarchy1"/>
    <dgm:cxn modelId="{B150F879-D7A1-41EC-902F-10A565ABCFDD}" type="presParOf" srcId="{FAD6771A-343B-41D8-A4F5-29A2B1DDB597}" destId="{BC5D6C9F-C5AF-412B-953E-A7855A8A2691}" srcOrd="1" destOrd="0" presId="urn:microsoft.com/office/officeart/2005/8/layout/hierarchy1"/>
    <dgm:cxn modelId="{3F8D0CFA-C69D-44D0-A3FA-4F0472A1BF28}" type="presParOf" srcId="{4E24E8F3-8DBC-493B-87CB-8E13E920A426}" destId="{389EF1E5-5252-413E-A612-79DABBA45BA9}" srcOrd="3" destOrd="0" presId="urn:microsoft.com/office/officeart/2005/8/layout/hierarchy1"/>
    <dgm:cxn modelId="{5A7C7CEE-0B68-491B-9B03-6DF2522E7715}" type="presParOf" srcId="{389EF1E5-5252-413E-A612-79DABBA45BA9}" destId="{490C384E-3B89-4A5F-BAB1-D1178C2C26CB}" srcOrd="0" destOrd="0" presId="urn:microsoft.com/office/officeart/2005/8/layout/hierarchy1"/>
    <dgm:cxn modelId="{ACDABE73-B9F2-4614-80C4-32290E6B59FC}" type="presParOf" srcId="{490C384E-3B89-4A5F-BAB1-D1178C2C26CB}" destId="{E3B7862A-8F30-4A0C-A974-A8FCB74CB024}" srcOrd="0" destOrd="0" presId="urn:microsoft.com/office/officeart/2005/8/layout/hierarchy1"/>
    <dgm:cxn modelId="{90BED5C7-5560-4115-BE1A-8EA56D558901}" type="presParOf" srcId="{490C384E-3B89-4A5F-BAB1-D1178C2C26CB}" destId="{637FCB79-1217-4367-9236-67E1AE807193}" srcOrd="1" destOrd="0" presId="urn:microsoft.com/office/officeart/2005/8/layout/hierarchy1"/>
    <dgm:cxn modelId="{8A7370FB-0663-4A8F-8DBB-CB06CD31D150}" type="presParOf" srcId="{389EF1E5-5252-413E-A612-79DABBA45BA9}" destId="{4EFDA475-C2D0-4B88-8935-1CA530B1376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604AD-65D5-4710-BF9A-64E516D80074}">
      <dsp:nvSpPr>
        <dsp:cNvPr id="0" name=""/>
        <dsp:cNvSpPr/>
      </dsp:nvSpPr>
      <dsp:spPr>
        <a:xfrm rot="18000000">
          <a:off x="612048" y="1999287"/>
          <a:ext cx="1758218" cy="1142841"/>
        </a:xfrm>
        <a:prstGeom prst="round2SameRect">
          <a:avLst/>
        </a:prstGeom>
        <a:solidFill>
          <a:schemeClr val="accent5">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38100" rIns="114300" bIns="38100" numCol="1" spcCol="1270" anchor="ctr" anchorCtr="0">
          <a:noAutofit/>
        </a:bodyPr>
        <a:lstStyle/>
        <a:p>
          <a:pPr lvl="0" algn="ctr" defTabSz="1333500">
            <a:lnSpc>
              <a:spcPct val="90000"/>
            </a:lnSpc>
            <a:spcBef>
              <a:spcPct val="0"/>
            </a:spcBef>
            <a:spcAft>
              <a:spcPct val="35000"/>
            </a:spcAft>
          </a:pPr>
          <a:r>
            <a:rPr lang="en-US" sz="3000" kern="1200" dirty="0"/>
            <a:t>Identify</a:t>
          </a:r>
        </a:p>
      </dsp:txBody>
      <dsp:txXfrm>
        <a:off x="691994" y="2041129"/>
        <a:ext cx="1646640" cy="1087052"/>
      </dsp:txXfrm>
    </dsp:sp>
    <dsp:sp modelId="{A359B96E-2D20-4809-B1ED-4FA30F6DE4F6}">
      <dsp:nvSpPr>
        <dsp:cNvPr id="0" name=""/>
        <dsp:cNvSpPr/>
      </dsp:nvSpPr>
      <dsp:spPr>
        <a:xfrm rot="19800000">
          <a:off x="2075195" y="536140"/>
          <a:ext cx="1758218" cy="1142841"/>
        </a:xfrm>
        <a:prstGeom prst="round2SameRect">
          <a:avLst/>
        </a:prstGeom>
        <a:solidFill>
          <a:schemeClr val="accent5">
            <a:alpha val="90000"/>
            <a:hueOff val="0"/>
            <a:satOff val="0"/>
            <a:lumOff val="0"/>
            <a:alphaOff val="-1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38100" rIns="114300" bIns="38100" numCol="1" spcCol="1270" anchor="ctr" anchorCtr="0">
          <a:noAutofit/>
        </a:bodyPr>
        <a:lstStyle/>
        <a:p>
          <a:pPr lvl="0" algn="ctr" defTabSz="1333500">
            <a:lnSpc>
              <a:spcPct val="90000"/>
            </a:lnSpc>
            <a:spcBef>
              <a:spcPct val="0"/>
            </a:spcBef>
            <a:spcAft>
              <a:spcPct val="35000"/>
            </a:spcAft>
          </a:pPr>
          <a:r>
            <a:rPr lang="en-US" sz="3000" kern="1200" dirty="0"/>
            <a:t>Assess</a:t>
          </a:r>
        </a:p>
      </dsp:txBody>
      <dsp:txXfrm>
        <a:off x="2144931" y="588192"/>
        <a:ext cx="1646640" cy="1087052"/>
      </dsp:txXfrm>
    </dsp:sp>
    <dsp:sp modelId="{C6A1DC20-7C4F-462C-88B6-ED7403983072}">
      <dsp:nvSpPr>
        <dsp:cNvPr id="0" name=""/>
        <dsp:cNvSpPr/>
      </dsp:nvSpPr>
      <dsp:spPr>
        <a:xfrm>
          <a:off x="4073890" y="591"/>
          <a:ext cx="1758218" cy="1142841"/>
        </a:xfrm>
        <a:prstGeom prst="round2SameRect">
          <a:avLst/>
        </a:prstGeom>
        <a:solidFill>
          <a:schemeClr val="accent5">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38100" rIns="114300" bIns="38100" numCol="1" spcCol="1270" anchor="ctr" anchorCtr="0">
          <a:noAutofit/>
        </a:bodyPr>
        <a:lstStyle/>
        <a:p>
          <a:pPr lvl="0" algn="ctr" defTabSz="1333500">
            <a:lnSpc>
              <a:spcPct val="90000"/>
            </a:lnSpc>
            <a:spcBef>
              <a:spcPct val="0"/>
            </a:spcBef>
            <a:spcAft>
              <a:spcPct val="35000"/>
            </a:spcAft>
          </a:pPr>
          <a:r>
            <a:rPr lang="en-US" sz="3000" kern="1200" dirty="0"/>
            <a:t>Prioritize</a:t>
          </a:r>
        </a:p>
      </dsp:txBody>
      <dsp:txXfrm>
        <a:off x="4129679" y="56380"/>
        <a:ext cx="1646640" cy="1087052"/>
      </dsp:txXfrm>
    </dsp:sp>
    <dsp:sp modelId="{93A93338-4887-4D97-A350-B615684ECD7A}">
      <dsp:nvSpPr>
        <dsp:cNvPr id="0" name=""/>
        <dsp:cNvSpPr/>
      </dsp:nvSpPr>
      <dsp:spPr>
        <a:xfrm rot="1800000">
          <a:off x="6072586" y="536140"/>
          <a:ext cx="1758218" cy="1142841"/>
        </a:xfrm>
        <a:prstGeom prst="round2SameRect">
          <a:avLst/>
        </a:prstGeom>
        <a:solidFill>
          <a:schemeClr val="accent5">
            <a:alpha val="90000"/>
            <a:hueOff val="0"/>
            <a:satOff val="0"/>
            <a:lumOff val="0"/>
            <a:alphaOff val="-3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38100" rIns="114300" bIns="38100" numCol="1" spcCol="1270" anchor="ctr" anchorCtr="0">
          <a:noAutofit/>
        </a:bodyPr>
        <a:lstStyle/>
        <a:p>
          <a:pPr lvl="0" algn="ctr" defTabSz="1333500">
            <a:lnSpc>
              <a:spcPct val="90000"/>
            </a:lnSpc>
            <a:spcBef>
              <a:spcPct val="0"/>
            </a:spcBef>
            <a:spcAft>
              <a:spcPct val="35000"/>
            </a:spcAft>
          </a:pPr>
          <a:r>
            <a:rPr lang="en-US" sz="3000" kern="1200" dirty="0"/>
            <a:t>Manage</a:t>
          </a:r>
        </a:p>
      </dsp:txBody>
      <dsp:txXfrm>
        <a:off x="6114428" y="588192"/>
        <a:ext cx="1646640" cy="1087052"/>
      </dsp:txXfrm>
    </dsp:sp>
    <dsp:sp modelId="{2BE33184-F680-46F0-8F51-2F557AFAD38A}">
      <dsp:nvSpPr>
        <dsp:cNvPr id="0" name=""/>
        <dsp:cNvSpPr/>
      </dsp:nvSpPr>
      <dsp:spPr>
        <a:xfrm rot="3600000">
          <a:off x="7535733" y="1999287"/>
          <a:ext cx="1758218" cy="1142841"/>
        </a:xfrm>
        <a:prstGeom prst="round2SameRect">
          <a:avLst/>
        </a:prstGeom>
        <a:solidFill>
          <a:schemeClr val="accent5">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38100" rIns="114300" bIns="38100" numCol="1" spcCol="1270" anchor="ctr" anchorCtr="0">
          <a:noAutofit/>
        </a:bodyPr>
        <a:lstStyle/>
        <a:p>
          <a:pPr lvl="0" algn="ctr" defTabSz="1333500">
            <a:lnSpc>
              <a:spcPct val="90000"/>
            </a:lnSpc>
            <a:spcBef>
              <a:spcPct val="0"/>
            </a:spcBef>
            <a:spcAft>
              <a:spcPct val="35000"/>
            </a:spcAft>
          </a:pPr>
          <a:r>
            <a:rPr lang="en-US" sz="3000" kern="1200" dirty="0"/>
            <a:t>Control</a:t>
          </a:r>
        </a:p>
      </dsp:txBody>
      <dsp:txXfrm>
        <a:off x="7567365" y="2041129"/>
        <a:ext cx="1646640" cy="1087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E2AB9-3F33-4AB9-A053-9FC6C0A3C48B}">
      <dsp:nvSpPr>
        <dsp:cNvPr id="0" name=""/>
        <dsp:cNvSpPr/>
      </dsp:nvSpPr>
      <dsp:spPr>
        <a:xfrm>
          <a:off x="822959" y="0"/>
          <a:ext cx="932688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CFACF4-1090-4A17-9F66-1FEFE85F4D46}">
      <dsp:nvSpPr>
        <dsp:cNvPr id="0" name=""/>
        <dsp:cNvSpPr/>
      </dsp:nvSpPr>
      <dsp:spPr>
        <a:xfrm>
          <a:off x="686" y="1357788"/>
          <a:ext cx="2633959"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t>Business Impact Analysis</a:t>
          </a:r>
        </a:p>
      </dsp:txBody>
      <dsp:txXfrm>
        <a:off x="89062" y="1446164"/>
        <a:ext cx="2457207" cy="1633633"/>
      </dsp:txXfrm>
    </dsp:sp>
    <dsp:sp modelId="{871B947B-73E3-488C-B095-D85EE09503F7}">
      <dsp:nvSpPr>
        <dsp:cNvPr id="0" name=""/>
        <dsp:cNvSpPr/>
      </dsp:nvSpPr>
      <dsp:spPr>
        <a:xfrm>
          <a:off x="2779842" y="1357788"/>
          <a:ext cx="2633959"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t>Risk Assessment</a:t>
          </a:r>
        </a:p>
      </dsp:txBody>
      <dsp:txXfrm>
        <a:off x="2868218" y="1446164"/>
        <a:ext cx="2457207" cy="1633633"/>
      </dsp:txXfrm>
    </dsp:sp>
    <dsp:sp modelId="{152ED875-BC8C-4664-87B3-094CFF69EF19}">
      <dsp:nvSpPr>
        <dsp:cNvPr id="0" name=""/>
        <dsp:cNvSpPr/>
      </dsp:nvSpPr>
      <dsp:spPr>
        <a:xfrm>
          <a:off x="5558998" y="1357788"/>
          <a:ext cx="2633959"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t>Risk Management</a:t>
          </a:r>
        </a:p>
      </dsp:txBody>
      <dsp:txXfrm>
        <a:off x="5647374" y="1446164"/>
        <a:ext cx="2457207" cy="1633633"/>
      </dsp:txXfrm>
    </dsp:sp>
    <dsp:sp modelId="{75A84201-7ACB-43C1-BBBC-69E123B9C61E}">
      <dsp:nvSpPr>
        <dsp:cNvPr id="0" name=""/>
        <dsp:cNvSpPr/>
      </dsp:nvSpPr>
      <dsp:spPr>
        <a:xfrm>
          <a:off x="8338154" y="1357788"/>
          <a:ext cx="2633959"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t>Risk Monitoring and Testing</a:t>
          </a:r>
        </a:p>
      </dsp:txBody>
      <dsp:txXfrm>
        <a:off x="8426530" y="1446164"/>
        <a:ext cx="2457207" cy="1633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66788-7696-4645-A70D-034124B49A69}">
      <dsp:nvSpPr>
        <dsp:cNvPr id="0" name=""/>
        <dsp:cNvSpPr/>
      </dsp:nvSpPr>
      <dsp:spPr>
        <a:xfrm>
          <a:off x="2902" y="804095"/>
          <a:ext cx="2072133" cy="1315805"/>
        </a:xfrm>
        <a:prstGeom prst="roundRect">
          <a:avLst>
            <a:gd name="adj" fmla="val 10000"/>
          </a:avLst>
        </a:prstGeom>
        <a:gradFill rotWithShape="0">
          <a:gsLst>
            <a:gs pos="0">
              <a:schemeClr val="accent2">
                <a:shade val="60000"/>
                <a:hueOff val="0"/>
                <a:satOff val="0"/>
                <a:lumOff val="0"/>
                <a:alphaOff val="0"/>
                <a:shade val="51000"/>
                <a:satMod val="130000"/>
              </a:schemeClr>
            </a:gs>
            <a:gs pos="80000">
              <a:schemeClr val="accent2">
                <a:shade val="60000"/>
                <a:hueOff val="0"/>
                <a:satOff val="0"/>
                <a:lumOff val="0"/>
                <a:alphaOff val="0"/>
                <a:shade val="93000"/>
                <a:satMod val="130000"/>
              </a:schemeClr>
            </a:gs>
            <a:gs pos="100000">
              <a:schemeClr val="accent2">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E59BD84-F4ED-4FD2-B237-D8EAA8F5E100}">
      <dsp:nvSpPr>
        <dsp:cNvPr id="0" name=""/>
        <dsp:cNvSpPr/>
      </dsp:nvSpPr>
      <dsp:spPr>
        <a:xfrm>
          <a:off x="233139" y="1022820"/>
          <a:ext cx="2072133" cy="1315805"/>
        </a:xfrm>
        <a:prstGeom prst="roundRect">
          <a:avLst>
            <a:gd name="adj" fmla="val 10000"/>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Tabletop Exercise/ Structured Walkthrough test</a:t>
          </a:r>
        </a:p>
      </dsp:txBody>
      <dsp:txXfrm>
        <a:off x="271678" y="1061359"/>
        <a:ext cx="1995055" cy="1238727"/>
      </dsp:txXfrm>
    </dsp:sp>
    <dsp:sp modelId="{63C85E5C-7C2C-4240-A935-EDBBB622D4C7}">
      <dsp:nvSpPr>
        <dsp:cNvPr id="0" name=""/>
        <dsp:cNvSpPr/>
      </dsp:nvSpPr>
      <dsp:spPr>
        <a:xfrm>
          <a:off x="2535510" y="804095"/>
          <a:ext cx="2072133" cy="1315805"/>
        </a:xfrm>
        <a:prstGeom prst="roundRect">
          <a:avLst>
            <a:gd name="adj" fmla="val 10000"/>
          </a:avLst>
        </a:prstGeom>
        <a:gradFill rotWithShape="0">
          <a:gsLst>
            <a:gs pos="0">
              <a:schemeClr val="accent2">
                <a:shade val="60000"/>
                <a:hueOff val="0"/>
                <a:satOff val="0"/>
                <a:lumOff val="0"/>
                <a:alphaOff val="0"/>
                <a:shade val="51000"/>
                <a:satMod val="130000"/>
              </a:schemeClr>
            </a:gs>
            <a:gs pos="80000">
              <a:schemeClr val="accent2">
                <a:shade val="60000"/>
                <a:hueOff val="0"/>
                <a:satOff val="0"/>
                <a:lumOff val="0"/>
                <a:alphaOff val="0"/>
                <a:shade val="93000"/>
                <a:satMod val="130000"/>
              </a:schemeClr>
            </a:gs>
            <a:gs pos="100000">
              <a:schemeClr val="accent2">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027BA4B-8346-4146-86E4-4E3EDBD2FE41}">
      <dsp:nvSpPr>
        <dsp:cNvPr id="0" name=""/>
        <dsp:cNvSpPr/>
      </dsp:nvSpPr>
      <dsp:spPr>
        <a:xfrm>
          <a:off x="2765747" y="1022820"/>
          <a:ext cx="2072133" cy="1315805"/>
        </a:xfrm>
        <a:prstGeom prst="roundRect">
          <a:avLst>
            <a:gd name="adj" fmla="val 10000"/>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Walk-Through Drill/ Simulation Test</a:t>
          </a:r>
        </a:p>
      </dsp:txBody>
      <dsp:txXfrm>
        <a:off x="2804286" y="1061359"/>
        <a:ext cx="1995055" cy="1238727"/>
      </dsp:txXfrm>
    </dsp:sp>
    <dsp:sp modelId="{D927C79D-1000-4156-9213-D015E8CC77B9}">
      <dsp:nvSpPr>
        <dsp:cNvPr id="0" name=""/>
        <dsp:cNvSpPr/>
      </dsp:nvSpPr>
      <dsp:spPr>
        <a:xfrm>
          <a:off x="5068118" y="804095"/>
          <a:ext cx="2072133" cy="1315805"/>
        </a:xfrm>
        <a:prstGeom prst="roundRect">
          <a:avLst>
            <a:gd name="adj" fmla="val 10000"/>
          </a:avLst>
        </a:prstGeom>
        <a:gradFill rotWithShape="0">
          <a:gsLst>
            <a:gs pos="0">
              <a:schemeClr val="accent2">
                <a:shade val="60000"/>
                <a:hueOff val="0"/>
                <a:satOff val="0"/>
                <a:lumOff val="0"/>
                <a:alphaOff val="0"/>
                <a:shade val="51000"/>
                <a:satMod val="130000"/>
              </a:schemeClr>
            </a:gs>
            <a:gs pos="80000">
              <a:schemeClr val="accent2">
                <a:shade val="60000"/>
                <a:hueOff val="0"/>
                <a:satOff val="0"/>
                <a:lumOff val="0"/>
                <a:alphaOff val="0"/>
                <a:shade val="93000"/>
                <a:satMod val="130000"/>
              </a:schemeClr>
            </a:gs>
            <a:gs pos="100000">
              <a:schemeClr val="accent2">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86A5B7E-A4D8-4DB7-8C77-09E520D148DB}">
      <dsp:nvSpPr>
        <dsp:cNvPr id="0" name=""/>
        <dsp:cNvSpPr/>
      </dsp:nvSpPr>
      <dsp:spPr>
        <a:xfrm>
          <a:off x="5298355" y="1022820"/>
          <a:ext cx="2072133" cy="1315805"/>
        </a:xfrm>
        <a:prstGeom prst="roundRect">
          <a:avLst>
            <a:gd name="adj" fmla="val 10000"/>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Functional Drill/ Parallel Test</a:t>
          </a:r>
        </a:p>
      </dsp:txBody>
      <dsp:txXfrm>
        <a:off x="5336894" y="1061359"/>
        <a:ext cx="1995055" cy="1238727"/>
      </dsp:txXfrm>
    </dsp:sp>
    <dsp:sp modelId="{E3B7862A-8F30-4A0C-A974-A8FCB74CB024}">
      <dsp:nvSpPr>
        <dsp:cNvPr id="0" name=""/>
        <dsp:cNvSpPr/>
      </dsp:nvSpPr>
      <dsp:spPr>
        <a:xfrm>
          <a:off x="7600726" y="804095"/>
          <a:ext cx="2072133" cy="1315805"/>
        </a:xfrm>
        <a:prstGeom prst="roundRect">
          <a:avLst>
            <a:gd name="adj" fmla="val 10000"/>
          </a:avLst>
        </a:prstGeom>
        <a:gradFill rotWithShape="0">
          <a:gsLst>
            <a:gs pos="0">
              <a:schemeClr val="accent2">
                <a:shade val="60000"/>
                <a:hueOff val="0"/>
                <a:satOff val="0"/>
                <a:lumOff val="0"/>
                <a:alphaOff val="0"/>
                <a:shade val="51000"/>
                <a:satMod val="130000"/>
              </a:schemeClr>
            </a:gs>
            <a:gs pos="80000">
              <a:schemeClr val="accent2">
                <a:shade val="60000"/>
                <a:hueOff val="0"/>
                <a:satOff val="0"/>
                <a:lumOff val="0"/>
                <a:alphaOff val="0"/>
                <a:shade val="93000"/>
                <a:satMod val="130000"/>
              </a:schemeClr>
            </a:gs>
            <a:gs pos="100000">
              <a:schemeClr val="accent2">
                <a:shade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37FCB79-1217-4367-9236-67E1AE807193}">
      <dsp:nvSpPr>
        <dsp:cNvPr id="0" name=""/>
        <dsp:cNvSpPr/>
      </dsp:nvSpPr>
      <dsp:spPr>
        <a:xfrm>
          <a:off x="7830963" y="1022820"/>
          <a:ext cx="2072133" cy="1315805"/>
        </a:xfrm>
        <a:prstGeom prst="roundRect">
          <a:avLst>
            <a:gd name="adj" fmla="val 10000"/>
          </a:avLst>
        </a:prstGeom>
        <a:solidFill>
          <a:schemeClr val="lt1">
            <a:alpha val="90000"/>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Full Interruption/ Full-Scale Test</a:t>
          </a:r>
        </a:p>
      </dsp:txBody>
      <dsp:txXfrm>
        <a:off x="7869502" y="1061359"/>
        <a:ext cx="1995055" cy="1238727"/>
      </dsp:txXfrm>
    </dsp:sp>
  </dsp:spTree>
</dsp:drawing>
</file>

<file path=ppt/diagrams/layout1.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1F35F-5C04-4E60-A249-EE48A42933E1}"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C2740-BAE2-41C7-AC84-898AC3C69FAB}" type="slidenum">
              <a:rPr lang="en-US" smtClean="0"/>
              <a:t>‹#›</a:t>
            </a:fld>
            <a:endParaRPr lang="en-US"/>
          </a:p>
        </p:txBody>
      </p:sp>
    </p:spTree>
    <p:extLst>
      <p:ext uri="{BB962C8B-B14F-4D97-AF65-F5344CB8AC3E}">
        <p14:creationId xmlns:p14="http://schemas.microsoft.com/office/powerpoint/2010/main" val="131658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FF5350-A34D-43F2-91C3-CD2C5F93E831}"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329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67A1-98A0-4FAB-871A-33EFC3014B69}"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047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83AC0-374C-4144-985A-20D64893074D}"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24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23DE3-000A-4B77-8461-477E110BF1E6}"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38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DA330-B0F9-4091-92A0-2095706C9F3D}"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367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76FD4E-B1A1-4728-A2AC-4BFA2C45E5E8}"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080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B553F4-58CF-4B88-A946-E828EA2E8F3B}" type="datetime1">
              <a:rPr lang="en-US" smtClean="0"/>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738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F4B236-AE07-422E-9599-8E921DCC1986}" type="datetime1">
              <a:rPr lang="en-US" smtClean="0"/>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142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382D5-3B23-4857-B0D7-1D284A0B6E5E}" type="datetime1">
              <a:rPr lang="en-US" smtClean="0"/>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033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3E225-4F73-41E7-90B6-6CD62F24352E}"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5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56153-E777-4560-9A5B-926D49A58B06}"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535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58E1-15C0-4B4F-BE1C-1103066F1944}" type="datetime1">
              <a:rPr lang="en-US" smtClean="0"/>
              <a:t>7/30/2019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2232229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A5AE4-0FEB-495D-B073-5A4190CA359D}"/>
              </a:ext>
            </a:extLst>
          </p:cNvPr>
          <p:cNvSpPr>
            <a:spLocks noGrp="1"/>
          </p:cNvSpPr>
          <p:nvPr>
            <p:ph type="ctrTitle"/>
          </p:nvPr>
        </p:nvSpPr>
        <p:spPr>
          <a:xfrm>
            <a:off x="1798365" y="3189844"/>
            <a:ext cx="8791575" cy="936519"/>
          </a:xfrm>
        </p:spPr>
        <p:txBody>
          <a:bodyPr/>
          <a:lstStyle/>
          <a:p>
            <a:r>
              <a:rPr lang="en-US" dirty="0"/>
              <a:t>Business Continuity Planning</a:t>
            </a:r>
          </a:p>
        </p:txBody>
      </p:sp>
      <p:sp>
        <p:nvSpPr>
          <p:cNvPr id="3" name="Subtitle 2">
            <a:extLst>
              <a:ext uri="{FF2B5EF4-FFF2-40B4-BE49-F238E27FC236}">
                <a16:creationId xmlns="" xmlns:a16="http://schemas.microsoft.com/office/drawing/2014/main" id="{69FE0C1B-5BF0-48DC-9883-DC1EF641DEE6}"/>
              </a:ext>
            </a:extLst>
          </p:cNvPr>
          <p:cNvSpPr>
            <a:spLocks noGrp="1"/>
          </p:cNvSpPr>
          <p:nvPr>
            <p:ph type="subTitle" idx="1"/>
          </p:nvPr>
        </p:nvSpPr>
        <p:spPr>
          <a:xfrm>
            <a:off x="1876424" y="5083598"/>
            <a:ext cx="8791575" cy="1655762"/>
          </a:xfrm>
        </p:spPr>
        <p:txBody>
          <a:bodyPr/>
          <a:lstStyle/>
          <a:p>
            <a:pPr>
              <a:spcBef>
                <a:spcPts val="0"/>
              </a:spcBef>
            </a:pPr>
            <a:r>
              <a:rPr lang="en-US" smtClean="0">
                <a:solidFill>
                  <a:schemeClr val="tx1"/>
                </a:solidFill>
              </a:rPr>
              <a:t>by </a:t>
            </a:r>
            <a:r>
              <a:rPr lang="en-US" dirty="0" err="1" smtClean="0">
                <a:solidFill>
                  <a:schemeClr val="tx1"/>
                </a:solidFill>
              </a:rPr>
              <a:t>Yulhendri</a:t>
            </a:r>
            <a:endParaRPr lang="en-US" dirty="0">
              <a:solidFill>
                <a:schemeClr val="tx1"/>
              </a:solidFill>
            </a:endParaRPr>
          </a:p>
          <a:p>
            <a:pPr>
              <a:spcBef>
                <a:spcPts val="0"/>
              </a:spcBef>
            </a:pPr>
            <a:r>
              <a:rPr lang="en-US" dirty="0">
                <a:solidFill>
                  <a:schemeClr val="bg1">
                    <a:lumMod val="95000"/>
                    <a:lumOff val="5000"/>
                  </a:schemeClr>
                </a:solidFill>
              </a:rPr>
              <a:t>Director/ Payments and Settlements Department</a:t>
            </a:r>
          </a:p>
          <a:p>
            <a:pPr>
              <a:spcBef>
                <a:spcPts val="0"/>
              </a:spcBef>
            </a:pPr>
            <a:r>
              <a:rPr lang="en-US" dirty="0">
                <a:solidFill>
                  <a:schemeClr val="bg1">
                    <a:lumMod val="95000"/>
                    <a:lumOff val="5000"/>
                  </a:schemeClr>
                </a:solidFill>
              </a:rPr>
              <a:t>Central Bank of Sri Lanka</a:t>
            </a:r>
          </a:p>
        </p:txBody>
      </p:sp>
      <p:pic>
        <p:nvPicPr>
          <p:cNvPr id="7" name="Picture 6" descr="A picture containing green, text, blackboard, person&#10;&#10;Description generated with very high confidence">
            <a:extLst>
              <a:ext uri="{FF2B5EF4-FFF2-40B4-BE49-F238E27FC236}">
                <a16:creationId xmlns="" xmlns:a16="http://schemas.microsoft.com/office/drawing/2014/main" id="{7BD065B4-95AA-438E-A27C-60226633F5E6}"/>
              </a:ext>
            </a:extLst>
          </p:cNvPr>
          <p:cNvPicPr>
            <a:picLocks noChangeAspect="1"/>
          </p:cNvPicPr>
          <p:nvPr/>
        </p:nvPicPr>
        <p:blipFill>
          <a:blip r:embed="rId2"/>
          <a:stretch>
            <a:fillRect/>
          </a:stretch>
        </p:blipFill>
        <p:spPr>
          <a:xfrm>
            <a:off x="3669974" y="112922"/>
            <a:ext cx="4615383" cy="3076922"/>
          </a:xfrm>
          <a:prstGeom prst="rect">
            <a:avLst/>
          </a:prstGeom>
          <a:noFill/>
        </p:spPr>
      </p:pic>
      <p:sp>
        <p:nvSpPr>
          <p:cNvPr id="4" name="TextBox 3">
            <a:extLst>
              <a:ext uri="{FF2B5EF4-FFF2-40B4-BE49-F238E27FC236}">
                <a16:creationId xmlns="" xmlns:a16="http://schemas.microsoft.com/office/drawing/2014/main" id="{13173002-5774-4D86-BFC5-7EAA3696A4C1}"/>
              </a:ext>
            </a:extLst>
          </p:cNvPr>
          <p:cNvSpPr txBox="1"/>
          <p:nvPr/>
        </p:nvSpPr>
        <p:spPr>
          <a:xfrm>
            <a:off x="4487257" y="4003288"/>
            <a:ext cx="2980816" cy="830997"/>
          </a:xfrm>
          <a:prstGeom prst="rect">
            <a:avLst/>
          </a:prstGeom>
          <a:noFill/>
        </p:spPr>
        <p:txBody>
          <a:bodyPr wrap="none" rtlCol="0">
            <a:spAutoFit/>
          </a:bodyPr>
          <a:lstStyle/>
          <a:p>
            <a:r>
              <a:rPr lang="en-US" sz="4800" dirty="0">
                <a:solidFill>
                  <a:srgbClr val="FFFF00"/>
                </a:solidFill>
              </a:rPr>
              <a:t>Introduction</a:t>
            </a:r>
          </a:p>
        </p:txBody>
      </p:sp>
    </p:spTree>
    <p:extLst>
      <p:ext uri="{BB962C8B-B14F-4D97-AF65-F5344CB8AC3E}">
        <p14:creationId xmlns:p14="http://schemas.microsoft.com/office/powerpoint/2010/main" val="3563535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C12A11-6AE1-45F7-B496-CFD88A044188}"/>
              </a:ext>
            </a:extLst>
          </p:cNvPr>
          <p:cNvSpPr>
            <a:spLocks noGrp="1"/>
          </p:cNvSpPr>
          <p:nvPr>
            <p:ph type="title"/>
          </p:nvPr>
        </p:nvSpPr>
        <p:spPr/>
        <p:txBody>
          <a:bodyPr/>
          <a:lstStyle/>
          <a:p>
            <a:r>
              <a:rPr lang="en-US" dirty="0"/>
              <a:t>Business Continuity Planning Process</a:t>
            </a:r>
          </a:p>
        </p:txBody>
      </p:sp>
      <p:sp>
        <p:nvSpPr>
          <p:cNvPr id="3" name="Content Placeholder 2">
            <a:extLst>
              <a:ext uri="{FF2B5EF4-FFF2-40B4-BE49-F238E27FC236}">
                <a16:creationId xmlns="" xmlns:a16="http://schemas.microsoft.com/office/drawing/2014/main" id="{158E056A-183C-4E02-9E48-397A1FAEF57C}"/>
              </a:ext>
            </a:extLst>
          </p:cNvPr>
          <p:cNvSpPr>
            <a:spLocks noGrp="1"/>
          </p:cNvSpPr>
          <p:nvPr>
            <p:ph idx="1"/>
          </p:nvPr>
        </p:nvSpPr>
        <p:spPr/>
        <p:txBody>
          <a:bodyPr/>
          <a:lstStyle/>
          <a:p>
            <a:r>
              <a:rPr lang="en-US" dirty="0"/>
              <a:t>BCP should be tested at least once a year to identify the flaws of the plan.</a:t>
            </a:r>
          </a:p>
          <a:p>
            <a:r>
              <a:rPr lang="en-US" dirty="0"/>
              <a:t>BCP should be regularly updated based on;</a:t>
            </a:r>
          </a:p>
          <a:p>
            <a:pPr lvl="1"/>
            <a:r>
              <a:rPr lang="en-US" dirty="0"/>
              <a:t>Changes in business methods such as technical improvements</a:t>
            </a:r>
          </a:p>
          <a:p>
            <a:pPr lvl="1"/>
            <a:r>
              <a:rPr lang="en-US" dirty="0"/>
              <a:t>Audit recommendations</a:t>
            </a:r>
          </a:p>
          <a:p>
            <a:pPr lvl="1"/>
            <a:r>
              <a:rPr lang="en-US" dirty="0"/>
              <a:t>Lessons learned from testing the BCP</a:t>
            </a:r>
          </a:p>
          <a:p>
            <a:r>
              <a:rPr lang="en-US" dirty="0"/>
              <a:t>An officer should be specially assigned to be responsible for updating the BCP regularly</a:t>
            </a:r>
          </a:p>
        </p:txBody>
      </p:sp>
      <p:sp>
        <p:nvSpPr>
          <p:cNvPr id="4" name="Slide Number Placeholder 3">
            <a:extLst>
              <a:ext uri="{FF2B5EF4-FFF2-40B4-BE49-F238E27FC236}">
                <a16:creationId xmlns="" xmlns:a16="http://schemas.microsoft.com/office/drawing/2014/main" id="{EE1A212F-14F9-4021-B472-375C79CC0B71}"/>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631151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6B850-815F-4EF4-A76F-8EC6D139820C}"/>
              </a:ext>
            </a:extLst>
          </p:cNvPr>
          <p:cNvSpPr>
            <a:spLocks noGrp="1"/>
          </p:cNvSpPr>
          <p:nvPr>
            <p:ph type="title"/>
          </p:nvPr>
        </p:nvSpPr>
        <p:spPr/>
        <p:txBody>
          <a:bodyPr/>
          <a:lstStyle/>
          <a:p>
            <a:r>
              <a:rPr lang="en-US" dirty="0"/>
              <a:t>Business Continuity Planning Process</a:t>
            </a:r>
          </a:p>
        </p:txBody>
      </p:sp>
      <p:sp>
        <p:nvSpPr>
          <p:cNvPr id="3" name="Content Placeholder 2">
            <a:extLst>
              <a:ext uri="{FF2B5EF4-FFF2-40B4-BE49-F238E27FC236}">
                <a16:creationId xmlns="" xmlns:a16="http://schemas.microsoft.com/office/drawing/2014/main" id="{471FC7D1-E306-42B1-A95B-8604357E73B0}"/>
              </a:ext>
            </a:extLst>
          </p:cNvPr>
          <p:cNvSpPr>
            <a:spLocks noGrp="1"/>
          </p:cNvSpPr>
          <p:nvPr>
            <p:ph idx="1"/>
          </p:nvPr>
        </p:nvSpPr>
        <p:spPr/>
        <p:txBody>
          <a:bodyPr/>
          <a:lstStyle/>
          <a:p>
            <a:r>
              <a:rPr lang="en-US" dirty="0"/>
              <a:t>Good practices for organizations regarding BCP;</a:t>
            </a:r>
          </a:p>
          <a:p>
            <a:pPr lvl="1"/>
            <a:r>
              <a:rPr lang="en-US" sz="2400" dirty="0"/>
              <a:t>Take BCP in to account when making Business Decisions.</a:t>
            </a:r>
          </a:p>
          <a:p>
            <a:pPr lvl="1"/>
            <a:r>
              <a:rPr lang="en-US" sz="2400" dirty="0"/>
              <a:t>Including BCP responsibilities in the job description of every employee.</a:t>
            </a:r>
          </a:p>
          <a:p>
            <a:pPr lvl="1"/>
            <a:endParaRPr lang="en-US" dirty="0"/>
          </a:p>
        </p:txBody>
      </p:sp>
      <p:sp>
        <p:nvSpPr>
          <p:cNvPr id="4" name="Slide Number Placeholder 3">
            <a:extLst>
              <a:ext uri="{FF2B5EF4-FFF2-40B4-BE49-F238E27FC236}">
                <a16:creationId xmlns="" xmlns:a16="http://schemas.microsoft.com/office/drawing/2014/main" id="{82B629C0-CDA6-40DE-981E-49F30D93C753}"/>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970178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E0ACE0-AD2A-4D10-BFD3-69BE333264DD}"/>
              </a:ext>
            </a:extLst>
          </p:cNvPr>
          <p:cNvSpPr>
            <a:spLocks noGrp="1"/>
          </p:cNvSpPr>
          <p:nvPr>
            <p:ph type="title"/>
          </p:nvPr>
        </p:nvSpPr>
        <p:spPr/>
        <p:txBody>
          <a:bodyPr/>
          <a:lstStyle/>
          <a:p>
            <a:r>
              <a:rPr lang="en-US" dirty="0"/>
              <a:t>Four Steps in the BCP Process</a:t>
            </a:r>
          </a:p>
        </p:txBody>
      </p:sp>
      <p:graphicFrame>
        <p:nvGraphicFramePr>
          <p:cNvPr id="11" name="Content Placeholder 10">
            <a:extLst>
              <a:ext uri="{FF2B5EF4-FFF2-40B4-BE49-F238E27FC236}">
                <a16:creationId xmlns="" xmlns:a16="http://schemas.microsoft.com/office/drawing/2014/main" id="{3D904978-7837-446F-B614-EED725098351}"/>
              </a:ext>
            </a:extLst>
          </p:cNvPr>
          <p:cNvGraphicFramePr>
            <a:graphicFrameLocks noGrp="1"/>
          </p:cNvGraphicFramePr>
          <p:nvPr>
            <p:ph idx="1"/>
            <p:extLst>
              <p:ext uri="{D42A27DB-BD31-4B8C-83A1-F6EECF244321}">
                <p14:modId xmlns:p14="http://schemas.microsoft.com/office/powerpoint/2010/main" val="3317599656"/>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 xmlns:a16="http://schemas.microsoft.com/office/drawing/2014/main" id="{EF98B39E-EF5A-42F4-A9FA-BE5C7D4273EE}"/>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02034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5A7F90-F9CC-4B88-B930-77996B0A6C5C}"/>
              </a:ext>
            </a:extLst>
          </p:cNvPr>
          <p:cNvSpPr>
            <a:spLocks noGrp="1"/>
          </p:cNvSpPr>
          <p:nvPr>
            <p:ph type="title"/>
          </p:nvPr>
        </p:nvSpPr>
        <p:spPr/>
        <p:txBody>
          <a:bodyPr/>
          <a:lstStyle/>
          <a:p>
            <a:r>
              <a:rPr lang="en-US" dirty="0"/>
              <a:t>Business Impact Analysis (BIA)</a:t>
            </a:r>
          </a:p>
        </p:txBody>
      </p:sp>
      <p:sp>
        <p:nvSpPr>
          <p:cNvPr id="3" name="Content Placeholder 2">
            <a:extLst>
              <a:ext uri="{FF2B5EF4-FFF2-40B4-BE49-F238E27FC236}">
                <a16:creationId xmlns="" xmlns:a16="http://schemas.microsoft.com/office/drawing/2014/main" id="{87737BDE-F902-4746-83A3-8B5FEB6AA940}"/>
              </a:ext>
            </a:extLst>
          </p:cNvPr>
          <p:cNvSpPr>
            <a:spLocks noGrp="1"/>
          </p:cNvSpPr>
          <p:nvPr>
            <p:ph idx="1"/>
          </p:nvPr>
        </p:nvSpPr>
        <p:spPr>
          <a:xfrm>
            <a:off x="1141412" y="2249487"/>
            <a:ext cx="9905999" cy="3827928"/>
          </a:xfrm>
        </p:spPr>
        <p:txBody>
          <a:bodyPr>
            <a:normAutofit fontScale="92500" lnSpcReduction="20000"/>
          </a:bodyPr>
          <a:lstStyle/>
          <a:p>
            <a:r>
              <a:rPr lang="en-US" dirty="0"/>
              <a:t>First step in BCP.</a:t>
            </a:r>
          </a:p>
          <a:p>
            <a:r>
              <a:rPr lang="en-US" dirty="0"/>
              <a:t>Should include a work-flow analysis containing;</a:t>
            </a:r>
          </a:p>
          <a:p>
            <a:pPr lvl="1"/>
            <a:r>
              <a:rPr lang="en-US" sz="2400" dirty="0"/>
              <a:t>Assessment and</a:t>
            </a:r>
          </a:p>
          <a:p>
            <a:pPr lvl="1"/>
            <a:r>
              <a:rPr lang="en-US" sz="2400" dirty="0"/>
              <a:t>Prioritization </a:t>
            </a:r>
          </a:p>
          <a:p>
            <a:pPr marL="457200" lvl="1" indent="0">
              <a:buNone/>
            </a:pPr>
            <a:r>
              <a:rPr lang="en-US" sz="2400" dirty="0"/>
              <a:t>of  critical business functions.</a:t>
            </a:r>
          </a:p>
          <a:p>
            <a:r>
              <a:rPr lang="en-US" dirty="0"/>
              <a:t>Potential impacts of uncontrolled events on critical processes should be identified and the probability of having natural disasters in the area (</a:t>
            </a:r>
            <a:r>
              <a:rPr lang="en-US" dirty="0" err="1"/>
              <a:t>eg</a:t>
            </a:r>
            <a:r>
              <a:rPr lang="en-US" dirty="0"/>
              <a:t>: flood prone areas) where the institution is located should also be considered.</a:t>
            </a:r>
          </a:p>
        </p:txBody>
      </p:sp>
      <p:sp>
        <p:nvSpPr>
          <p:cNvPr id="4" name="Slide Number Placeholder 3">
            <a:extLst>
              <a:ext uri="{FF2B5EF4-FFF2-40B4-BE49-F238E27FC236}">
                <a16:creationId xmlns="" xmlns:a16="http://schemas.microsoft.com/office/drawing/2014/main" id="{78496F37-3604-48C0-BA8D-BBAD55DE0BA6}"/>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168131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348EC7-54C3-4D3B-B629-2B740CDC439E}"/>
              </a:ext>
            </a:extLst>
          </p:cNvPr>
          <p:cNvSpPr>
            <a:spLocks noGrp="1"/>
          </p:cNvSpPr>
          <p:nvPr>
            <p:ph type="title"/>
          </p:nvPr>
        </p:nvSpPr>
        <p:spPr/>
        <p:txBody>
          <a:bodyPr/>
          <a:lstStyle/>
          <a:p>
            <a:r>
              <a:rPr lang="en-US" dirty="0"/>
              <a:t>Business Impact Analysis (BIA)</a:t>
            </a:r>
          </a:p>
        </p:txBody>
      </p:sp>
      <p:sp>
        <p:nvSpPr>
          <p:cNvPr id="3" name="Content Placeholder 2">
            <a:extLst>
              <a:ext uri="{FF2B5EF4-FFF2-40B4-BE49-F238E27FC236}">
                <a16:creationId xmlns="" xmlns:a16="http://schemas.microsoft.com/office/drawing/2014/main" id="{8E04D8EA-1AD4-4CF4-BAD1-4DB91EF554FC}"/>
              </a:ext>
            </a:extLst>
          </p:cNvPr>
          <p:cNvSpPr>
            <a:spLocks noGrp="1"/>
          </p:cNvSpPr>
          <p:nvPr>
            <p:ph idx="1"/>
          </p:nvPr>
        </p:nvSpPr>
        <p:spPr/>
        <p:txBody>
          <a:bodyPr>
            <a:normAutofit lnSpcReduction="10000"/>
          </a:bodyPr>
          <a:lstStyle/>
          <a:p>
            <a:r>
              <a:rPr lang="en-US" dirty="0"/>
              <a:t>The maximum allowable down time should also be estimated. (Measures should be taken to reduce this estimated down-time to an acceptable level (</a:t>
            </a:r>
            <a:r>
              <a:rPr lang="en-US" dirty="0" err="1"/>
              <a:t>eg</a:t>
            </a:r>
            <a:r>
              <a:rPr lang="en-US" dirty="0"/>
              <a:t>: according to BIS standards- two hours)</a:t>
            </a:r>
          </a:p>
          <a:p>
            <a:r>
              <a:rPr lang="en-US" dirty="0"/>
              <a:t>The acceptable level of data, financial, operations, market share, reputation losses with this down time should also be estimated.</a:t>
            </a:r>
          </a:p>
          <a:p>
            <a:r>
              <a:rPr lang="en-US" dirty="0"/>
              <a:t>Based on these estimates, the Recovery Time Objective (RTO) and the Recovery Point Objective (RPO) can be estimated.   </a:t>
            </a:r>
          </a:p>
        </p:txBody>
      </p:sp>
      <p:sp>
        <p:nvSpPr>
          <p:cNvPr id="4" name="Slide Number Placeholder 3">
            <a:extLst>
              <a:ext uri="{FF2B5EF4-FFF2-40B4-BE49-F238E27FC236}">
                <a16:creationId xmlns="" xmlns:a16="http://schemas.microsoft.com/office/drawing/2014/main" id="{1FC602A5-E1B6-4C5D-BD26-10EEF06B41B3}"/>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997042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8C8137-67B5-4FBD-AA87-1526B1F1904E}"/>
              </a:ext>
            </a:extLst>
          </p:cNvPr>
          <p:cNvSpPr>
            <a:spLocks noGrp="1"/>
          </p:cNvSpPr>
          <p:nvPr>
            <p:ph type="title"/>
          </p:nvPr>
        </p:nvSpPr>
        <p:spPr/>
        <p:txBody>
          <a:bodyPr/>
          <a:lstStyle/>
          <a:p>
            <a:r>
              <a:rPr lang="en-US" dirty="0"/>
              <a:t>Recovery Time Objective (RTO)</a:t>
            </a:r>
          </a:p>
        </p:txBody>
      </p:sp>
      <p:sp>
        <p:nvSpPr>
          <p:cNvPr id="3" name="Content Placeholder 2">
            <a:extLst>
              <a:ext uri="{FF2B5EF4-FFF2-40B4-BE49-F238E27FC236}">
                <a16:creationId xmlns="" xmlns:a16="http://schemas.microsoft.com/office/drawing/2014/main" id="{CADD5FDB-E321-446C-AFBE-D30BEAC6C8C7}"/>
              </a:ext>
            </a:extLst>
          </p:cNvPr>
          <p:cNvSpPr>
            <a:spLocks noGrp="1"/>
          </p:cNvSpPr>
          <p:nvPr>
            <p:ph idx="1"/>
          </p:nvPr>
        </p:nvSpPr>
        <p:spPr/>
        <p:txBody>
          <a:bodyPr>
            <a:normAutofit fontScale="92500" lnSpcReduction="20000"/>
          </a:bodyPr>
          <a:lstStyle/>
          <a:p>
            <a:r>
              <a:rPr lang="en-US" dirty="0"/>
              <a:t>The maximum tolerable downtime of a process. In other words, the targeted   time duration for the recovery of the process.</a:t>
            </a:r>
          </a:p>
          <a:p>
            <a:r>
              <a:rPr lang="en-US" dirty="0"/>
              <a:t>RTO is established by the owner of the process during BIA.</a:t>
            </a:r>
          </a:p>
          <a:p>
            <a:r>
              <a:rPr lang="en-US" dirty="0"/>
              <a:t> According to the Principle 17 of the Principles of Financial Market Infrastructure (PFMI), which are the international standards for Financial Market Infrastructures (FMIs) issued by the Committee on Payments and Market Infrastructures (CPMI) of Bank for International Settlements (BIS) and the International Organization of Securities Commissions (IOSCO), FMI should ensure that critical IT operations can resume operations within </a:t>
            </a:r>
            <a:r>
              <a:rPr lang="en-US" dirty="0">
                <a:solidFill>
                  <a:srgbClr val="00B0F0"/>
                </a:solidFill>
              </a:rPr>
              <a:t>TWO hours </a:t>
            </a:r>
            <a:r>
              <a:rPr lang="en-US" dirty="0"/>
              <a:t>following a disruptive event.</a:t>
            </a:r>
          </a:p>
        </p:txBody>
      </p:sp>
      <p:sp>
        <p:nvSpPr>
          <p:cNvPr id="4" name="Slide Number Placeholder 3">
            <a:extLst>
              <a:ext uri="{FF2B5EF4-FFF2-40B4-BE49-F238E27FC236}">
                <a16:creationId xmlns="" xmlns:a16="http://schemas.microsoft.com/office/drawing/2014/main" id="{284CEA62-CBE9-4F71-B6FB-81A68362F7BB}"/>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54721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DA2A89-2A27-433A-BCFA-CB6048C194F1}"/>
              </a:ext>
            </a:extLst>
          </p:cNvPr>
          <p:cNvSpPr>
            <a:spLocks noGrp="1"/>
          </p:cNvSpPr>
          <p:nvPr>
            <p:ph type="title"/>
          </p:nvPr>
        </p:nvSpPr>
        <p:spPr/>
        <p:txBody>
          <a:bodyPr/>
          <a:lstStyle/>
          <a:p>
            <a:r>
              <a:rPr lang="en-US" dirty="0"/>
              <a:t>Recovery Point Objective (RPO)</a:t>
            </a:r>
          </a:p>
        </p:txBody>
      </p:sp>
      <p:sp>
        <p:nvSpPr>
          <p:cNvPr id="3" name="Content Placeholder 2">
            <a:extLst>
              <a:ext uri="{FF2B5EF4-FFF2-40B4-BE49-F238E27FC236}">
                <a16:creationId xmlns="" xmlns:a16="http://schemas.microsoft.com/office/drawing/2014/main" id="{98CCF5C9-4F73-4BF2-8274-D2FB6C141CB2}"/>
              </a:ext>
            </a:extLst>
          </p:cNvPr>
          <p:cNvSpPr>
            <a:spLocks noGrp="1"/>
          </p:cNvSpPr>
          <p:nvPr>
            <p:ph idx="1"/>
          </p:nvPr>
        </p:nvSpPr>
        <p:spPr/>
        <p:txBody>
          <a:bodyPr/>
          <a:lstStyle/>
          <a:p>
            <a:r>
              <a:rPr lang="en-US" dirty="0"/>
              <a:t>RPO is the point to which the process will recover. </a:t>
            </a:r>
            <a:r>
              <a:rPr lang="en-US" dirty="0" err="1"/>
              <a:t>Eg</a:t>
            </a:r>
            <a:r>
              <a:rPr lang="en-US" dirty="0"/>
              <a:t>: the last dataset backed up before a disaster destroys the data in a server.</a:t>
            </a:r>
          </a:p>
          <a:p>
            <a:endParaRPr lang="en-US" dirty="0"/>
          </a:p>
        </p:txBody>
      </p:sp>
      <p:sp>
        <p:nvSpPr>
          <p:cNvPr id="4" name="Slide Number Placeholder 3">
            <a:extLst>
              <a:ext uri="{FF2B5EF4-FFF2-40B4-BE49-F238E27FC236}">
                <a16:creationId xmlns="" xmlns:a16="http://schemas.microsoft.com/office/drawing/2014/main" id="{9D7D78BF-2885-4507-A3C9-11D608CA0348}"/>
              </a:ext>
            </a:extLst>
          </p:cNvPr>
          <p:cNvSpPr>
            <a:spLocks noGrp="1"/>
          </p:cNvSpPr>
          <p:nvPr>
            <p:ph type="sldNum" sz="quarter" idx="12"/>
          </p:nvPr>
        </p:nvSpPr>
        <p:spPr/>
        <p:txBody>
          <a:bodyPr/>
          <a:lstStyle/>
          <a:p>
            <a:fld id="{6D22F896-40B5-4ADD-8801-0D06FADFA095}" type="slidenum">
              <a:rPr lang="en-US" smtClean="0"/>
              <a:t>16</a:t>
            </a:fld>
            <a:endParaRPr lang="en-US" dirty="0"/>
          </a:p>
        </p:txBody>
      </p:sp>
      <p:pic>
        <p:nvPicPr>
          <p:cNvPr id="6" name="Picture 5">
            <a:extLst>
              <a:ext uri="{FF2B5EF4-FFF2-40B4-BE49-F238E27FC236}">
                <a16:creationId xmlns="" xmlns:a16="http://schemas.microsoft.com/office/drawing/2014/main" id="{F853A96A-7E60-4D0D-B289-542800033C22}"/>
              </a:ext>
            </a:extLst>
          </p:cNvPr>
          <p:cNvPicPr>
            <a:picLocks noChangeAspect="1"/>
          </p:cNvPicPr>
          <p:nvPr/>
        </p:nvPicPr>
        <p:blipFill>
          <a:blip r:embed="rId2"/>
          <a:stretch>
            <a:fillRect/>
          </a:stretch>
        </p:blipFill>
        <p:spPr>
          <a:xfrm>
            <a:off x="2947639" y="3463924"/>
            <a:ext cx="6096000" cy="2419350"/>
          </a:xfrm>
          <a:prstGeom prst="rect">
            <a:avLst/>
          </a:prstGeom>
        </p:spPr>
      </p:pic>
    </p:spTree>
    <p:extLst>
      <p:ext uri="{BB962C8B-B14F-4D97-AF65-F5344CB8AC3E}">
        <p14:creationId xmlns:p14="http://schemas.microsoft.com/office/powerpoint/2010/main" val="149389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D0E2D6-77A2-4C23-83DF-308A73F72F13}"/>
              </a:ext>
            </a:extLst>
          </p:cNvPr>
          <p:cNvSpPr>
            <a:spLocks noGrp="1"/>
          </p:cNvSpPr>
          <p:nvPr>
            <p:ph type="title"/>
          </p:nvPr>
        </p:nvSpPr>
        <p:spPr/>
        <p:txBody>
          <a:bodyPr/>
          <a:lstStyle/>
          <a:p>
            <a:r>
              <a:rPr lang="en-US" dirty="0"/>
              <a:t>Business Impact Analysis (BIA) cont.…</a:t>
            </a:r>
          </a:p>
        </p:txBody>
      </p:sp>
      <p:sp>
        <p:nvSpPr>
          <p:cNvPr id="3" name="Content Placeholder 2">
            <a:extLst>
              <a:ext uri="{FF2B5EF4-FFF2-40B4-BE49-F238E27FC236}">
                <a16:creationId xmlns="" xmlns:a16="http://schemas.microsoft.com/office/drawing/2014/main" id="{3EAAF1DE-A929-4E99-BC1C-BAE3B10FB9E8}"/>
              </a:ext>
            </a:extLst>
          </p:cNvPr>
          <p:cNvSpPr>
            <a:spLocks noGrp="1"/>
          </p:cNvSpPr>
          <p:nvPr>
            <p:ph idx="1"/>
          </p:nvPr>
        </p:nvSpPr>
        <p:spPr/>
        <p:txBody>
          <a:bodyPr>
            <a:normAutofit/>
          </a:bodyPr>
          <a:lstStyle/>
          <a:p>
            <a:r>
              <a:rPr lang="en-US" dirty="0"/>
              <a:t>After the BIA is completed, it should be assessed in the course of the risk assessment process.</a:t>
            </a:r>
          </a:p>
          <a:p>
            <a:r>
              <a:rPr lang="en-US" dirty="0"/>
              <a:t>The Board should review the BIA periodically and the BIA should be updated whenever there are changes to the business process. </a:t>
            </a:r>
          </a:p>
          <a:p>
            <a:r>
              <a:rPr lang="en-US" dirty="0"/>
              <a:t>BIA should be tested during the BCP drill and the issues identified during the drill should be incorporated in to the BIA</a:t>
            </a:r>
          </a:p>
          <a:p>
            <a:r>
              <a:rPr lang="en-US" dirty="0"/>
              <a:t>A copy of the BIA should be kept at the Disaster Recovery Site.</a:t>
            </a:r>
          </a:p>
        </p:txBody>
      </p:sp>
      <p:sp>
        <p:nvSpPr>
          <p:cNvPr id="4" name="Slide Number Placeholder 3">
            <a:extLst>
              <a:ext uri="{FF2B5EF4-FFF2-40B4-BE49-F238E27FC236}">
                <a16:creationId xmlns="" xmlns:a16="http://schemas.microsoft.com/office/drawing/2014/main" id="{415F18F0-8BCF-4A70-A0E0-9960F8AEB8E0}"/>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777242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71FE00-2DDE-41BE-8BF1-36794254AF26}"/>
              </a:ext>
            </a:extLst>
          </p:cNvPr>
          <p:cNvSpPr>
            <a:spLocks noGrp="1"/>
          </p:cNvSpPr>
          <p:nvPr>
            <p:ph type="title"/>
          </p:nvPr>
        </p:nvSpPr>
        <p:spPr/>
        <p:txBody>
          <a:bodyPr/>
          <a:lstStyle/>
          <a:p>
            <a:r>
              <a:rPr lang="en-US" dirty="0"/>
              <a:t>Risk Assessment</a:t>
            </a:r>
          </a:p>
        </p:txBody>
      </p:sp>
      <p:sp>
        <p:nvSpPr>
          <p:cNvPr id="3" name="Content Placeholder 2">
            <a:extLst>
              <a:ext uri="{FF2B5EF4-FFF2-40B4-BE49-F238E27FC236}">
                <a16:creationId xmlns="" xmlns:a16="http://schemas.microsoft.com/office/drawing/2014/main" id="{8A8A0E1D-2480-4C35-8B4D-E3983E0C5D16}"/>
              </a:ext>
            </a:extLst>
          </p:cNvPr>
          <p:cNvSpPr>
            <a:spLocks noGrp="1"/>
          </p:cNvSpPr>
          <p:nvPr>
            <p:ph idx="1"/>
          </p:nvPr>
        </p:nvSpPr>
        <p:spPr/>
        <p:txBody>
          <a:bodyPr/>
          <a:lstStyle/>
          <a:p>
            <a:r>
              <a:rPr lang="en-US" dirty="0"/>
              <a:t>The second step of BCP.</a:t>
            </a:r>
          </a:p>
          <a:p>
            <a:r>
              <a:rPr lang="en-US" dirty="0"/>
              <a:t>Evaluation of BIA assumptions and all other business processes based on different threat scenarios (such as malicious activities, natural disasters, technical problems, epidemics of infectious diseases) and the severity of the threat is done in this step.</a:t>
            </a:r>
          </a:p>
          <a:p>
            <a:r>
              <a:rPr lang="en-US" dirty="0"/>
              <a:t>Based on the results of this evaluation, changes are made to the BCP.</a:t>
            </a:r>
          </a:p>
          <a:p>
            <a:endParaRPr lang="en-US" dirty="0"/>
          </a:p>
        </p:txBody>
      </p:sp>
      <p:sp>
        <p:nvSpPr>
          <p:cNvPr id="4" name="Slide Number Placeholder 3">
            <a:extLst>
              <a:ext uri="{FF2B5EF4-FFF2-40B4-BE49-F238E27FC236}">
                <a16:creationId xmlns="" xmlns:a16="http://schemas.microsoft.com/office/drawing/2014/main" id="{8CD424FF-3F64-41E6-AAFB-EF32816F306F}"/>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158414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E32C8C-D470-4590-85FC-3D036E662CE3}"/>
              </a:ext>
            </a:extLst>
          </p:cNvPr>
          <p:cNvSpPr>
            <a:spLocks noGrp="1"/>
          </p:cNvSpPr>
          <p:nvPr>
            <p:ph type="title"/>
          </p:nvPr>
        </p:nvSpPr>
        <p:spPr/>
        <p:txBody>
          <a:bodyPr/>
          <a:lstStyle/>
          <a:p>
            <a:r>
              <a:rPr lang="en-US" dirty="0"/>
              <a:t>Gap Analysis</a:t>
            </a:r>
          </a:p>
        </p:txBody>
      </p:sp>
      <p:sp>
        <p:nvSpPr>
          <p:cNvPr id="3" name="Content Placeholder 2">
            <a:extLst>
              <a:ext uri="{FF2B5EF4-FFF2-40B4-BE49-F238E27FC236}">
                <a16:creationId xmlns="" xmlns:a16="http://schemas.microsoft.com/office/drawing/2014/main" id="{C9B7EF14-3D99-4995-80E4-0C5A3791BE38}"/>
              </a:ext>
            </a:extLst>
          </p:cNvPr>
          <p:cNvSpPr>
            <a:spLocks noGrp="1"/>
          </p:cNvSpPr>
          <p:nvPr>
            <p:ph idx="1"/>
          </p:nvPr>
        </p:nvSpPr>
        <p:spPr/>
        <p:txBody>
          <a:bodyPr/>
          <a:lstStyle/>
          <a:p>
            <a:r>
              <a:rPr lang="en-US" dirty="0"/>
              <a:t>During the Risk Assessment stage, the organization should conduct a Gap Analysis.</a:t>
            </a:r>
          </a:p>
          <a:p>
            <a:r>
              <a:rPr lang="en-US" dirty="0"/>
              <a:t>In a Gap Analysis, the required policies and procedures of the institution to recover and resume operations are methodically compared against the existing policies and procedures of the institution.</a:t>
            </a:r>
          </a:p>
          <a:p>
            <a:r>
              <a:rPr lang="en-US" dirty="0"/>
              <a:t>The difference between the two (the Gap) is addressed when the BCP is developed.</a:t>
            </a:r>
          </a:p>
        </p:txBody>
      </p:sp>
      <p:sp>
        <p:nvSpPr>
          <p:cNvPr id="4" name="Slide Number Placeholder 3">
            <a:extLst>
              <a:ext uri="{FF2B5EF4-FFF2-40B4-BE49-F238E27FC236}">
                <a16:creationId xmlns="" xmlns:a16="http://schemas.microsoft.com/office/drawing/2014/main" id="{C3162979-7966-41A3-AD5C-033F7D43CF8B}"/>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94207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EE0DC8-EBBD-4376-9938-E24647404FC2}"/>
              </a:ext>
            </a:extLst>
          </p:cNvPr>
          <p:cNvSpPr>
            <a:spLocks noGrp="1"/>
          </p:cNvSpPr>
          <p:nvPr>
            <p:ph type="title"/>
          </p:nvPr>
        </p:nvSpPr>
        <p:spPr/>
        <p:txBody>
          <a:bodyPr/>
          <a:lstStyle/>
          <a:p>
            <a:r>
              <a:rPr lang="en-US" b="1" dirty="0"/>
              <a:t>Business Continuity Planning (BCP)</a:t>
            </a:r>
            <a:endParaRPr lang="en-US" dirty="0"/>
          </a:p>
        </p:txBody>
      </p:sp>
      <p:sp>
        <p:nvSpPr>
          <p:cNvPr id="5" name="Content Placeholder 4">
            <a:extLst>
              <a:ext uri="{FF2B5EF4-FFF2-40B4-BE49-F238E27FC236}">
                <a16:creationId xmlns="" xmlns:a16="http://schemas.microsoft.com/office/drawing/2014/main" id="{8F236B07-1B09-40D7-BE52-719B243FCB10}"/>
              </a:ext>
            </a:extLst>
          </p:cNvPr>
          <p:cNvSpPr>
            <a:spLocks noGrp="1"/>
          </p:cNvSpPr>
          <p:nvPr>
            <p:ph idx="1"/>
          </p:nvPr>
        </p:nvSpPr>
        <p:spPr/>
        <p:txBody>
          <a:bodyPr/>
          <a:lstStyle/>
          <a:p>
            <a:endParaRPr lang="en-US"/>
          </a:p>
        </p:txBody>
      </p:sp>
      <p:sp>
        <p:nvSpPr>
          <p:cNvPr id="3" name="Slide Number Placeholder 2">
            <a:extLst>
              <a:ext uri="{FF2B5EF4-FFF2-40B4-BE49-F238E27FC236}">
                <a16:creationId xmlns="" xmlns:a16="http://schemas.microsoft.com/office/drawing/2014/main" id="{34EA67B2-1BCE-45D2-B990-5161DBE040A6}"/>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6" name="Rectangle 5">
            <a:extLst>
              <a:ext uri="{FF2B5EF4-FFF2-40B4-BE49-F238E27FC236}">
                <a16:creationId xmlns="" xmlns:a16="http://schemas.microsoft.com/office/drawing/2014/main" id="{53BCC1A0-68E8-43D0-9F99-DF9D641318F2}"/>
              </a:ext>
            </a:extLst>
          </p:cNvPr>
          <p:cNvSpPr/>
          <p:nvPr/>
        </p:nvSpPr>
        <p:spPr>
          <a:xfrm>
            <a:off x="1141412" y="2250584"/>
            <a:ext cx="9906000" cy="3528392"/>
          </a:xfrm>
          <a:prstGeom prst="rect">
            <a:avLst/>
          </a:prstGeom>
          <a:solidFill>
            <a:srgbClr val="FF990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The</a:t>
            </a:r>
            <a:r>
              <a:rPr lang="en-US" sz="2000" b="1" dirty="0"/>
              <a:t> </a:t>
            </a:r>
            <a:r>
              <a:rPr lang="en-US" sz="2000" dirty="0"/>
              <a:t>creation of a strategy through the </a:t>
            </a:r>
            <a:r>
              <a:rPr lang="en-US" sz="2000" dirty="0">
                <a:solidFill>
                  <a:srgbClr val="FF0000"/>
                </a:solidFill>
              </a:rPr>
              <a:t>recognition of threats and risks </a:t>
            </a:r>
            <a:r>
              <a:rPr lang="en-US" sz="2000" dirty="0"/>
              <a:t>facing a company, with an eye to ensure that personnel and assets are protected and </a:t>
            </a:r>
            <a:r>
              <a:rPr lang="en-US" sz="2000" dirty="0">
                <a:solidFill>
                  <a:srgbClr val="FF0000"/>
                </a:solidFill>
              </a:rPr>
              <a:t>able to function in the event of a disaster</a:t>
            </a:r>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p:txBody>
      </p:sp>
      <p:sp>
        <p:nvSpPr>
          <p:cNvPr id="7" name="Rectangle 6">
            <a:extLst>
              <a:ext uri="{FF2B5EF4-FFF2-40B4-BE49-F238E27FC236}">
                <a16:creationId xmlns="" xmlns:a16="http://schemas.microsoft.com/office/drawing/2014/main" id="{9B6A4A64-E80B-411D-9B17-6ECC4B4CBB68}"/>
              </a:ext>
            </a:extLst>
          </p:cNvPr>
          <p:cNvSpPr/>
          <p:nvPr/>
        </p:nvSpPr>
        <p:spPr>
          <a:xfrm>
            <a:off x="1337310" y="3497580"/>
            <a:ext cx="9521190" cy="2125979"/>
          </a:xfrm>
          <a:prstGeom prst="rect">
            <a:avLst/>
          </a:prstGeom>
          <a:solidFill>
            <a:schemeClr val="bg2">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b="1" dirty="0">
                <a:solidFill>
                  <a:schemeClr val="tx1"/>
                </a:solidFill>
              </a:rPr>
              <a:t>Disaster Recovery Plan (DRP)</a:t>
            </a:r>
          </a:p>
          <a:p>
            <a:pPr marL="171450" indent="-171450">
              <a:buFont typeface="Arial" panose="020B0604020202020204" pitchFamily="34" charset="0"/>
              <a:buChar char="•"/>
              <a:defRPr/>
            </a:pPr>
            <a:r>
              <a:rPr lang="en-US" dirty="0"/>
              <a:t>Developed in the mid-to late 1970s.</a:t>
            </a:r>
          </a:p>
          <a:p>
            <a:pPr marL="171450" indent="-171450">
              <a:buFont typeface="Arial" panose="020B0604020202020204" pitchFamily="34" charset="0"/>
              <a:buChar char="•"/>
              <a:defRPr/>
            </a:pPr>
            <a:r>
              <a:rPr lang="en-US" dirty="0"/>
              <a:t>Computer center managers began to recognize the dependence of their organizations on their computer systems.</a:t>
            </a:r>
          </a:p>
          <a:p>
            <a:pPr marL="171450" indent="-171450">
              <a:buFont typeface="Arial" panose="020B0604020202020204" pitchFamily="34" charset="0"/>
              <a:buChar char="•"/>
              <a:defRPr/>
            </a:pPr>
            <a:r>
              <a:rPr lang="en-US" dirty="0"/>
              <a:t>Plan for business continuity in the event of a disaster that destroys part or all of a business's resources, including IT equipment, data records and the physical space of an organization.</a:t>
            </a:r>
            <a:endParaRPr lang="en-US" sz="2000" dirty="0"/>
          </a:p>
        </p:txBody>
      </p:sp>
    </p:spTree>
    <p:extLst>
      <p:ext uri="{BB962C8B-B14F-4D97-AF65-F5344CB8AC3E}">
        <p14:creationId xmlns:p14="http://schemas.microsoft.com/office/powerpoint/2010/main" val="2767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006640-BBAA-4D68-83EA-E33FE7841744}"/>
              </a:ext>
            </a:extLst>
          </p:cNvPr>
          <p:cNvSpPr>
            <a:spLocks noGrp="1"/>
          </p:cNvSpPr>
          <p:nvPr>
            <p:ph type="title"/>
          </p:nvPr>
        </p:nvSpPr>
        <p:spPr/>
        <p:txBody>
          <a:bodyPr/>
          <a:lstStyle/>
          <a:p>
            <a:r>
              <a:rPr lang="en-US" dirty="0"/>
              <a:t>Risk Management</a:t>
            </a:r>
          </a:p>
        </p:txBody>
      </p:sp>
      <p:sp>
        <p:nvSpPr>
          <p:cNvPr id="3" name="Content Placeholder 2">
            <a:extLst>
              <a:ext uri="{FF2B5EF4-FFF2-40B4-BE49-F238E27FC236}">
                <a16:creationId xmlns="" xmlns:a16="http://schemas.microsoft.com/office/drawing/2014/main" id="{0E003B1D-E943-4B8E-9D6A-59097814DCE1}"/>
              </a:ext>
            </a:extLst>
          </p:cNvPr>
          <p:cNvSpPr>
            <a:spLocks noGrp="1"/>
          </p:cNvSpPr>
          <p:nvPr>
            <p:ph idx="1"/>
          </p:nvPr>
        </p:nvSpPr>
        <p:spPr/>
        <p:txBody>
          <a:bodyPr>
            <a:normAutofit lnSpcReduction="10000"/>
          </a:bodyPr>
          <a:lstStyle/>
          <a:p>
            <a:r>
              <a:rPr lang="en-US" dirty="0"/>
              <a:t>The third step in BCP.</a:t>
            </a:r>
          </a:p>
          <a:p>
            <a:r>
              <a:rPr lang="en-US" dirty="0"/>
              <a:t>The BCP is developed in this step based on the outputs of BIA and risk assessment. Development can be done internally or can be outsourced.</a:t>
            </a:r>
          </a:p>
          <a:p>
            <a:r>
              <a:rPr lang="en-US" dirty="0"/>
              <a:t>Strategies should be developed to address the risks faced by the institution.</a:t>
            </a:r>
          </a:p>
          <a:p>
            <a:r>
              <a:rPr lang="en-US" dirty="0"/>
              <a:t>The BCP should include the events which could prompt an declaration of a disaster and the steps to be followed to activate the BCP.</a:t>
            </a:r>
          </a:p>
          <a:p>
            <a:endParaRPr lang="en-US" dirty="0"/>
          </a:p>
        </p:txBody>
      </p:sp>
      <p:sp>
        <p:nvSpPr>
          <p:cNvPr id="4" name="Slide Number Placeholder 3">
            <a:extLst>
              <a:ext uri="{FF2B5EF4-FFF2-40B4-BE49-F238E27FC236}">
                <a16:creationId xmlns="" xmlns:a16="http://schemas.microsoft.com/office/drawing/2014/main" id="{468F34FD-4F3D-4C8F-B2AD-3CAB601C2C5F}"/>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794863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AA8FC2-709A-42B5-8004-A0B843B80B56}"/>
              </a:ext>
            </a:extLst>
          </p:cNvPr>
          <p:cNvSpPr>
            <a:spLocks noGrp="1"/>
          </p:cNvSpPr>
          <p:nvPr>
            <p:ph type="title"/>
          </p:nvPr>
        </p:nvSpPr>
        <p:spPr/>
        <p:txBody>
          <a:bodyPr/>
          <a:lstStyle/>
          <a:p>
            <a:r>
              <a:rPr lang="en-US" dirty="0"/>
              <a:t>Risk Management</a:t>
            </a:r>
          </a:p>
        </p:txBody>
      </p:sp>
      <p:sp>
        <p:nvSpPr>
          <p:cNvPr id="3" name="Content Placeholder 2">
            <a:extLst>
              <a:ext uri="{FF2B5EF4-FFF2-40B4-BE49-F238E27FC236}">
                <a16:creationId xmlns="" xmlns:a16="http://schemas.microsoft.com/office/drawing/2014/main" id="{C12F0B73-8F6B-47DF-9C17-AB6DD63D3629}"/>
              </a:ext>
            </a:extLst>
          </p:cNvPr>
          <p:cNvSpPr>
            <a:spLocks noGrp="1"/>
          </p:cNvSpPr>
          <p:nvPr>
            <p:ph idx="1"/>
          </p:nvPr>
        </p:nvSpPr>
        <p:spPr>
          <a:xfrm>
            <a:off x="1141412" y="2249487"/>
            <a:ext cx="9905999" cy="3998912"/>
          </a:xfrm>
        </p:spPr>
        <p:txBody>
          <a:bodyPr>
            <a:normAutofit fontScale="77500" lnSpcReduction="20000"/>
          </a:bodyPr>
          <a:lstStyle/>
          <a:p>
            <a:r>
              <a:rPr lang="en-US" dirty="0"/>
              <a:t>The BCP should also contain; </a:t>
            </a:r>
          </a:p>
          <a:p>
            <a:pPr lvl="1"/>
            <a:r>
              <a:rPr lang="en-US" dirty="0"/>
              <a:t>the responsibilities and a guideline to be followed for each business continuity team during a disaster.</a:t>
            </a:r>
          </a:p>
          <a:p>
            <a:pPr lvl="1"/>
            <a:r>
              <a:rPr lang="en-US" dirty="0"/>
              <a:t>Contact details of key personnel to be contacted during a disaster situation.</a:t>
            </a:r>
          </a:p>
          <a:p>
            <a:pPr lvl="1"/>
            <a:r>
              <a:rPr lang="en-US" dirty="0"/>
              <a:t>The process to relocate to the Disaster Recover Site.</a:t>
            </a:r>
          </a:p>
          <a:p>
            <a:pPr lvl="1"/>
            <a:r>
              <a:rPr lang="en-US" dirty="0"/>
              <a:t>Steps to be taken to ensure the safety of all employees and minimize the damage to institution property.</a:t>
            </a:r>
          </a:p>
          <a:p>
            <a:pPr lvl="1"/>
            <a:r>
              <a:rPr lang="en-US" dirty="0"/>
              <a:t>Processes to be given priority during business resumption. (critical processes)</a:t>
            </a:r>
          </a:p>
          <a:p>
            <a:pPr lvl="1"/>
            <a:r>
              <a:rPr lang="en-US" dirty="0"/>
              <a:t>Management of risk due to the interdependencies of processes or department.</a:t>
            </a:r>
          </a:p>
          <a:p>
            <a:pPr lvl="1"/>
            <a:endParaRPr lang="en-US" dirty="0"/>
          </a:p>
          <a:p>
            <a:pPr lvl="1"/>
            <a:endParaRPr lang="en-US" dirty="0"/>
          </a:p>
          <a:p>
            <a:endParaRPr lang="en-US" dirty="0"/>
          </a:p>
        </p:txBody>
      </p:sp>
      <p:sp>
        <p:nvSpPr>
          <p:cNvPr id="4" name="Slide Number Placeholder 3">
            <a:extLst>
              <a:ext uri="{FF2B5EF4-FFF2-40B4-BE49-F238E27FC236}">
                <a16:creationId xmlns="" xmlns:a16="http://schemas.microsoft.com/office/drawing/2014/main" id="{5245AA27-5691-4C17-8951-0AFC71A9685C}"/>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247603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829924-93DA-4F0C-AE35-E9200376E809}"/>
              </a:ext>
            </a:extLst>
          </p:cNvPr>
          <p:cNvSpPr>
            <a:spLocks noGrp="1"/>
          </p:cNvSpPr>
          <p:nvPr>
            <p:ph type="title"/>
          </p:nvPr>
        </p:nvSpPr>
        <p:spPr/>
        <p:txBody>
          <a:bodyPr/>
          <a:lstStyle/>
          <a:p>
            <a:r>
              <a:rPr lang="en-US" dirty="0"/>
              <a:t>Risk Monitoring and Testing</a:t>
            </a:r>
          </a:p>
        </p:txBody>
      </p:sp>
      <p:sp>
        <p:nvSpPr>
          <p:cNvPr id="3" name="Content Placeholder 2">
            <a:extLst>
              <a:ext uri="{FF2B5EF4-FFF2-40B4-BE49-F238E27FC236}">
                <a16:creationId xmlns="" xmlns:a16="http://schemas.microsoft.com/office/drawing/2014/main" id="{4FE37E0F-9ED8-44B9-97B4-7BC1AB87D0AA}"/>
              </a:ext>
            </a:extLst>
          </p:cNvPr>
          <p:cNvSpPr>
            <a:spLocks noGrp="1"/>
          </p:cNvSpPr>
          <p:nvPr>
            <p:ph idx="1"/>
          </p:nvPr>
        </p:nvSpPr>
        <p:spPr>
          <a:xfrm>
            <a:off x="1141412" y="2249487"/>
            <a:ext cx="9905999" cy="3816776"/>
          </a:xfrm>
        </p:spPr>
        <p:txBody>
          <a:bodyPr>
            <a:normAutofit fontScale="92500" lnSpcReduction="20000"/>
          </a:bodyPr>
          <a:lstStyle/>
          <a:p>
            <a:r>
              <a:rPr lang="en-US" dirty="0"/>
              <a:t>Final step of BCP</a:t>
            </a:r>
          </a:p>
          <a:p>
            <a:r>
              <a:rPr lang="en-US" dirty="0"/>
              <a:t>Testing of the BCP is necessary to validate the viability of the Plan and to demonstrate the ability of the organization to continue operations until permanent operations are restored.</a:t>
            </a:r>
          </a:p>
          <a:p>
            <a:r>
              <a:rPr lang="en-US" dirty="0"/>
              <a:t>A testing policy should be in place to facilitate an efficient and a transparent testing of the BCP which contain the execution, evaluation, independent assessment and reporting of test results.</a:t>
            </a:r>
          </a:p>
          <a:p>
            <a:endParaRPr lang="en-US" dirty="0"/>
          </a:p>
        </p:txBody>
      </p:sp>
      <p:sp>
        <p:nvSpPr>
          <p:cNvPr id="4" name="Slide Number Placeholder 3">
            <a:extLst>
              <a:ext uri="{FF2B5EF4-FFF2-40B4-BE49-F238E27FC236}">
                <a16:creationId xmlns="" xmlns:a16="http://schemas.microsoft.com/office/drawing/2014/main" id="{1F5581CE-3AB8-4604-99AD-F4F2490AB02E}"/>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436098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08D309-01B5-49CC-81A2-FA4B5D64C04B}"/>
              </a:ext>
            </a:extLst>
          </p:cNvPr>
          <p:cNvSpPr>
            <a:spLocks noGrp="1"/>
          </p:cNvSpPr>
          <p:nvPr>
            <p:ph type="title"/>
          </p:nvPr>
        </p:nvSpPr>
        <p:spPr/>
        <p:txBody>
          <a:bodyPr/>
          <a:lstStyle/>
          <a:p>
            <a:r>
              <a:rPr lang="en-US" dirty="0"/>
              <a:t>Risk Monitoring and Testing</a:t>
            </a:r>
          </a:p>
        </p:txBody>
      </p:sp>
      <p:sp>
        <p:nvSpPr>
          <p:cNvPr id="3" name="Content Placeholder 2">
            <a:extLst>
              <a:ext uri="{FF2B5EF4-FFF2-40B4-BE49-F238E27FC236}">
                <a16:creationId xmlns="" xmlns:a16="http://schemas.microsoft.com/office/drawing/2014/main" id="{8CC11CF7-148B-40C5-8BE9-A7A260C9B26A}"/>
              </a:ext>
            </a:extLst>
          </p:cNvPr>
          <p:cNvSpPr>
            <a:spLocks noGrp="1"/>
          </p:cNvSpPr>
          <p:nvPr>
            <p:ph idx="1"/>
          </p:nvPr>
        </p:nvSpPr>
        <p:spPr/>
        <p:txBody>
          <a:bodyPr>
            <a:normAutofit/>
          </a:bodyPr>
          <a:lstStyle/>
          <a:p>
            <a:r>
              <a:rPr lang="en-US" dirty="0"/>
              <a:t>The testing policy should be improved continuously by adjusting to changes in the business environment.</a:t>
            </a:r>
          </a:p>
          <a:p>
            <a:r>
              <a:rPr lang="en-US" dirty="0"/>
              <a:t>A comprehensive test of the BCP should be carried out at least once a year.</a:t>
            </a:r>
          </a:p>
          <a:p>
            <a:r>
              <a:rPr lang="en-US" dirty="0"/>
              <a:t>The test results are compared against the BCP to identify any deviations from the plan, which needs to be address immediately with the support of the Board/ Senior Management.</a:t>
            </a:r>
          </a:p>
          <a:p>
            <a:endParaRPr lang="en-US" dirty="0"/>
          </a:p>
        </p:txBody>
      </p:sp>
      <p:sp>
        <p:nvSpPr>
          <p:cNvPr id="4" name="Slide Number Placeholder 3">
            <a:extLst>
              <a:ext uri="{FF2B5EF4-FFF2-40B4-BE49-F238E27FC236}">
                <a16:creationId xmlns="" xmlns:a16="http://schemas.microsoft.com/office/drawing/2014/main" id="{5E3D9B58-43A1-4842-A864-14F482CB46F2}"/>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401893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30D458-A167-4EC2-85F1-2456E1795FA1}"/>
              </a:ext>
            </a:extLst>
          </p:cNvPr>
          <p:cNvSpPr>
            <a:spLocks noGrp="1"/>
          </p:cNvSpPr>
          <p:nvPr>
            <p:ph type="title"/>
          </p:nvPr>
        </p:nvSpPr>
        <p:spPr/>
        <p:txBody>
          <a:bodyPr/>
          <a:lstStyle/>
          <a:p>
            <a:r>
              <a:rPr lang="en-US" dirty="0"/>
              <a:t>Testing Strategies</a:t>
            </a:r>
          </a:p>
        </p:txBody>
      </p:sp>
      <p:sp>
        <p:nvSpPr>
          <p:cNvPr id="3" name="Content Placeholder 2">
            <a:extLst>
              <a:ext uri="{FF2B5EF4-FFF2-40B4-BE49-F238E27FC236}">
                <a16:creationId xmlns="" xmlns:a16="http://schemas.microsoft.com/office/drawing/2014/main" id="{4D0C0467-5A6A-4455-B529-4286F0D2189A}"/>
              </a:ext>
            </a:extLst>
          </p:cNvPr>
          <p:cNvSpPr>
            <a:spLocks noGrp="1"/>
          </p:cNvSpPr>
          <p:nvPr>
            <p:ph idx="1"/>
          </p:nvPr>
        </p:nvSpPr>
        <p:spPr>
          <a:xfrm>
            <a:off x="1141412" y="2249486"/>
            <a:ext cx="9905999" cy="3839079"/>
          </a:xfrm>
        </p:spPr>
        <p:txBody>
          <a:bodyPr>
            <a:normAutofit/>
          </a:bodyPr>
          <a:lstStyle/>
          <a:p>
            <a:r>
              <a:rPr lang="en-US" dirty="0"/>
              <a:t>The testing strategy should include the following;</a:t>
            </a:r>
          </a:p>
          <a:p>
            <a:pPr lvl="1"/>
            <a:r>
              <a:rPr lang="en-US" sz="2400" dirty="0"/>
              <a:t>What is the level expected to achieve regarding the BCP test objectives?</a:t>
            </a:r>
          </a:p>
          <a:p>
            <a:pPr lvl="1"/>
            <a:r>
              <a:rPr lang="en-US" sz="2400" dirty="0"/>
              <a:t>What is the extent of the BCP test to be accomplished?</a:t>
            </a:r>
          </a:p>
          <a:p>
            <a:pPr lvl="1"/>
            <a:r>
              <a:rPr lang="en-US" sz="2400" dirty="0"/>
              <a:t>What are the expectations for testing internal and external interdependencies?</a:t>
            </a:r>
          </a:p>
          <a:p>
            <a:pPr lvl="1"/>
            <a:r>
              <a:rPr lang="en-US" sz="2400" dirty="0"/>
              <a:t>How reasonable are the assumptions made during the development of the plan?</a:t>
            </a:r>
          </a:p>
        </p:txBody>
      </p:sp>
      <p:sp>
        <p:nvSpPr>
          <p:cNvPr id="4" name="Slide Number Placeholder 3">
            <a:extLst>
              <a:ext uri="{FF2B5EF4-FFF2-40B4-BE49-F238E27FC236}">
                <a16:creationId xmlns="" xmlns:a16="http://schemas.microsoft.com/office/drawing/2014/main" id="{35722853-A7D1-4B62-9771-085EF7E924B6}"/>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895646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079000-5739-4C1D-921A-EFB266686445}"/>
              </a:ext>
            </a:extLst>
          </p:cNvPr>
          <p:cNvSpPr>
            <a:spLocks noGrp="1"/>
          </p:cNvSpPr>
          <p:nvPr>
            <p:ph type="title"/>
          </p:nvPr>
        </p:nvSpPr>
        <p:spPr/>
        <p:txBody>
          <a:bodyPr/>
          <a:lstStyle/>
          <a:p>
            <a:r>
              <a:rPr lang="en-US" dirty="0"/>
              <a:t>Testing Strategies</a:t>
            </a:r>
          </a:p>
        </p:txBody>
      </p:sp>
      <p:sp>
        <p:nvSpPr>
          <p:cNvPr id="3" name="Content Placeholder 2">
            <a:extLst>
              <a:ext uri="{FF2B5EF4-FFF2-40B4-BE49-F238E27FC236}">
                <a16:creationId xmlns="" xmlns:a16="http://schemas.microsoft.com/office/drawing/2014/main" id="{A08EBFEC-71D1-4E7E-8C52-CEC5CC07F34E}"/>
              </a:ext>
            </a:extLst>
          </p:cNvPr>
          <p:cNvSpPr>
            <a:spLocks noGrp="1"/>
          </p:cNvSpPr>
          <p:nvPr>
            <p:ph idx="1"/>
          </p:nvPr>
        </p:nvSpPr>
        <p:spPr/>
        <p:txBody>
          <a:bodyPr/>
          <a:lstStyle/>
          <a:p>
            <a:r>
              <a:rPr lang="en-US" dirty="0"/>
              <a:t>Additionally, the testing strategy should clearly mention the scope and the objectives of the test.</a:t>
            </a:r>
          </a:p>
          <a:p>
            <a:r>
              <a:rPr lang="en-US" dirty="0"/>
              <a:t>Test objectives should have quantifiable measurements.</a:t>
            </a:r>
          </a:p>
          <a:p>
            <a:r>
              <a:rPr lang="en-US" dirty="0"/>
              <a:t>Testing process should not have a negative impact on normal business operations. </a:t>
            </a:r>
          </a:p>
          <a:p>
            <a:endParaRPr lang="en-US" dirty="0"/>
          </a:p>
        </p:txBody>
      </p:sp>
      <p:sp>
        <p:nvSpPr>
          <p:cNvPr id="4" name="Slide Number Placeholder 3">
            <a:extLst>
              <a:ext uri="{FF2B5EF4-FFF2-40B4-BE49-F238E27FC236}">
                <a16:creationId xmlns="" xmlns:a16="http://schemas.microsoft.com/office/drawing/2014/main" id="{08BB35EA-E4E6-41C9-902F-6AEB94CE6D15}"/>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268302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AB6A2F-3D01-419D-800C-7B2B472EBA49}"/>
              </a:ext>
            </a:extLst>
          </p:cNvPr>
          <p:cNvSpPr>
            <a:spLocks noGrp="1"/>
          </p:cNvSpPr>
          <p:nvPr>
            <p:ph type="title"/>
          </p:nvPr>
        </p:nvSpPr>
        <p:spPr/>
        <p:txBody>
          <a:bodyPr>
            <a:normAutofit/>
          </a:bodyPr>
          <a:lstStyle/>
          <a:p>
            <a:r>
              <a:rPr lang="en-US" dirty="0"/>
              <a:t>Testing Methods</a:t>
            </a:r>
          </a:p>
        </p:txBody>
      </p:sp>
      <p:graphicFrame>
        <p:nvGraphicFramePr>
          <p:cNvPr id="8" name="Content Placeholder 2"/>
          <p:cNvGraphicFramePr>
            <a:graphicFrameLocks noGrp="1"/>
          </p:cNvGraphicFramePr>
          <p:nvPr>
            <p:ph idx="1"/>
            <p:extLst>
              <p:ext uri="{D42A27DB-BD31-4B8C-83A1-F6EECF244321}">
                <p14:modId xmlns:p14="http://schemas.microsoft.com/office/powerpoint/2010/main" val="723228478"/>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 xmlns:a16="http://schemas.microsoft.com/office/drawing/2014/main" id="{D18986F4-3490-447B-A03D-6B83097B56E1}"/>
              </a:ext>
            </a:extLst>
          </p:cNvPr>
          <p:cNvSpPr>
            <a:spLocks noGrp="1"/>
          </p:cNvSpPr>
          <p:nvPr>
            <p:ph type="sldNum" sz="quarter" idx="12"/>
          </p:nvPr>
        </p:nvSpPr>
        <p:spPr/>
        <p:txBody>
          <a:bodyPr>
            <a:normAutofit/>
          </a:bodyPr>
          <a:lstStyle/>
          <a:p>
            <a:pPr>
              <a:spcAft>
                <a:spcPts val="600"/>
              </a:spcAft>
            </a:pPr>
            <a:fld id="{6D22F896-40B5-4ADD-8801-0D06FADFA095}" type="slidenum">
              <a:rPr lang="en-US" smtClean="0"/>
              <a:pPr>
                <a:spcAft>
                  <a:spcPts val="600"/>
                </a:spcAft>
              </a:pPr>
              <a:t>26</a:t>
            </a:fld>
            <a:endParaRPr lang="en-US"/>
          </a:p>
        </p:txBody>
      </p:sp>
    </p:spTree>
    <p:extLst>
      <p:ext uri="{BB962C8B-B14F-4D97-AF65-F5344CB8AC3E}">
        <p14:creationId xmlns:p14="http://schemas.microsoft.com/office/powerpoint/2010/main" val="3958602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BB3A71-A6E0-4DF2-858F-E720626E5694}"/>
              </a:ext>
            </a:extLst>
          </p:cNvPr>
          <p:cNvSpPr>
            <a:spLocks noGrp="1"/>
          </p:cNvSpPr>
          <p:nvPr>
            <p:ph type="title"/>
          </p:nvPr>
        </p:nvSpPr>
        <p:spPr/>
        <p:txBody>
          <a:bodyPr/>
          <a:lstStyle/>
          <a:p>
            <a:r>
              <a:rPr lang="en-US" dirty="0"/>
              <a:t>Tabletop Exercise/ Structures Walkthrough test</a:t>
            </a:r>
          </a:p>
        </p:txBody>
      </p:sp>
      <p:sp>
        <p:nvSpPr>
          <p:cNvPr id="3" name="Content Placeholder 2">
            <a:extLst>
              <a:ext uri="{FF2B5EF4-FFF2-40B4-BE49-F238E27FC236}">
                <a16:creationId xmlns="" xmlns:a16="http://schemas.microsoft.com/office/drawing/2014/main" id="{A49FAABF-12CB-4B7D-98DE-AB605164B281}"/>
              </a:ext>
            </a:extLst>
          </p:cNvPr>
          <p:cNvSpPr>
            <a:spLocks noGrp="1"/>
          </p:cNvSpPr>
          <p:nvPr>
            <p:ph idx="1"/>
          </p:nvPr>
        </p:nvSpPr>
        <p:spPr/>
        <p:txBody>
          <a:bodyPr/>
          <a:lstStyle/>
          <a:p>
            <a:r>
              <a:rPr lang="en-US" sz="2800" dirty="0"/>
              <a:t>A preliminary step in the  overall testing process.</a:t>
            </a:r>
          </a:p>
          <a:p>
            <a:r>
              <a:rPr lang="en-US" sz="2800" dirty="0"/>
              <a:t>Staff members who have a critical role in the BCP process get together and go through the BCP step-by-step.</a:t>
            </a:r>
          </a:p>
          <a:p>
            <a:r>
              <a:rPr lang="en-US" sz="2800" dirty="0"/>
              <a:t>Can be used as a training option</a:t>
            </a:r>
          </a:p>
          <a:p>
            <a:r>
              <a:rPr lang="en-US" sz="2800" dirty="0"/>
              <a:t>The plan is meticulously discussed and the issues are highlighted.</a:t>
            </a:r>
          </a:p>
        </p:txBody>
      </p:sp>
      <p:sp>
        <p:nvSpPr>
          <p:cNvPr id="4" name="Slide Number Placeholder 3">
            <a:extLst>
              <a:ext uri="{FF2B5EF4-FFF2-40B4-BE49-F238E27FC236}">
                <a16:creationId xmlns="" xmlns:a16="http://schemas.microsoft.com/office/drawing/2014/main" id="{B8A5EB66-2B31-4B92-9AE5-111D301305A2}"/>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1791750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3AF77C-5A83-4D5E-A27D-AF6BDAC36BB3}"/>
              </a:ext>
            </a:extLst>
          </p:cNvPr>
          <p:cNvSpPr>
            <a:spLocks noGrp="1"/>
          </p:cNvSpPr>
          <p:nvPr>
            <p:ph type="title"/>
          </p:nvPr>
        </p:nvSpPr>
        <p:spPr/>
        <p:txBody>
          <a:bodyPr/>
          <a:lstStyle/>
          <a:p>
            <a:r>
              <a:rPr lang="en-US" dirty="0"/>
              <a:t>Walk-Through Drill/ Simulation Test</a:t>
            </a:r>
          </a:p>
        </p:txBody>
      </p:sp>
      <p:sp>
        <p:nvSpPr>
          <p:cNvPr id="3" name="Content Placeholder 2">
            <a:extLst>
              <a:ext uri="{FF2B5EF4-FFF2-40B4-BE49-F238E27FC236}">
                <a16:creationId xmlns="" xmlns:a16="http://schemas.microsoft.com/office/drawing/2014/main" id="{C4204145-5A7A-42AB-BBAB-48B576FCCEF4}"/>
              </a:ext>
            </a:extLst>
          </p:cNvPr>
          <p:cNvSpPr>
            <a:spLocks noGrp="1"/>
          </p:cNvSpPr>
          <p:nvPr>
            <p:ph idx="1"/>
          </p:nvPr>
        </p:nvSpPr>
        <p:spPr/>
        <p:txBody>
          <a:bodyPr>
            <a:normAutofit/>
          </a:bodyPr>
          <a:lstStyle/>
          <a:p>
            <a:r>
              <a:rPr lang="en-US" sz="2800" dirty="0"/>
              <a:t>Participants select a specific event scenario and a walk-though of the process to be followed is done.</a:t>
            </a:r>
          </a:p>
          <a:p>
            <a:r>
              <a:rPr lang="en-US" sz="2800" dirty="0"/>
              <a:t>Can be used as a training exercise.</a:t>
            </a:r>
          </a:p>
          <a:p>
            <a:r>
              <a:rPr lang="en-US" sz="2800" dirty="0"/>
              <a:t>Specific functions related to the specified event are tested.</a:t>
            </a:r>
          </a:p>
          <a:p>
            <a:r>
              <a:rPr lang="en-US" sz="2800" dirty="0"/>
              <a:t>A good method to test the coordination between critical business units and processes.</a:t>
            </a:r>
          </a:p>
        </p:txBody>
      </p:sp>
      <p:sp>
        <p:nvSpPr>
          <p:cNvPr id="4" name="Slide Number Placeholder 3">
            <a:extLst>
              <a:ext uri="{FF2B5EF4-FFF2-40B4-BE49-F238E27FC236}">
                <a16:creationId xmlns="" xmlns:a16="http://schemas.microsoft.com/office/drawing/2014/main" id="{E16B4E53-6E0B-4C11-9B55-09AEA48BE3C7}"/>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1776230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645981-7480-4B43-BE1D-7A39C9F70588}"/>
              </a:ext>
            </a:extLst>
          </p:cNvPr>
          <p:cNvSpPr>
            <a:spLocks noGrp="1"/>
          </p:cNvSpPr>
          <p:nvPr>
            <p:ph type="title"/>
          </p:nvPr>
        </p:nvSpPr>
        <p:spPr/>
        <p:txBody>
          <a:bodyPr/>
          <a:lstStyle/>
          <a:p>
            <a:r>
              <a:rPr lang="en-US" dirty="0"/>
              <a:t>Functional Drill/ Parallel Test</a:t>
            </a:r>
          </a:p>
        </p:txBody>
      </p:sp>
      <p:sp>
        <p:nvSpPr>
          <p:cNvPr id="3" name="Content Placeholder 2">
            <a:extLst>
              <a:ext uri="{FF2B5EF4-FFF2-40B4-BE49-F238E27FC236}">
                <a16:creationId xmlns="" xmlns:a16="http://schemas.microsoft.com/office/drawing/2014/main" id="{A2767F74-2AB9-4DD5-9C90-40576FD84EC3}"/>
              </a:ext>
            </a:extLst>
          </p:cNvPr>
          <p:cNvSpPr>
            <a:spLocks noGrp="1"/>
          </p:cNvSpPr>
          <p:nvPr>
            <p:ph idx="1"/>
          </p:nvPr>
        </p:nvSpPr>
        <p:spPr/>
        <p:txBody>
          <a:bodyPr>
            <a:normAutofit/>
          </a:bodyPr>
          <a:lstStyle/>
          <a:p>
            <a:r>
              <a:rPr lang="en-US" sz="2800" dirty="0"/>
              <a:t>Actual mobilization of personnel to a Disaster Recovery Site is done.</a:t>
            </a:r>
          </a:p>
          <a:p>
            <a:r>
              <a:rPr lang="en-US" sz="2800" dirty="0"/>
              <a:t>The procedure in BCP is put in to practice.</a:t>
            </a:r>
          </a:p>
          <a:p>
            <a:r>
              <a:rPr lang="en-US" sz="2800" dirty="0"/>
              <a:t>The BCP is fully tested with all critical personnel in attendance.</a:t>
            </a:r>
          </a:p>
          <a:p>
            <a:r>
              <a:rPr lang="en-US" sz="2800" dirty="0"/>
              <a:t>The organization’s capability to face a disaster situation along with medical response and warning procedure is tested.</a:t>
            </a:r>
          </a:p>
          <a:p>
            <a:r>
              <a:rPr lang="en-US" sz="2800" dirty="0"/>
              <a:t>The ability to achieve RTO and RPO is also tested.</a:t>
            </a:r>
          </a:p>
          <a:p>
            <a:pPr lvl="1"/>
            <a:endParaRPr lang="en-US" dirty="0"/>
          </a:p>
        </p:txBody>
      </p:sp>
      <p:sp>
        <p:nvSpPr>
          <p:cNvPr id="4" name="Slide Number Placeholder 3">
            <a:extLst>
              <a:ext uri="{FF2B5EF4-FFF2-40B4-BE49-F238E27FC236}">
                <a16:creationId xmlns="" xmlns:a16="http://schemas.microsoft.com/office/drawing/2014/main" id="{EC62D5C9-6E6B-43AF-A893-9467D14EB515}"/>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94478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4AACF2-256C-4D43-AFB4-B7D91435F0D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 xmlns:a16="http://schemas.microsoft.com/office/drawing/2014/main" id="{150D9BA5-9E09-400B-9CCA-A450A9752C94}"/>
              </a:ext>
            </a:extLst>
          </p:cNvPr>
          <p:cNvSpPr>
            <a:spLocks noGrp="1"/>
          </p:cNvSpPr>
          <p:nvPr>
            <p:ph idx="1"/>
          </p:nvPr>
        </p:nvSpPr>
        <p:spPr/>
        <p:txBody>
          <a:bodyPr numCol="2">
            <a:normAutofit/>
          </a:bodyPr>
          <a:lstStyle/>
          <a:p>
            <a:r>
              <a:rPr lang="en-US" dirty="0"/>
              <a:t>The requirement of a BCP</a:t>
            </a:r>
          </a:p>
          <a:p>
            <a:r>
              <a:rPr lang="en-US" dirty="0"/>
              <a:t>Responsibilities of the Board</a:t>
            </a:r>
          </a:p>
          <a:p>
            <a:r>
              <a:rPr lang="en-US" dirty="0"/>
              <a:t>BCP process</a:t>
            </a:r>
          </a:p>
          <a:p>
            <a:r>
              <a:rPr lang="en-US" dirty="0"/>
              <a:t>Business Impact Analysis</a:t>
            </a:r>
          </a:p>
          <a:p>
            <a:r>
              <a:rPr lang="en-US" dirty="0"/>
              <a:t>Risk Assessment</a:t>
            </a:r>
          </a:p>
          <a:p>
            <a:r>
              <a:rPr lang="en-US" dirty="0"/>
              <a:t>Risk Management</a:t>
            </a:r>
          </a:p>
          <a:p>
            <a:r>
              <a:rPr lang="en-US" dirty="0"/>
              <a:t>Risk Monitoring and Testing</a:t>
            </a:r>
          </a:p>
          <a:p>
            <a:r>
              <a:rPr lang="en-US" dirty="0"/>
              <a:t>Testing Strategies</a:t>
            </a:r>
          </a:p>
          <a:p>
            <a:r>
              <a:rPr lang="en-US" dirty="0"/>
              <a:t>Testing Methods</a:t>
            </a:r>
          </a:p>
        </p:txBody>
      </p:sp>
      <p:sp>
        <p:nvSpPr>
          <p:cNvPr id="4" name="Slide Number Placeholder 3">
            <a:extLst>
              <a:ext uri="{FF2B5EF4-FFF2-40B4-BE49-F238E27FC236}">
                <a16:creationId xmlns="" xmlns:a16="http://schemas.microsoft.com/office/drawing/2014/main" id="{6100A164-6DA3-4CD5-82A5-B158EA1CCB6E}"/>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76982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E87E5C-9AE0-409A-8523-DA826F5928A3}"/>
              </a:ext>
            </a:extLst>
          </p:cNvPr>
          <p:cNvSpPr>
            <a:spLocks noGrp="1"/>
          </p:cNvSpPr>
          <p:nvPr>
            <p:ph type="title"/>
          </p:nvPr>
        </p:nvSpPr>
        <p:spPr/>
        <p:txBody>
          <a:bodyPr/>
          <a:lstStyle/>
          <a:p>
            <a:r>
              <a:rPr lang="en-US" dirty="0"/>
              <a:t>Full Interruption/ Full-Scale Test</a:t>
            </a:r>
          </a:p>
        </p:txBody>
      </p:sp>
      <p:sp>
        <p:nvSpPr>
          <p:cNvPr id="3" name="Content Placeholder 2">
            <a:extLst>
              <a:ext uri="{FF2B5EF4-FFF2-40B4-BE49-F238E27FC236}">
                <a16:creationId xmlns="" xmlns:a16="http://schemas.microsoft.com/office/drawing/2014/main" id="{7183A1F0-DAF9-4243-AB93-DCFFCD445F5A}"/>
              </a:ext>
            </a:extLst>
          </p:cNvPr>
          <p:cNvSpPr>
            <a:spLocks noGrp="1"/>
          </p:cNvSpPr>
          <p:nvPr>
            <p:ph idx="1"/>
          </p:nvPr>
        </p:nvSpPr>
        <p:spPr/>
        <p:txBody>
          <a:bodyPr/>
          <a:lstStyle/>
          <a:p>
            <a:r>
              <a:rPr lang="en-US" dirty="0"/>
              <a:t>The most comprehensive type of test.</a:t>
            </a:r>
          </a:p>
          <a:p>
            <a:r>
              <a:rPr lang="en-US" dirty="0"/>
              <a:t>The disaster situation is simulated as closely as possible.</a:t>
            </a:r>
          </a:p>
          <a:p>
            <a:r>
              <a:rPr lang="en-US" dirty="0"/>
              <a:t>The coordination of processes and the decision making is done in situ.</a:t>
            </a:r>
          </a:p>
          <a:p>
            <a:r>
              <a:rPr lang="en-US" dirty="0"/>
              <a:t>Test conducted for a longer period of time to identify issues that may not occur in the short term</a:t>
            </a:r>
          </a:p>
        </p:txBody>
      </p:sp>
      <p:sp>
        <p:nvSpPr>
          <p:cNvPr id="4" name="Slide Number Placeholder 3">
            <a:extLst>
              <a:ext uri="{FF2B5EF4-FFF2-40B4-BE49-F238E27FC236}">
                <a16:creationId xmlns="" xmlns:a16="http://schemas.microsoft.com/office/drawing/2014/main" id="{C33F4616-0720-49A0-BD65-FCE33F5AEE7D}"/>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616636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1F88B-9AE7-4826-A5B1-9905CA317726}"/>
              </a:ext>
            </a:extLst>
          </p:cNvPr>
          <p:cNvSpPr>
            <a:spLocks noGrp="1"/>
          </p:cNvSpPr>
          <p:nvPr>
            <p:ph type="title"/>
          </p:nvPr>
        </p:nvSpPr>
        <p:spPr/>
        <p:txBody>
          <a:bodyPr/>
          <a:lstStyle/>
          <a:p>
            <a:r>
              <a:rPr lang="en-US" dirty="0"/>
              <a:t>Evaluation and Reporting of Test Results</a:t>
            </a:r>
          </a:p>
        </p:txBody>
      </p:sp>
      <p:sp>
        <p:nvSpPr>
          <p:cNvPr id="3" name="Content Placeholder 2">
            <a:extLst>
              <a:ext uri="{FF2B5EF4-FFF2-40B4-BE49-F238E27FC236}">
                <a16:creationId xmlns="" xmlns:a16="http://schemas.microsoft.com/office/drawing/2014/main" id="{778B6A6C-5506-4B40-92CD-7DBCA3C12ED7}"/>
              </a:ext>
            </a:extLst>
          </p:cNvPr>
          <p:cNvSpPr>
            <a:spLocks noGrp="1"/>
          </p:cNvSpPr>
          <p:nvPr>
            <p:ph idx="1"/>
          </p:nvPr>
        </p:nvSpPr>
        <p:spPr/>
        <p:txBody>
          <a:bodyPr>
            <a:normAutofit lnSpcReduction="10000"/>
          </a:bodyPr>
          <a:lstStyle/>
          <a:p>
            <a:r>
              <a:rPr lang="en-US" dirty="0"/>
              <a:t>Auditors should observe the proceedings of the BCP drill and based on their observations and the reporting done by each business unit, the test results can be evaluated to find out whether all the test objectives have been achieved.</a:t>
            </a:r>
          </a:p>
          <a:p>
            <a:r>
              <a:rPr lang="en-US" dirty="0"/>
              <a:t>The quantitative outputs of the result such as RTO and RPO can give a clear idea about the extent to which the objectives have been achieved.</a:t>
            </a:r>
          </a:p>
          <a:p>
            <a:r>
              <a:rPr lang="en-US" dirty="0"/>
              <a:t>If the objectives have not been achieved, the corrective measures to be taken should be identified.</a:t>
            </a:r>
          </a:p>
        </p:txBody>
      </p:sp>
      <p:sp>
        <p:nvSpPr>
          <p:cNvPr id="4" name="Slide Number Placeholder 3">
            <a:extLst>
              <a:ext uri="{FF2B5EF4-FFF2-40B4-BE49-F238E27FC236}">
                <a16:creationId xmlns="" xmlns:a16="http://schemas.microsoft.com/office/drawing/2014/main" id="{8B91F1C3-E89C-430E-A9FA-7D1B66B6A726}"/>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1682365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3B5324-3F7E-46D0-B80B-2FEF4A560E3D}"/>
              </a:ext>
            </a:extLst>
          </p:cNvPr>
          <p:cNvSpPr>
            <a:spLocks noGrp="1"/>
          </p:cNvSpPr>
          <p:nvPr>
            <p:ph type="title"/>
          </p:nvPr>
        </p:nvSpPr>
        <p:spPr/>
        <p:txBody>
          <a:bodyPr/>
          <a:lstStyle/>
          <a:p>
            <a:r>
              <a:rPr lang="en-US" dirty="0"/>
              <a:t>Evaluation and Reporting of Test Results</a:t>
            </a:r>
          </a:p>
        </p:txBody>
      </p:sp>
      <p:sp>
        <p:nvSpPr>
          <p:cNvPr id="3" name="Content Placeholder 2">
            <a:extLst>
              <a:ext uri="{FF2B5EF4-FFF2-40B4-BE49-F238E27FC236}">
                <a16:creationId xmlns="" xmlns:a16="http://schemas.microsoft.com/office/drawing/2014/main" id="{AC93BCB7-6D67-4E27-8932-0B66E4B5546D}"/>
              </a:ext>
            </a:extLst>
          </p:cNvPr>
          <p:cNvSpPr>
            <a:spLocks noGrp="1"/>
          </p:cNvSpPr>
          <p:nvPr>
            <p:ph idx="1"/>
          </p:nvPr>
        </p:nvSpPr>
        <p:spPr/>
        <p:txBody>
          <a:bodyPr/>
          <a:lstStyle/>
          <a:p>
            <a:r>
              <a:rPr lang="en-US" dirty="0"/>
              <a:t>The assessment by Auditors should be as independent as possible.</a:t>
            </a:r>
          </a:p>
          <a:p>
            <a:r>
              <a:rPr lang="en-US" dirty="0"/>
              <a:t>The assessment of the BCP Test results should be submitted to the Board and the Board should review the audit report and take necessary actions to implement corrective measures in a timely manner.</a:t>
            </a:r>
          </a:p>
          <a:p>
            <a:r>
              <a:rPr lang="en-US" dirty="0"/>
              <a:t>A re-test can be conducted after implementing the corrective actions.</a:t>
            </a:r>
          </a:p>
        </p:txBody>
      </p:sp>
      <p:sp>
        <p:nvSpPr>
          <p:cNvPr id="4" name="Slide Number Placeholder 3">
            <a:extLst>
              <a:ext uri="{FF2B5EF4-FFF2-40B4-BE49-F238E27FC236}">
                <a16:creationId xmlns="" xmlns:a16="http://schemas.microsoft.com/office/drawing/2014/main" id="{FD7F1939-C466-4AD6-9FC1-FCEDE605EEA3}"/>
              </a:ext>
            </a:extLst>
          </p:cNvPr>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3763429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D734CA-A7F3-4DBD-BEAA-B9B9C91C94F9}"/>
              </a:ext>
            </a:extLst>
          </p:cNvPr>
          <p:cNvSpPr>
            <a:spLocks noGrp="1"/>
          </p:cNvSpPr>
          <p:nvPr>
            <p:ph type="title"/>
          </p:nvPr>
        </p:nvSpPr>
        <p:spPr/>
        <p:txBody>
          <a:bodyPr/>
          <a:lstStyle/>
          <a:p>
            <a:r>
              <a:rPr lang="en-US" dirty="0"/>
              <a:t>THANK You…</a:t>
            </a:r>
          </a:p>
        </p:txBody>
      </p:sp>
      <p:pic>
        <p:nvPicPr>
          <p:cNvPr id="6" name="Content Placeholder 5">
            <a:extLst>
              <a:ext uri="{FF2B5EF4-FFF2-40B4-BE49-F238E27FC236}">
                <a16:creationId xmlns="" xmlns:a16="http://schemas.microsoft.com/office/drawing/2014/main" id="{D37B8951-4BFF-445B-B95D-AE3A17FDF355}"/>
              </a:ext>
            </a:extLst>
          </p:cNvPr>
          <p:cNvPicPr>
            <a:picLocks noGrp="1" noChangeAspect="1"/>
          </p:cNvPicPr>
          <p:nvPr>
            <p:ph idx="1"/>
          </p:nvPr>
        </p:nvPicPr>
        <p:blipFill>
          <a:blip r:embed="rId2">
            <a:duotone>
              <a:schemeClr val="accent5">
                <a:shade val="45000"/>
                <a:satMod val="135000"/>
              </a:schemeClr>
              <a:prstClr val="white"/>
            </a:duotone>
          </a:blip>
          <a:stretch>
            <a:fillRect/>
          </a:stretch>
        </p:blipFill>
        <p:spPr>
          <a:xfrm>
            <a:off x="2324100" y="2243931"/>
            <a:ext cx="7543800" cy="3238500"/>
          </a:xfrm>
          <a:noFill/>
        </p:spPr>
      </p:pic>
      <p:sp>
        <p:nvSpPr>
          <p:cNvPr id="4" name="Slide Number Placeholder 3">
            <a:extLst>
              <a:ext uri="{FF2B5EF4-FFF2-40B4-BE49-F238E27FC236}">
                <a16:creationId xmlns="" xmlns:a16="http://schemas.microsoft.com/office/drawing/2014/main" id="{19E4CA98-35AA-4CCB-8B6A-E36636EE102A}"/>
              </a:ext>
            </a:extLst>
          </p:cNvPr>
          <p:cNvSpPr>
            <a:spLocks noGrp="1"/>
          </p:cNvSpPr>
          <p:nvPr>
            <p:ph type="sldNum" sz="quarter" idx="12"/>
          </p:nvPr>
        </p:nvSpPr>
        <p:spPr/>
        <p:txBody>
          <a:bodyPr/>
          <a:lstStyle/>
          <a:p>
            <a:fld id="{6D22F896-40B5-4ADD-8801-0D06FADFA095}" type="slidenum">
              <a:rPr lang="en-US" smtClean="0"/>
              <a:t>33</a:t>
            </a:fld>
            <a:endParaRPr lang="en-US" dirty="0"/>
          </a:p>
        </p:txBody>
      </p:sp>
      <p:sp>
        <p:nvSpPr>
          <p:cNvPr id="7" name="TextBox 6">
            <a:extLst>
              <a:ext uri="{FF2B5EF4-FFF2-40B4-BE49-F238E27FC236}">
                <a16:creationId xmlns="" xmlns:a16="http://schemas.microsoft.com/office/drawing/2014/main" id="{572643CF-B41C-4B30-A32C-4D67457E271B}"/>
              </a:ext>
            </a:extLst>
          </p:cNvPr>
          <p:cNvSpPr txBox="1"/>
          <p:nvPr/>
        </p:nvSpPr>
        <p:spPr>
          <a:xfrm>
            <a:off x="1727200" y="6096000"/>
            <a:ext cx="2806700" cy="523220"/>
          </a:xfrm>
          <a:prstGeom prst="rect">
            <a:avLst/>
          </a:prstGeom>
          <a:noFill/>
        </p:spPr>
        <p:txBody>
          <a:bodyPr wrap="square" rtlCol="0">
            <a:spAutoFit/>
          </a:bodyPr>
          <a:lstStyle/>
          <a:p>
            <a:r>
              <a:rPr lang="en-US" sz="2800" dirty="0"/>
              <a:t>kum@cbsl.lk</a:t>
            </a:r>
          </a:p>
        </p:txBody>
      </p:sp>
    </p:spTree>
    <p:extLst>
      <p:ext uri="{BB962C8B-B14F-4D97-AF65-F5344CB8AC3E}">
        <p14:creationId xmlns:p14="http://schemas.microsoft.com/office/powerpoint/2010/main" val="342725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5CEA57-C57E-4705-822B-A0018687DE81}"/>
              </a:ext>
            </a:extLst>
          </p:cNvPr>
          <p:cNvSpPr>
            <a:spLocks noGrp="1"/>
          </p:cNvSpPr>
          <p:nvPr>
            <p:ph type="title"/>
          </p:nvPr>
        </p:nvSpPr>
        <p:spPr/>
        <p:txBody>
          <a:bodyPr/>
          <a:lstStyle/>
          <a:p>
            <a:r>
              <a:rPr lang="en-US" dirty="0"/>
              <a:t>WHY Does an organization need BCP?</a:t>
            </a:r>
          </a:p>
        </p:txBody>
      </p:sp>
      <p:sp>
        <p:nvSpPr>
          <p:cNvPr id="3" name="Content Placeholder 2">
            <a:extLst>
              <a:ext uri="{FF2B5EF4-FFF2-40B4-BE49-F238E27FC236}">
                <a16:creationId xmlns="" xmlns:a16="http://schemas.microsoft.com/office/drawing/2014/main" id="{A162A257-A91F-4ABC-B201-85CB82C33438}"/>
              </a:ext>
            </a:extLst>
          </p:cNvPr>
          <p:cNvSpPr>
            <a:spLocks noGrp="1"/>
          </p:cNvSpPr>
          <p:nvPr>
            <p:ph idx="1"/>
          </p:nvPr>
        </p:nvSpPr>
        <p:spPr/>
        <p:txBody>
          <a:bodyPr>
            <a:normAutofit fontScale="92500"/>
          </a:bodyPr>
          <a:lstStyle/>
          <a:p>
            <a:r>
              <a:rPr lang="en-US" dirty="0"/>
              <a:t>To continue business as usual during a disruption to the organization’s ordinary operations.</a:t>
            </a:r>
          </a:p>
          <a:p>
            <a:r>
              <a:rPr lang="en-US" dirty="0"/>
              <a:t>Minimize financial losses to the organization. </a:t>
            </a:r>
          </a:p>
          <a:p>
            <a:r>
              <a:rPr lang="en-US" dirty="0"/>
              <a:t>To maintain the system stability, if the organization is a part of a system.</a:t>
            </a:r>
          </a:p>
          <a:p>
            <a:r>
              <a:rPr lang="en-US" dirty="0"/>
              <a:t>Lessen the negative impact of disruptions on business operations.</a:t>
            </a:r>
          </a:p>
          <a:p>
            <a:r>
              <a:rPr lang="en-US" dirty="0"/>
              <a:t>To gain the confidence of customers about the organization’s ability to continue operations during a disaster or a similar event.</a:t>
            </a:r>
          </a:p>
          <a:p>
            <a:endParaRPr lang="en-US" dirty="0"/>
          </a:p>
        </p:txBody>
      </p:sp>
      <p:sp>
        <p:nvSpPr>
          <p:cNvPr id="4" name="Slide Number Placeholder 3">
            <a:extLst>
              <a:ext uri="{FF2B5EF4-FFF2-40B4-BE49-F238E27FC236}">
                <a16:creationId xmlns="" xmlns:a16="http://schemas.microsoft.com/office/drawing/2014/main" id="{F51AE2A0-2373-4639-B715-E9223F1AABEC}"/>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72157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B315F6-1E4B-415A-8772-A7D8DE8EC07B}"/>
              </a:ext>
            </a:extLst>
          </p:cNvPr>
          <p:cNvSpPr>
            <a:spLocks noGrp="1"/>
          </p:cNvSpPr>
          <p:nvPr>
            <p:ph type="title"/>
          </p:nvPr>
        </p:nvSpPr>
        <p:spPr/>
        <p:txBody>
          <a:bodyPr>
            <a:normAutofit fontScale="90000"/>
          </a:bodyPr>
          <a:lstStyle/>
          <a:p>
            <a:r>
              <a:rPr lang="en-US" dirty="0"/>
              <a:t>Responsibilities of the board and the senior management</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40268833"/>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 xmlns:a16="http://schemas.microsoft.com/office/drawing/2014/main" id="{CE2C85F3-34C0-4938-AE0C-39D990A605E1}"/>
              </a:ext>
            </a:extLst>
          </p:cNvPr>
          <p:cNvSpPr>
            <a:spLocks noGrp="1"/>
          </p:cNvSpPr>
          <p:nvPr>
            <p:ph type="sldNum" sz="quarter" idx="12"/>
          </p:nvPr>
        </p:nvSpPr>
        <p:spPr/>
        <p:txBody>
          <a:bodyPr>
            <a:normAutofit/>
          </a:bodyPr>
          <a:lstStyle/>
          <a:p>
            <a:pPr>
              <a:spcAft>
                <a:spcPts val="600"/>
              </a:spcAft>
            </a:pPr>
            <a:fld id="{6D22F896-40B5-4ADD-8801-0D06FADFA095}" type="slidenum">
              <a:rPr lang="en-US" smtClean="0"/>
              <a:pPr>
                <a:spcAft>
                  <a:spcPts val="600"/>
                </a:spcAft>
              </a:pPr>
              <a:t>5</a:t>
            </a:fld>
            <a:endParaRPr lang="en-US"/>
          </a:p>
        </p:txBody>
      </p:sp>
      <p:sp>
        <p:nvSpPr>
          <p:cNvPr id="13" name="Rectangle 12">
            <a:extLst>
              <a:ext uri="{FF2B5EF4-FFF2-40B4-BE49-F238E27FC236}">
                <a16:creationId xmlns="" xmlns:a16="http://schemas.microsoft.com/office/drawing/2014/main" id="{DD8962E4-6BD8-48A4-98B5-54E66C85323E}"/>
              </a:ext>
            </a:extLst>
          </p:cNvPr>
          <p:cNvSpPr/>
          <p:nvPr/>
        </p:nvSpPr>
        <p:spPr>
          <a:xfrm>
            <a:off x="4798225" y="4201660"/>
            <a:ext cx="2592376" cy="1569660"/>
          </a:xfrm>
          <a:prstGeom prst="rect">
            <a:avLst/>
          </a:prstGeom>
          <a:noFill/>
        </p:spPr>
        <p:txBody>
          <a:bodyPr wrap="none" lIns="91440" tIns="45720" rIns="91440" bIns="45720">
            <a:spAutoFit/>
          </a:bodyPr>
          <a:lstStyle/>
          <a:p>
            <a:pPr algn="ctr"/>
            <a:r>
              <a:rPr lang="en-US" sz="96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RISK</a:t>
            </a:r>
          </a:p>
        </p:txBody>
      </p:sp>
    </p:spTree>
    <p:extLst>
      <p:ext uri="{BB962C8B-B14F-4D97-AF65-F5344CB8AC3E}">
        <p14:creationId xmlns:p14="http://schemas.microsoft.com/office/powerpoint/2010/main" val="353205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98D9C1-678F-4196-8172-C1BD5CC20505}"/>
              </a:ext>
            </a:extLst>
          </p:cNvPr>
          <p:cNvSpPr>
            <a:spLocks noGrp="1"/>
          </p:cNvSpPr>
          <p:nvPr>
            <p:ph type="title"/>
          </p:nvPr>
        </p:nvSpPr>
        <p:spPr/>
        <p:txBody>
          <a:bodyPr>
            <a:normAutofit fontScale="90000"/>
          </a:bodyPr>
          <a:lstStyle/>
          <a:p>
            <a:r>
              <a:rPr lang="en-US" dirty="0"/>
              <a:t>Responsibilities of the board and the senior management</a:t>
            </a:r>
          </a:p>
        </p:txBody>
      </p:sp>
      <p:sp>
        <p:nvSpPr>
          <p:cNvPr id="3" name="Content Placeholder 2">
            <a:extLst>
              <a:ext uri="{FF2B5EF4-FFF2-40B4-BE49-F238E27FC236}">
                <a16:creationId xmlns="" xmlns:a16="http://schemas.microsoft.com/office/drawing/2014/main" id="{5BDA7780-5719-40DC-96C3-3D620FC8171D}"/>
              </a:ext>
            </a:extLst>
          </p:cNvPr>
          <p:cNvSpPr>
            <a:spLocks noGrp="1"/>
          </p:cNvSpPr>
          <p:nvPr>
            <p:ph idx="1"/>
          </p:nvPr>
        </p:nvSpPr>
        <p:spPr/>
        <p:txBody>
          <a:bodyPr/>
          <a:lstStyle/>
          <a:p>
            <a:r>
              <a:rPr lang="en-US" dirty="0"/>
              <a:t>Policies should be established by the Board or the Senior Management to determine how the organization will manage and control identified risks.</a:t>
            </a:r>
          </a:p>
          <a:p>
            <a:r>
              <a:rPr lang="en-US" dirty="0"/>
              <a:t>Established policies should be implemented with the blessings of the Board/ Senior Management. Sufficient financial resources should be allocated to implement the BCP policies and personnel who are conversant in the field should be allocated to oversee the implementation.</a:t>
            </a:r>
          </a:p>
        </p:txBody>
      </p:sp>
      <p:sp>
        <p:nvSpPr>
          <p:cNvPr id="4" name="Slide Number Placeholder 3">
            <a:extLst>
              <a:ext uri="{FF2B5EF4-FFF2-40B4-BE49-F238E27FC236}">
                <a16:creationId xmlns="" xmlns:a16="http://schemas.microsoft.com/office/drawing/2014/main" id="{1D09C6CA-0A18-46AF-B80C-5250B5B5F5A4}"/>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17006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B14BF7-3433-4FA9-AD00-CEBF6529D862}"/>
              </a:ext>
            </a:extLst>
          </p:cNvPr>
          <p:cNvSpPr>
            <a:spLocks noGrp="1"/>
          </p:cNvSpPr>
          <p:nvPr>
            <p:ph type="title"/>
          </p:nvPr>
        </p:nvSpPr>
        <p:spPr/>
        <p:txBody>
          <a:bodyPr>
            <a:normAutofit fontScale="90000"/>
          </a:bodyPr>
          <a:lstStyle/>
          <a:p>
            <a:r>
              <a:rPr lang="en-US" dirty="0"/>
              <a:t>Responsibilities of the board and the senior management</a:t>
            </a:r>
          </a:p>
        </p:txBody>
      </p:sp>
      <p:sp>
        <p:nvSpPr>
          <p:cNvPr id="3" name="Content Placeholder 2">
            <a:extLst>
              <a:ext uri="{FF2B5EF4-FFF2-40B4-BE49-F238E27FC236}">
                <a16:creationId xmlns="" xmlns:a16="http://schemas.microsoft.com/office/drawing/2014/main" id="{7E17BE84-B5B9-463B-816D-0928940BAFA8}"/>
              </a:ext>
            </a:extLst>
          </p:cNvPr>
          <p:cNvSpPr>
            <a:spLocks noGrp="1"/>
          </p:cNvSpPr>
          <p:nvPr>
            <p:ph idx="1"/>
          </p:nvPr>
        </p:nvSpPr>
        <p:spPr/>
        <p:txBody>
          <a:bodyPr/>
          <a:lstStyle/>
          <a:p>
            <a:r>
              <a:rPr lang="en-US" dirty="0"/>
              <a:t>BCP should be reviewed by an independent auditor (internal or external) at least once a year to capture significant policy revisions.</a:t>
            </a:r>
          </a:p>
          <a:p>
            <a:r>
              <a:rPr lang="en-US" dirty="0"/>
              <a:t>After the policy is formulated, the staff should be properly trained to implement the BCP policy. The role of each employee in the implementation process should be identified and training should be provided so that each employee can play their role during the implementation of the plan.</a:t>
            </a:r>
          </a:p>
        </p:txBody>
      </p:sp>
      <p:sp>
        <p:nvSpPr>
          <p:cNvPr id="4" name="Slide Number Placeholder 3">
            <a:extLst>
              <a:ext uri="{FF2B5EF4-FFF2-40B4-BE49-F238E27FC236}">
                <a16:creationId xmlns="" xmlns:a16="http://schemas.microsoft.com/office/drawing/2014/main" id="{54553D0D-5B45-43C0-9549-058117570B0D}"/>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62189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A403B2-0B0F-48A8-8E17-4C4408A6F663}"/>
              </a:ext>
            </a:extLst>
          </p:cNvPr>
          <p:cNvSpPr>
            <a:spLocks noGrp="1"/>
          </p:cNvSpPr>
          <p:nvPr>
            <p:ph type="title"/>
          </p:nvPr>
        </p:nvSpPr>
        <p:spPr/>
        <p:txBody>
          <a:bodyPr>
            <a:normAutofit fontScale="90000"/>
          </a:bodyPr>
          <a:lstStyle/>
          <a:p>
            <a:r>
              <a:rPr lang="en-US" dirty="0"/>
              <a:t>Responsibilities of the board and the senior management</a:t>
            </a:r>
          </a:p>
        </p:txBody>
      </p:sp>
      <p:sp>
        <p:nvSpPr>
          <p:cNvPr id="3" name="Content Placeholder 2">
            <a:extLst>
              <a:ext uri="{FF2B5EF4-FFF2-40B4-BE49-F238E27FC236}">
                <a16:creationId xmlns="" xmlns:a16="http://schemas.microsoft.com/office/drawing/2014/main" id="{5A2D9DAA-47ED-491C-A681-7D2D5429692F}"/>
              </a:ext>
            </a:extLst>
          </p:cNvPr>
          <p:cNvSpPr>
            <a:spLocks noGrp="1"/>
          </p:cNvSpPr>
          <p:nvPr>
            <p:ph idx="1"/>
          </p:nvPr>
        </p:nvSpPr>
        <p:spPr/>
        <p:txBody>
          <a:bodyPr/>
          <a:lstStyle/>
          <a:p>
            <a:r>
              <a:rPr lang="en-US" dirty="0"/>
              <a:t>The Board/ Senior Management should ensure that the BCP is regularly tested (at least once a year) to make sure that backup systems and employees are well prepared to continue business during a disruption to regular activities.</a:t>
            </a:r>
          </a:p>
          <a:p>
            <a:r>
              <a:rPr lang="en-US" dirty="0"/>
              <a:t>The results of each BCP drill should be discussed at Board meetings and prompt action should be taken by the Board to address the issues identified during the BCP drill.</a:t>
            </a:r>
          </a:p>
        </p:txBody>
      </p:sp>
      <p:sp>
        <p:nvSpPr>
          <p:cNvPr id="4" name="Slide Number Placeholder 3">
            <a:extLst>
              <a:ext uri="{FF2B5EF4-FFF2-40B4-BE49-F238E27FC236}">
                <a16:creationId xmlns="" xmlns:a16="http://schemas.microsoft.com/office/drawing/2014/main" id="{A8F3CA69-1F8A-4C43-9BB3-D87F647BF15F}"/>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9099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7CD66D-29AC-495F-9A55-3BEF334AC1A9}"/>
              </a:ext>
            </a:extLst>
          </p:cNvPr>
          <p:cNvSpPr>
            <a:spLocks noGrp="1"/>
          </p:cNvSpPr>
          <p:nvPr>
            <p:ph type="title"/>
          </p:nvPr>
        </p:nvSpPr>
        <p:spPr/>
        <p:txBody>
          <a:bodyPr/>
          <a:lstStyle/>
          <a:p>
            <a:r>
              <a:rPr lang="en-US" dirty="0"/>
              <a:t>Business Continuity Planning Process</a:t>
            </a:r>
          </a:p>
        </p:txBody>
      </p:sp>
      <p:sp>
        <p:nvSpPr>
          <p:cNvPr id="3" name="Content Placeholder 2">
            <a:extLst>
              <a:ext uri="{FF2B5EF4-FFF2-40B4-BE49-F238E27FC236}">
                <a16:creationId xmlns="" xmlns:a16="http://schemas.microsoft.com/office/drawing/2014/main" id="{4C54E013-AE1B-42DC-8932-54A2EDE9BC8C}"/>
              </a:ext>
            </a:extLst>
          </p:cNvPr>
          <p:cNvSpPr>
            <a:spLocks noGrp="1"/>
          </p:cNvSpPr>
          <p:nvPr>
            <p:ph idx="1"/>
          </p:nvPr>
        </p:nvSpPr>
        <p:spPr/>
        <p:txBody>
          <a:bodyPr>
            <a:normAutofit fontScale="92500" lnSpcReduction="20000"/>
          </a:bodyPr>
          <a:lstStyle/>
          <a:p>
            <a:r>
              <a:rPr lang="en-US" dirty="0"/>
              <a:t>Covers the</a:t>
            </a:r>
          </a:p>
          <a:p>
            <a:pPr lvl="1"/>
            <a:r>
              <a:rPr lang="en-US" dirty="0"/>
              <a:t>Recovery</a:t>
            </a:r>
          </a:p>
          <a:p>
            <a:pPr lvl="1"/>
            <a:r>
              <a:rPr lang="en-US" dirty="0"/>
              <a:t>Resumption and</a:t>
            </a:r>
          </a:p>
          <a:p>
            <a:pPr lvl="1"/>
            <a:r>
              <a:rPr lang="en-US" dirty="0"/>
              <a:t>Maintenance of the </a:t>
            </a:r>
            <a:r>
              <a:rPr lang="en-US" dirty="0">
                <a:solidFill>
                  <a:srgbClr val="C00000"/>
                </a:solidFill>
              </a:rPr>
              <a:t>entire business</a:t>
            </a:r>
            <a:r>
              <a:rPr lang="en-US" dirty="0">
                <a:solidFill>
                  <a:srgbClr val="FF0000"/>
                </a:solidFill>
              </a:rPr>
              <a:t> </a:t>
            </a:r>
            <a:r>
              <a:rPr lang="en-US" dirty="0"/>
              <a:t>(technology, human element etc.)</a:t>
            </a:r>
          </a:p>
          <a:p>
            <a:r>
              <a:rPr lang="en-US" dirty="0"/>
              <a:t>Include a business recovery plan for the short term and the long term</a:t>
            </a:r>
          </a:p>
          <a:p>
            <a:r>
              <a:rPr lang="en-US" dirty="0"/>
              <a:t>Should prioritize business objectives and critical processes essential for recovery.</a:t>
            </a:r>
          </a:p>
          <a:p>
            <a:r>
              <a:rPr lang="en-US" dirty="0"/>
              <a:t>An assessment of how critical processes, departments and systems will react to disruptions and what measures should be taken to resume operations is done.</a:t>
            </a:r>
          </a:p>
        </p:txBody>
      </p:sp>
      <p:sp>
        <p:nvSpPr>
          <p:cNvPr id="4" name="Slide Number Placeholder 3">
            <a:extLst>
              <a:ext uri="{FF2B5EF4-FFF2-40B4-BE49-F238E27FC236}">
                <a16:creationId xmlns="" xmlns:a16="http://schemas.microsoft.com/office/drawing/2014/main" id="{3CA23A07-D34E-4462-81C1-2BB8DA3D58B7}"/>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638895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1836</TotalTime>
  <Words>2016</Words>
  <Application>Microsoft Office PowerPoint</Application>
  <PresentationFormat>Custom</PresentationFormat>
  <Paragraphs>203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Business Continuity Planning</vt:lpstr>
      <vt:lpstr>Business Continuity Planning (BCP)</vt:lpstr>
      <vt:lpstr>Outline</vt:lpstr>
      <vt:lpstr>WHY Does an organization need BCP?</vt:lpstr>
      <vt:lpstr>Responsibilities of the board and the senior management</vt:lpstr>
      <vt:lpstr>Responsibilities of the board and the senior management</vt:lpstr>
      <vt:lpstr>Responsibilities of the board and the senior management</vt:lpstr>
      <vt:lpstr>Responsibilities of the board and the senior management</vt:lpstr>
      <vt:lpstr>Business Continuity Planning Process</vt:lpstr>
      <vt:lpstr>Business Continuity Planning Process</vt:lpstr>
      <vt:lpstr>Business Continuity Planning Process</vt:lpstr>
      <vt:lpstr>Four Steps in the BCP Process</vt:lpstr>
      <vt:lpstr>Business Impact Analysis (BIA)</vt:lpstr>
      <vt:lpstr>Business Impact Analysis (BIA)</vt:lpstr>
      <vt:lpstr>Recovery Time Objective (RTO)</vt:lpstr>
      <vt:lpstr>Recovery Point Objective (RPO)</vt:lpstr>
      <vt:lpstr>Business Impact Analysis (BIA) cont.…</vt:lpstr>
      <vt:lpstr>Risk Assessment</vt:lpstr>
      <vt:lpstr>Gap Analysis</vt:lpstr>
      <vt:lpstr>Risk Management</vt:lpstr>
      <vt:lpstr>Risk Management</vt:lpstr>
      <vt:lpstr>Risk Monitoring and Testing</vt:lpstr>
      <vt:lpstr>Risk Monitoring and Testing</vt:lpstr>
      <vt:lpstr>Testing Strategies</vt:lpstr>
      <vt:lpstr>Testing Strategies</vt:lpstr>
      <vt:lpstr>Testing Methods</vt:lpstr>
      <vt:lpstr>Tabletop Exercise/ Structures Walkthrough test</vt:lpstr>
      <vt:lpstr>Walk-Through Drill/ Simulation Test</vt:lpstr>
      <vt:lpstr>Functional Drill/ Parallel Test</vt:lpstr>
      <vt:lpstr>Full Interruption/ Full-Scale Test</vt:lpstr>
      <vt:lpstr>Evaluation and Reporting of Test Results</vt:lpstr>
      <vt:lpstr>Evaluation and Reporting of Test Results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Planning</dc:title>
  <dc:creator>Agalawatte</dc:creator>
  <cp:lastModifiedBy>USER</cp:lastModifiedBy>
  <cp:revision>93</cp:revision>
  <dcterms:created xsi:type="dcterms:W3CDTF">2018-01-04T04:44:53Z</dcterms:created>
  <dcterms:modified xsi:type="dcterms:W3CDTF">2019-07-30T16:38:56Z</dcterms:modified>
</cp:coreProperties>
</file>