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5" r:id="rId6"/>
    <p:sldId id="260" r:id="rId7"/>
    <p:sldId id="276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4" r:id="rId17"/>
    <p:sldId id="273" r:id="rId18"/>
    <p:sldId id="270" r:id="rId19"/>
    <p:sldId id="271" r:id="rId20"/>
    <p:sldId id="262" r:id="rId21"/>
    <p:sldId id="26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68" autoAdjust="0"/>
    <p:restoredTop sz="94660"/>
  </p:normalViewPr>
  <p:slideViewPr>
    <p:cSldViewPr>
      <p:cViewPr>
        <p:scale>
          <a:sx n="82" d="100"/>
          <a:sy n="82" d="100"/>
        </p:scale>
        <p:origin x="-79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53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0BD141-2714-4B33-A1E3-438ECEE86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279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0258C-12C9-4339-BE96-8CAB2C23DB6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5938"/>
            <a:ext cx="5029200" cy="409892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E1EEA-C86A-4FB5-AC4F-7F6EF845BA8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5938"/>
            <a:ext cx="5029200" cy="409892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6EAEA-16D5-4AFB-9CAB-B829EC6CEB3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5938"/>
            <a:ext cx="5029200" cy="409892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31CB-11C3-4EE4-A050-200AC14123D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48AB-94D2-430A-B41E-32C52B0F4B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6901-11FE-452F-8BFB-B018CCF831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77FC-44B8-4722-87E5-40154E1F0E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D169-5ABA-4F79-9C98-19E411EF18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872F-FA7A-4E9F-8873-DEA5FE0154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9594-77F9-4CBB-8BBA-3D33FE0FB2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CB52-FAD5-4C7A-A4A2-A890A3582C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0A21-433C-4078-B6D8-124FA536C9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9994-915D-4748-B5D0-DB980BEAEC4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96706-1E75-405E-97FF-711BCB729F3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FDEE367-DB6D-4065-9CFA-E5F48AD7F42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sbakers@truarx.co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7848600" cy="10668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solidFill>
                  <a:schemeClr val="tx1"/>
                </a:solidFill>
              </a:rPr>
              <a:t>Business Continuity and Disaster Recovery </a:t>
            </a:r>
            <a:r>
              <a:rPr lang="en-US" altLang="en-US" sz="3200" dirty="0" smtClean="0">
                <a:solidFill>
                  <a:schemeClr val="tx1"/>
                </a:solidFill>
              </a:rPr>
              <a:t>Plan Maintenance</a:t>
            </a:r>
            <a:endParaRPr lang="en-US" alt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5600" y="3886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</a:t>
            </a:r>
            <a:r>
              <a:rPr lang="en-US" dirty="0" err="1" smtClean="0"/>
              <a:t>Yulhendri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 Framework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altLang="en-US" sz="2400"/>
              <a:t>Phase I- Management Commitment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/>
              <a:t>Demonstrates Top Down Support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/>
              <a:t>Improves follow-through of process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/>
              <a:t>Assists with Communicating Importance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en-US" sz="2400"/>
              <a:t>Phase II- Planning/Steering Committee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/>
              <a:t>Decision Making Body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/>
              <a:t>Project Guidance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/>
              <a:t>Cross-Departmental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/>
              <a:t>Clears any Road Blocks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en-US" sz="2400"/>
              <a:t>Phase III- Risk Evaluation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/>
              <a:t>Determine current deficiencies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altLang="en-US" sz="1800"/>
              <a:t>Systems, Processes, Policies, Procedures, Guidelines and Standards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/>
              <a:t>Mitigate or Accept current risks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 Framework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altLang="en-US" sz="2400"/>
              <a:t>Phase IV- Business Impact Analysis</a:t>
            </a:r>
          </a:p>
          <a:p>
            <a:pPr marL="914400" lvl="1" indent="-457200"/>
            <a:r>
              <a:rPr lang="en-US" altLang="en-US" sz="2000"/>
              <a:t>Cataloging of critical systems and processes (services disruption)</a:t>
            </a:r>
          </a:p>
          <a:p>
            <a:pPr marL="914400" lvl="1" indent="-457200"/>
            <a:r>
              <a:rPr lang="en-US" altLang="en-US" sz="2000"/>
              <a:t>Quantify financial loss related to outages</a:t>
            </a:r>
          </a:p>
          <a:p>
            <a:pPr marL="914400" lvl="1" indent="-457200"/>
            <a:r>
              <a:rPr lang="en-US" altLang="en-US" sz="2000"/>
              <a:t>Establish Recovery Time Objectives and Recovery Point Objectives (Pain Thresholds)</a:t>
            </a:r>
          </a:p>
          <a:p>
            <a:pPr marL="914400" lvl="1" indent="-457200"/>
            <a:r>
              <a:rPr lang="en-US" altLang="en-US" sz="2000"/>
              <a:t>Illustrate system inter-dependencies and “domino effect” or critical path</a:t>
            </a:r>
          </a:p>
          <a:p>
            <a:pPr marL="533400" indent="-533400"/>
            <a:endParaRPr lang="en-US" alt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Critical Path Diagram</a:t>
            </a: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609600" y="1476375"/>
          <a:ext cx="8077200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6" name="Document" r:id="rId4" imgW="4800600" imgH="2420112" progId="Word.Document.8">
                  <p:embed/>
                </p:oleObj>
              </mc:Choice>
              <mc:Fallback>
                <p:oleObj name="Document" r:id="rId4" imgW="4800600" imgH="242011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76375"/>
                        <a:ext cx="8077200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 Framework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altLang="en-US" sz="2800"/>
              <a:t>Phase V- Determine Recovery Strategy</a:t>
            </a:r>
          </a:p>
          <a:p>
            <a:pPr marL="914400" lvl="1" indent="-457200"/>
            <a:r>
              <a:rPr lang="en-US" altLang="en-US" sz="2400"/>
              <a:t>Previous Phases should define high-level strategy</a:t>
            </a:r>
          </a:p>
          <a:p>
            <a:pPr marL="914400" lvl="1" indent="-457200"/>
            <a:r>
              <a:rPr lang="en-US" altLang="en-US" sz="2400"/>
              <a:t>Determine what types of continuance are needed</a:t>
            </a:r>
          </a:p>
          <a:p>
            <a:pPr marL="1295400" lvl="2" indent="-381000"/>
            <a:r>
              <a:rPr lang="en-US" altLang="en-US" sz="1800"/>
              <a:t>Personnel</a:t>
            </a:r>
          </a:p>
          <a:p>
            <a:pPr marL="1295400" lvl="2" indent="-381000"/>
            <a:r>
              <a:rPr lang="en-US" altLang="en-US" sz="1800"/>
              <a:t>Technology</a:t>
            </a:r>
          </a:p>
          <a:p>
            <a:pPr marL="1295400" lvl="2" indent="-381000"/>
            <a:r>
              <a:rPr lang="en-US" altLang="en-US" sz="1800"/>
              <a:t>Process</a:t>
            </a:r>
          </a:p>
          <a:p>
            <a:pPr marL="1295400" lvl="2" indent="-381000"/>
            <a:r>
              <a:rPr lang="en-US" altLang="en-US" sz="1800"/>
              <a:t>Procedural</a:t>
            </a:r>
          </a:p>
          <a:p>
            <a:pPr marL="914400" lvl="1" indent="-457200"/>
            <a:r>
              <a:rPr lang="en-US" altLang="en-US" sz="2400"/>
              <a:t>Hot-Site, Cold-Site, Second Office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 Framework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altLang="en-US" sz="2800"/>
              <a:t>Phase VI- Data Collection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sz="2000"/>
              <a:t>Gather data to complete plan</a:t>
            </a:r>
          </a:p>
          <a:p>
            <a:pPr marL="1295400" lvl="2" indent="-381000">
              <a:lnSpc>
                <a:spcPct val="80000"/>
              </a:lnSpc>
            </a:pPr>
            <a:r>
              <a:rPr lang="en-US" altLang="en-US" sz="1800"/>
              <a:t>Inventory and repository of all:</a:t>
            </a:r>
          </a:p>
          <a:p>
            <a:pPr marL="1714500" lvl="3" indent="-342900">
              <a:lnSpc>
                <a:spcPct val="80000"/>
              </a:lnSpc>
            </a:pPr>
            <a:r>
              <a:rPr lang="en-US" altLang="en-US" sz="1600"/>
              <a:t>Resources (Systems, Telco, Others)</a:t>
            </a:r>
          </a:p>
          <a:p>
            <a:pPr marL="1714500" lvl="3" indent="-342900">
              <a:lnSpc>
                <a:spcPct val="80000"/>
              </a:lnSpc>
            </a:pPr>
            <a:r>
              <a:rPr lang="en-US" altLang="en-US" sz="1600"/>
              <a:t>Documents</a:t>
            </a:r>
          </a:p>
          <a:p>
            <a:pPr marL="1714500" lvl="3" indent="-342900">
              <a:lnSpc>
                <a:spcPct val="80000"/>
              </a:lnSpc>
            </a:pPr>
            <a:r>
              <a:rPr lang="en-US" altLang="en-US" sz="1600"/>
              <a:t>Procedures</a:t>
            </a:r>
          </a:p>
          <a:p>
            <a:pPr marL="1714500" lvl="3" indent="-342900">
              <a:lnSpc>
                <a:spcPct val="80000"/>
              </a:lnSpc>
            </a:pPr>
            <a:r>
              <a:rPr lang="en-US" altLang="en-US" sz="1600"/>
              <a:t>Vendors</a:t>
            </a:r>
          </a:p>
          <a:p>
            <a:pPr marL="1714500" lvl="3" indent="-342900">
              <a:lnSpc>
                <a:spcPct val="80000"/>
              </a:lnSpc>
            </a:pPr>
            <a:r>
              <a:rPr lang="en-US" altLang="en-US" sz="1600"/>
              <a:t>Personnel</a:t>
            </a:r>
          </a:p>
          <a:p>
            <a:pPr marL="1714500" lvl="3" indent="-342900">
              <a:lnSpc>
                <a:spcPct val="80000"/>
              </a:lnSpc>
            </a:pPr>
            <a:r>
              <a:rPr lang="en-US" altLang="en-US" sz="1600"/>
              <a:t>Contracts</a:t>
            </a:r>
          </a:p>
          <a:p>
            <a:pPr marL="1714500" lvl="3" indent="-342900">
              <a:lnSpc>
                <a:spcPct val="80000"/>
              </a:lnSpc>
            </a:pPr>
            <a:r>
              <a:rPr lang="en-US" altLang="en-US" sz="1600"/>
              <a:t>Records</a:t>
            </a:r>
          </a:p>
          <a:p>
            <a:pPr marL="533400" indent="-533400">
              <a:lnSpc>
                <a:spcPct val="80000"/>
              </a:lnSpc>
            </a:pPr>
            <a:r>
              <a:rPr lang="en-US" altLang="en-US" sz="2800"/>
              <a:t>Phase VII- Emergency Operations Center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sz="2000"/>
              <a:t>Establish the EOC</a:t>
            </a:r>
          </a:p>
          <a:p>
            <a:pPr marL="1295400" lvl="2" indent="-381000">
              <a:lnSpc>
                <a:spcPct val="80000"/>
              </a:lnSpc>
            </a:pPr>
            <a:r>
              <a:rPr lang="en-US" altLang="en-US" sz="1800"/>
              <a:t>Central Point of authority in disaster situations</a:t>
            </a:r>
          </a:p>
          <a:p>
            <a:pPr marL="1714500" lvl="3" indent="-342900">
              <a:lnSpc>
                <a:spcPct val="80000"/>
              </a:lnSpc>
            </a:pPr>
            <a:r>
              <a:rPr lang="en-US" altLang="en-US" sz="1600"/>
              <a:t>Define</a:t>
            </a:r>
          </a:p>
          <a:p>
            <a:pPr marL="1714500" lvl="3" indent="-342900">
              <a:lnSpc>
                <a:spcPct val="80000"/>
              </a:lnSpc>
            </a:pPr>
            <a:r>
              <a:rPr lang="en-US" altLang="en-US" sz="1600"/>
              <a:t>Assemble</a:t>
            </a:r>
          </a:p>
          <a:p>
            <a:pPr marL="1714500" lvl="3" indent="-342900">
              <a:lnSpc>
                <a:spcPct val="80000"/>
              </a:lnSpc>
            </a:pPr>
            <a:r>
              <a:rPr lang="en-US" altLang="en-US" sz="1600"/>
              <a:t>Document all functions of the EOC</a:t>
            </a:r>
          </a:p>
          <a:p>
            <a:pPr marL="1714500" lvl="3" indent="-342900">
              <a:lnSpc>
                <a:spcPct val="80000"/>
              </a:lnSpc>
            </a:pPr>
            <a:r>
              <a:rPr lang="en-US" altLang="en-US" sz="1600"/>
              <a:t>Establish locations for the EOC</a:t>
            </a:r>
          </a:p>
          <a:p>
            <a:pPr marL="533400" indent="-533400">
              <a:lnSpc>
                <a:spcPct val="8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 Framework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altLang="en-US" sz="2800"/>
              <a:t>Phase VIII- Organize and Write Plan</a:t>
            </a:r>
          </a:p>
          <a:p>
            <a:pPr marL="914400" lvl="1" indent="-457200"/>
            <a:r>
              <a:rPr lang="en-US" altLang="en-US" sz="2000"/>
              <a:t>Organize all data from previous phases</a:t>
            </a:r>
          </a:p>
          <a:p>
            <a:pPr marL="1295400" lvl="2" indent="-381000"/>
            <a:r>
              <a:rPr lang="en-US" altLang="en-US" sz="2000"/>
              <a:t>Establish Framework (Skeleton)</a:t>
            </a:r>
          </a:p>
          <a:p>
            <a:pPr marL="1714500" lvl="3" indent="-342900"/>
            <a:r>
              <a:rPr lang="en-US" altLang="en-US" sz="1800"/>
              <a:t>Sets Flow</a:t>
            </a:r>
          </a:p>
          <a:p>
            <a:pPr marL="1295400" lvl="2" indent="-381000"/>
            <a:r>
              <a:rPr lang="en-US" altLang="en-US" sz="2000"/>
              <a:t>Formal Documentation (Meat on the bones)</a:t>
            </a:r>
          </a:p>
          <a:p>
            <a:pPr marL="1714500" lvl="3" indent="-342900"/>
            <a:r>
              <a:rPr lang="en-US" altLang="en-US" sz="1800"/>
              <a:t>Includes Work Flow Diagram</a:t>
            </a:r>
          </a:p>
          <a:p>
            <a:pPr marL="1714500" lvl="3" indent="-342900"/>
            <a:r>
              <a:rPr lang="en-US" altLang="en-US" sz="1800"/>
              <a:t>Impact Matrix (Business to Technology)</a:t>
            </a:r>
          </a:p>
          <a:p>
            <a:pPr marL="1295400" lvl="2" indent="-381000"/>
            <a:r>
              <a:rPr lang="en-US" altLang="en-US" sz="2000"/>
              <a:t>Committee Approval along the way</a:t>
            </a:r>
            <a:endParaRPr lang="en-US" altLang="en-US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7848600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 Flow Diagrams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Disaster Impact Matrix</a:t>
            </a:r>
          </a:p>
        </p:txBody>
      </p:sp>
      <p:pic>
        <p:nvPicPr>
          <p:cNvPr id="57347" name="Picture 3" descr="DIM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267700" cy="396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 Framework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altLang="en-US" sz="2800"/>
              <a:t>Phase IX- Develop Materials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/>
              <a:t>Need Material for both Training and Testing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/>
              <a:t>Establish Scope, Criteria, and Type (Full, Tabletop)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/>
              <a:t>Creation of all procedures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/>
              <a:t>Should Educate and Prove the credibility of the plan</a:t>
            </a:r>
            <a:endParaRPr lang="en-US" altLang="en-US" sz="2400"/>
          </a:p>
          <a:p>
            <a:pPr marL="533400" indent="-533400">
              <a:lnSpc>
                <a:spcPct val="90000"/>
              </a:lnSpc>
            </a:pPr>
            <a:r>
              <a:rPr lang="en-US" altLang="en-US" sz="2800"/>
              <a:t>Phase X- Awareness and Training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400"/>
              <a:t>Familiarize People with their roles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400"/>
              <a:t>Repetitive Learning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400"/>
              <a:t>Not a one time event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 Framework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altLang="en-US" sz="2800"/>
              <a:t>Phase XI- Testing and Maintenance</a:t>
            </a:r>
          </a:p>
          <a:p>
            <a:pPr marL="914400" lvl="1" indent="-457200"/>
            <a:r>
              <a:rPr lang="en-US" altLang="en-US" sz="2000"/>
              <a:t>Perform actual testing of the plan</a:t>
            </a:r>
          </a:p>
          <a:p>
            <a:pPr marL="914400" lvl="1" indent="-457200"/>
            <a:r>
              <a:rPr lang="en-US" altLang="en-US" sz="2000"/>
              <a:t>Capture Failures, Recommendations</a:t>
            </a:r>
          </a:p>
          <a:p>
            <a:pPr marL="914400" lvl="1" indent="-457200"/>
            <a:r>
              <a:rPr lang="en-US" altLang="en-US" sz="2000"/>
              <a:t>Improve Flow, Update Plan</a:t>
            </a:r>
          </a:p>
          <a:p>
            <a:pPr marL="914400" lvl="1" indent="-457200"/>
            <a:r>
              <a:rPr lang="en-US" altLang="en-US" sz="2000"/>
              <a:t>Establish Maintenance Process</a:t>
            </a:r>
          </a:p>
          <a:p>
            <a:pPr marL="533400" indent="-533400"/>
            <a:r>
              <a:rPr lang="en-US" altLang="en-US" sz="2800"/>
              <a:t>Phase XII- Approval</a:t>
            </a:r>
          </a:p>
          <a:p>
            <a:pPr marL="914400" lvl="1" indent="-457200"/>
            <a:r>
              <a:rPr lang="en-US" altLang="en-US" sz="2000"/>
              <a:t>Present Testing Results</a:t>
            </a:r>
          </a:p>
          <a:p>
            <a:pPr marL="914400" lvl="1" indent="-457200"/>
            <a:r>
              <a:rPr lang="en-US" altLang="en-US" sz="2000"/>
              <a:t>Final approval of plan</a:t>
            </a:r>
          </a:p>
          <a:p>
            <a:pPr marL="914400" lvl="1" indent="-457200"/>
            <a:r>
              <a:rPr lang="en-US" altLang="en-US" sz="2000"/>
              <a:t>Documentation</a:t>
            </a:r>
          </a:p>
          <a:p>
            <a:pPr marL="914400" lvl="1" indent="-457200"/>
            <a:r>
              <a:rPr lang="en-US" altLang="en-US" sz="2000"/>
              <a:t>Present to steering committee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Agenda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Introductions</a:t>
            </a:r>
          </a:p>
          <a:p>
            <a:r>
              <a:rPr lang="en-US" altLang="en-US"/>
              <a:t>Definitions</a:t>
            </a:r>
          </a:p>
          <a:p>
            <a:r>
              <a:rPr lang="en-US" altLang="en-US"/>
              <a:t>Common Mistakes</a:t>
            </a:r>
          </a:p>
          <a:p>
            <a:r>
              <a:rPr lang="en-US" altLang="en-US"/>
              <a:t>Basic Concepts</a:t>
            </a:r>
          </a:p>
          <a:p>
            <a:r>
              <a:rPr lang="en-US" altLang="en-US"/>
              <a:t>Proper Framework</a:t>
            </a:r>
          </a:p>
          <a:p>
            <a:r>
              <a:rPr lang="en-US" altLang="en-US"/>
              <a:t>Q&amp;A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Ending Note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If the billions of dollars spent on technology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annually to maintain a competitive edge is 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indication of how reliant our society is 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technology, then failing to implement 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disaster recovery plan is an indication of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organizational negligence. Standards of care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due diligence are required of all organizations,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public or private. Not having a disaster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recovery plan violates that fiduciary standard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of care.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Tari Schreider, Contigency Planning and Research, Inc.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Legal Issues of Disaster Recovery Planning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1600200"/>
            <a:ext cx="6781800" cy="4800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8000"/>
              <a:t>Q &amp; A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If you would like a copy of this presentation please email me at </a:t>
            </a:r>
            <a:r>
              <a:rPr lang="en-US" altLang="en-US" sz="2800">
                <a:hlinkClick r:id="rId2"/>
              </a:rPr>
              <a:t>sbakers@truarx.com</a:t>
            </a:r>
            <a:r>
              <a:rPr lang="en-US" altLang="en-US" sz="2800"/>
              <a:t> or provide me with your business card.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</a:p>
          <a:p>
            <a:pPr>
              <a:lnSpc>
                <a:spcPct val="90000"/>
              </a:lnSpc>
            </a:pPr>
            <a:endParaRPr lang="en-US" altLang="en-US" sz="8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Steve Akers</a:t>
            </a:r>
          </a:p>
          <a:p>
            <a:pPr lvl="1"/>
            <a:r>
              <a:rPr lang="en-US" altLang="en-US" sz="2400"/>
              <a:t>VP of Consulting, TruArx Inc.</a:t>
            </a:r>
          </a:p>
          <a:p>
            <a:pPr lvl="1"/>
            <a:r>
              <a:rPr lang="en-US" altLang="en-US" sz="2400"/>
              <a:t>12 Years Experience in IT</a:t>
            </a:r>
          </a:p>
          <a:p>
            <a:pPr lvl="1"/>
            <a:r>
              <a:rPr lang="en-US" altLang="en-US" sz="2400"/>
              <a:t>10 Years Experience in Information Security</a:t>
            </a:r>
          </a:p>
          <a:p>
            <a:pPr lvl="1"/>
            <a:r>
              <a:rPr lang="en-US" altLang="en-US" sz="2400"/>
              <a:t>Military Police, Energy Industry, and Security Technology and Services Companies</a:t>
            </a:r>
          </a:p>
          <a:p>
            <a:pPr lvl="1"/>
            <a:endParaRPr lang="en-US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Disaster Recovery (DR)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Part of Business Continuity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Objective: Restore Critical Business Processes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Focus: Data Recovery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Timeframe: First 30 Days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Solution: Hot Site Recovery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Business Continuity (BC)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Objective: Restore Business back to prior state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Focus: Return to Normal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Timeframe: 30+ Days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Solution: New Equipment, New Building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What is a DR/BC Plan..?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methods, processes, and procedures needed  to minimize the impact of a disaster upon information and data required for critical business processes.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guidelines and activities required to restore systems, operations, and the business to the conditions that prevailed prior to the disaster. 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 well-written and properly tested plan that allows recovery personnel to administer recovery efforts that result in a timely restoration of services.</a:t>
            </a:r>
            <a:r>
              <a:rPr lang="en-US" altLang="en-US"/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Mistakes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No Business Impact Analysis</a:t>
            </a:r>
          </a:p>
          <a:p>
            <a:r>
              <a:rPr lang="en-US" altLang="en-US" sz="2800"/>
              <a:t>Technology Focus</a:t>
            </a:r>
          </a:p>
          <a:p>
            <a:r>
              <a:rPr lang="en-US" altLang="en-US" sz="2800"/>
              <a:t>Don’t Involve the Business</a:t>
            </a:r>
          </a:p>
          <a:p>
            <a:r>
              <a:rPr lang="en-US" altLang="en-US" sz="2800"/>
              <a:t>Operations Personnel Responsible</a:t>
            </a:r>
          </a:p>
          <a:p>
            <a:r>
              <a:rPr lang="en-US" altLang="en-US" sz="2800"/>
              <a:t>Document too Complex</a:t>
            </a:r>
          </a:p>
          <a:p>
            <a:r>
              <a:rPr lang="en-US" altLang="en-US" sz="2800"/>
              <a:t>No Plan for Maintenance and Updates</a:t>
            </a:r>
          </a:p>
          <a:p>
            <a:r>
              <a:rPr lang="en-US" altLang="en-US" sz="2800"/>
              <a:t>No Training</a:t>
            </a:r>
          </a:p>
          <a:p>
            <a:r>
              <a:rPr lang="en-US" altLang="en-US" sz="2800"/>
              <a:t>Use of Templates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Mistakes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Lack of understanding of need</a:t>
            </a:r>
          </a:p>
          <a:p>
            <a:pPr lvl="1"/>
            <a:r>
              <a:rPr lang="en-US" altLang="en-US" sz="2400"/>
              <a:t>Compliancy</a:t>
            </a:r>
          </a:p>
          <a:p>
            <a:pPr lvl="1"/>
            <a:r>
              <a:rPr lang="en-US" altLang="en-US" sz="2400"/>
              <a:t>Due Diligence</a:t>
            </a:r>
          </a:p>
          <a:p>
            <a:pPr lvl="1"/>
            <a:r>
              <a:rPr lang="en-US" altLang="en-US" sz="2400"/>
              <a:t>“Never Happen to Me”</a:t>
            </a:r>
          </a:p>
          <a:p>
            <a:r>
              <a:rPr lang="en-US" altLang="en-US" sz="2800"/>
              <a:t>Never Getting Started</a:t>
            </a:r>
          </a:p>
          <a:p>
            <a:pPr lvl="1"/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Concepts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Readiness Assessment</a:t>
            </a:r>
          </a:p>
          <a:p>
            <a:r>
              <a:rPr lang="en-US" altLang="en-US" sz="2800"/>
              <a:t>Flow is Critical</a:t>
            </a:r>
          </a:p>
          <a:p>
            <a:r>
              <a:rPr lang="en-US" altLang="en-US" sz="2800"/>
              <a:t>Identification of Critical Paths</a:t>
            </a:r>
          </a:p>
          <a:p>
            <a:r>
              <a:rPr lang="en-US" altLang="en-US" sz="2800"/>
              <a:t>Must unite Technology with Business</a:t>
            </a:r>
          </a:p>
          <a:p>
            <a:r>
              <a:rPr lang="en-US" altLang="en-US" sz="2800"/>
              <a:t>Minimize Decision Making</a:t>
            </a:r>
          </a:p>
          <a:p>
            <a:r>
              <a:rPr lang="en-US" altLang="en-US" sz="2800"/>
              <a:t>Training, Training, Training</a:t>
            </a:r>
          </a:p>
          <a:p>
            <a:r>
              <a:rPr lang="en-US" altLang="en-US" sz="2800"/>
              <a:t>Part of Change Management</a:t>
            </a:r>
          </a:p>
          <a:p>
            <a:endParaRPr lang="en-US" altLang="en-US" sz="2800"/>
          </a:p>
          <a:p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 Framework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altLang="en-US" sz="2800"/>
              <a:t>Structured Approach of Twelve phases</a:t>
            </a:r>
          </a:p>
          <a:p>
            <a:pPr marL="914400" lvl="1" indent="-457200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Management Commitment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Planning/Steering Committee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Risk Evaluation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Business Impact Analysis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Determine Recovery Strategy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Data Collection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Develop Emergency Operations Center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Organize and Write Plan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Develop Test Criteria and Procedures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Awareness and Training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Exercise and Maintenance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>
                <a:cs typeface="Times New Roman" charset="0"/>
              </a:rPr>
              <a:t>Approval</a:t>
            </a:r>
            <a:r>
              <a:rPr lang="en-US" altLang="en-US" sz="1800"/>
              <a:t> </a:t>
            </a:r>
            <a:endParaRPr lang="en-US" altLang="en-US" sz="16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277</TotalTime>
  <Words>764</Words>
  <Application>Microsoft Office PowerPoint</Application>
  <PresentationFormat>On-screen Show (4:3)</PresentationFormat>
  <Paragraphs>173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Adjacency</vt:lpstr>
      <vt:lpstr>Microsoft Word Document</vt:lpstr>
      <vt:lpstr>PowerPoint Presentation</vt:lpstr>
      <vt:lpstr>Agenda</vt:lpstr>
      <vt:lpstr>Introductions</vt:lpstr>
      <vt:lpstr>Definitions</vt:lpstr>
      <vt:lpstr>Definitions</vt:lpstr>
      <vt:lpstr>Common Mistakes</vt:lpstr>
      <vt:lpstr>Common Mistakes</vt:lpstr>
      <vt:lpstr>Basic Concepts</vt:lpstr>
      <vt:lpstr>Proper Framework</vt:lpstr>
      <vt:lpstr>Proper Framework</vt:lpstr>
      <vt:lpstr>Proper Framework</vt:lpstr>
      <vt:lpstr>Critical Path Diagram</vt:lpstr>
      <vt:lpstr>Proper Framework</vt:lpstr>
      <vt:lpstr>Proper Framework</vt:lpstr>
      <vt:lpstr>Proper Framework</vt:lpstr>
      <vt:lpstr>Work Flow Diagrams</vt:lpstr>
      <vt:lpstr>Disaster Impact Matrix</vt:lpstr>
      <vt:lpstr>Proper Framework</vt:lpstr>
      <vt:lpstr>Proper Framework</vt:lpstr>
      <vt:lpstr>Ending Note</vt:lpstr>
      <vt:lpstr>PowerPoint Presentation</vt:lpstr>
    </vt:vector>
  </TitlesOfParts>
  <Company>Admin,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sbakers</dc:creator>
  <cp:lastModifiedBy>USER</cp:lastModifiedBy>
  <cp:revision>11</cp:revision>
  <dcterms:created xsi:type="dcterms:W3CDTF">2005-05-20T00:57:12Z</dcterms:created>
  <dcterms:modified xsi:type="dcterms:W3CDTF">2019-07-30T16:25:57Z</dcterms:modified>
</cp:coreProperties>
</file>