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A8180D-BA01-40D8-B4E2-E86A5E64F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1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BAFFA459-8EB6-4675-A451-7EEACB839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06936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E85AB7E5-7166-498C-B1A2-58EACF69A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76043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55FCA74-AC17-4399-8E25-F698B0ED8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1422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BAFFA459-8EB6-4675-A451-7EEACB8390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47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7635E4A0-177C-4CBC-BD35-24BDF116F9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64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69E8F2F5-E1BC-4D86-B9B3-676E043282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60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982A60E9-7113-4E60-86CE-2C7BEC090B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73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BDDDAB01-00F4-4BD5-B969-90013D0A4C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6251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6DA3D6B3-12EA-4D71-8C43-305C65ECBF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7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33B24F9B-E1E6-4383-A3EA-E0BEA45652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3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FBF51892-1FA5-4362-9999-958617A167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4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7635E4A0-177C-4CBC-BD35-24BDF116F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2436266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553CF024-C0C0-4C25-8271-E052AC8B9E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22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F3CA96F8-A01D-4D22-B1F7-EC6CAF3B77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3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E85AB7E5-7166-498C-B1A2-58EACF69A3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0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55FCA74-AC17-4399-8E25-F698B0ED8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142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69E8F2F5-E1BC-4D86-B9B3-676E04328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6622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982A60E9-7113-4E60-86CE-2C7BEC09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226364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6DA3D6B3-12EA-4D71-8C43-305C65ECB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404322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33B24F9B-E1E6-4383-A3EA-E0BEA4565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420368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BF51892-1FA5-4362-9999-958617A16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05382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553CF024-C0C0-4C25-8271-E052AC8B9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180790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3CA96F8-A01D-4D22-B1F7-EC6CAF3B7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107827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7-</a:t>
            </a:r>
            <a:fld id="{BDDDAB01-00F4-4BD5-B969-90013D0A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60864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7-</a:t>
            </a:r>
            <a:fld id="{BDDDAB01-00F4-4BD5-B969-90013D0A4C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6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1092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Risk </a:t>
            </a:r>
            <a:r>
              <a:rPr lang="en-US" altLang="en-US" sz="4400" dirty="0" smtClean="0"/>
              <a:t>Mitigation</a:t>
            </a:r>
            <a:endParaRPr lang="en-US" altLang="en-US" sz="440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710E3F3E-C0BC-4B75-B485-4472FAE510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Yulhendri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Mitigation Strategies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SzPct val="140000"/>
            </a:pPr>
            <a:r>
              <a:rPr lang="en-US" altLang="en-US" smtClean="0"/>
              <a:t>Accept</a:t>
            </a:r>
          </a:p>
          <a:p>
            <a:pPr eaLnBrk="1" hangingPunct="1">
              <a:buSzPct val="140000"/>
            </a:pPr>
            <a:r>
              <a:rPr lang="en-US" altLang="en-US" smtClean="0"/>
              <a:t>Minimize</a:t>
            </a:r>
          </a:p>
          <a:p>
            <a:pPr eaLnBrk="1" hangingPunct="1">
              <a:buSzPct val="140000"/>
            </a:pPr>
            <a:r>
              <a:rPr lang="en-US" altLang="en-US" smtClean="0"/>
              <a:t>Share</a:t>
            </a:r>
          </a:p>
          <a:p>
            <a:pPr eaLnBrk="1" hangingPunct="1">
              <a:buSzPct val="140000"/>
            </a:pPr>
            <a:r>
              <a:rPr lang="en-US" altLang="en-US" smtClean="0"/>
              <a:t>Transfer</a:t>
            </a:r>
          </a:p>
          <a:p>
            <a:pPr eaLnBrk="1" hangingPunct="1">
              <a:buSzPct val="140000"/>
            </a:pPr>
            <a:r>
              <a:rPr lang="en-US" altLang="en-US" smtClean="0"/>
              <a:t>Contingency Reserves</a:t>
            </a:r>
          </a:p>
          <a:p>
            <a:pPr lvl="1" eaLnBrk="1" hangingPunct="1">
              <a:buSzPct val="140000"/>
            </a:pPr>
            <a:r>
              <a:rPr lang="en-US" altLang="en-US" smtClean="0"/>
              <a:t>Task contingency</a:t>
            </a:r>
          </a:p>
          <a:p>
            <a:pPr lvl="1" eaLnBrk="1" hangingPunct="1">
              <a:buSzPct val="140000"/>
            </a:pPr>
            <a:r>
              <a:rPr lang="en-US" altLang="en-US" smtClean="0"/>
              <a:t>Managerial contingency</a:t>
            </a:r>
          </a:p>
          <a:p>
            <a:pPr eaLnBrk="1" hangingPunct="1">
              <a:buSzPct val="140000"/>
            </a:pPr>
            <a:r>
              <a:rPr lang="en-US" altLang="en-US" smtClean="0"/>
              <a:t>Mentoring</a:t>
            </a:r>
          </a:p>
          <a:p>
            <a:pPr eaLnBrk="1" hangingPunct="1">
              <a:buSzPct val="140000"/>
            </a:pPr>
            <a:r>
              <a:rPr lang="en-US" altLang="en-US" smtClean="0"/>
              <a:t>Cross training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1D610FFC-737A-41CF-931A-12867E4E53B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&amp; Documentation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Help managers classify and codify risks, responses, and outcomes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Change management report system answers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How?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73A15426-7D23-4ED6-9D9B-1ABA49CF633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Project Risk Analysis &amp; Management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Extends risk management over project’s life cycle</a:t>
            </a:r>
          </a:p>
          <a:p>
            <a:pPr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u="sng" smtClean="0"/>
              <a:t>Key Features of PRAM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mtClean="0"/>
              <a:t>Risk management follows a </a:t>
            </a:r>
            <a:r>
              <a:rPr lang="en-US" altLang="en-US" b="1" smtClean="0">
                <a:solidFill>
                  <a:srgbClr val="0000CC"/>
                </a:solidFill>
              </a:rPr>
              <a:t>life cycle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mtClean="0"/>
              <a:t>Risk management </a:t>
            </a:r>
            <a:r>
              <a:rPr lang="en-US" altLang="en-US" b="1" smtClean="0">
                <a:solidFill>
                  <a:srgbClr val="0000CC"/>
                </a:solidFill>
              </a:rPr>
              <a:t>strategy changes</a:t>
            </a:r>
            <a:r>
              <a:rPr lang="en-US" altLang="en-US" smtClean="0"/>
              <a:t> over the project life cycle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en-US" b="1" smtClean="0">
                <a:solidFill>
                  <a:srgbClr val="0000CC"/>
                </a:solidFill>
              </a:rPr>
              <a:t>Synthesized, coherent</a:t>
            </a:r>
            <a:r>
              <a:rPr lang="en-US" altLang="en-US" smtClean="0"/>
              <a:t> approach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B168E9A8-AB8F-4CD9-96AC-550DA11C7762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Nine Phases of Risk Assessment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03D6CF73-D223-4DE1-A9AC-2FF513EEC43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684213" y="1665288"/>
            <a:ext cx="5435600" cy="4106862"/>
            <a:chOff x="431" y="1049"/>
            <a:chExt cx="3424" cy="2587"/>
          </a:xfrm>
        </p:grpSpPr>
        <p:grpSp>
          <p:nvGrpSpPr>
            <p:cNvPr id="15366" name="Group 9"/>
            <p:cNvGrpSpPr>
              <a:grpSpLocks/>
            </p:cNvGrpSpPr>
            <p:nvPr/>
          </p:nvGrpSpPr>
          <p:grpSpPr bwMode="auto">
            <a:xfrm>
              <a:off x="1406" y="1071"/>
              <a:ext cx="2449" cy="2472"/>
              <a:chOff x="1406" y="1071"/>
              <a:chExt cx="2449" cy="2472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1610" y="2614"/>
                <a:ext cx="340" cy="272"/>
              </a:xfrm>
              <a:custGeom>
                <a:avLst/>
                <a:gdLst>
                  <a:gd name="T0" fmla="*/ 0 w 340"/>
                  <a:gd name="T1" fmla="*/ 272 h 318"/>
                  <a:gd name="T2" fmla="*/ 340 w 340"/>
                  <a:gd name="T3" fmla="*/ 272 h 318"/>
                  <a:gd name="T4" fmla="*/ 340 w 340"/>
                  <a:gd name="T5" fmla="*/ 0 h 318"/>
                  <a:gd name="T6" fmla="*/ 45 w 340"/>
                  <a:gd name="T7" fmla="*/ 0 h 3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0"/>
                  <a:gd name="T13" fmla="*/ 0 h 318"/>
                  <a:gd name="T14" fmla="*/ 340 w 340"/>
                  <a:gd name="T15" fmla="*/ 318 h 3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0" h="318">
                    <a:moveTo>
                      <a:pt x="0" y="318"/>
                    </a:moveTo>
                    <a:lnTo>
                      <a:pt x="340" y="318"/>
                    </a:lnTo>
                    <a:lnTo>
                      <a:pt x="340" y="0"/>
                    </a:lnTo>
                    <a:lnTo>
                      <a:pt x="45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1406" y="1207"/>
                <a:ext cx="2177" cy="1747"/>
              </a:xfrm>
              <a:custGeom>
                <a:avLst/>
                <a:gdLst>
                  <a:gd name="T0" fmla="*/ 227 w 2177"/>
                  <a:gd name="T1" fmla="*/ 1747 h 1769"/>
                  <a:gd name="T2" fmla="*/ 2177 w 2177"/>
                  <a:gd name="T3" fmla="*/ 1747 h 1769"/>
                  <a:gd name="T4" fmla="*/ 2177 w 2177"/>
                  <a:gd name="T5" fmla="*/ 0 h 1769"/>
                  <a:gd name="T6" fmla="*/ 0 w 2177"/>
                  <a:gd name="T7" fmla="*/ 0 h 17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7"/>
                  <a:gd name="T13" fmla="*/ 0 h 1769"/>
                  <a:gd name="T14" fmla="*/ 2177 w 2177"/>
                  <a:gd name="T15" fmla="*/ 1769 h 17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7" h="1769">
                    <a:moveTo>
                      <a:pt x="227" y="1769"/>
                    </a:moveTo>
                    <a:lnTo>
                      <a:pt x="2177" y="1769"/>
                    </a:lnTo>
                    <a:lnTo>
                      <a:pt x="2177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1406" y="1071"/>
                <a:ext cx="2449" cy="2472"/>
              </a:xfrm>
              <a:custGeom>
                <a:avLst/>
                <a:gdLst>
                  <a:gd name="T0" fmla="*/ 204 w 2449"/>
                  <a:gd name="T1" fmla="*/ 2472 h 2472"/>
                  <a:gd name="T2" fmla="*/ 2449 w 2449"/>
                  <a:gd name="T3" fmla="*/ 2472 h 2472"/>
                  <a:gd name="T4" fmla="*/ 2449 w 2449"/>
                  <a:gd name="T5" fmla="*/ 0 h 2472"/>
                  <a:gd name="T6" fmla="*/ 0 w 2449"/>
                  <a:gd name="T7" fmla="*/ 0 h 24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9"/>
                  <a:gd name="T13" fmla="*/ 0 h 2472"/>
                  <a:gd name="T14" fmla="*/ 2449 w 2449"/>
                  <a:gd name="T15" fmla="*/ 2472 h 24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9" h="2472">
                    <a:moveTo>
                      <a:pt x="204" y="2472"/>
                    </a:moveTo>
                    <a:lnTo>
                      <a:pt x="2449" y="2472"/>
                    </a:lnTo>
                    <a:lnTo>
                      <a:pt x="2449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7" name="Text Box 10"/>
            <p:cNvSpPr txBox="1">
              <a:spLocks noChangeArrowheads="1"/>
            </p:cNvSpPr>
            <p:nvPr/>
          </p:nvSpPr>
          <p:spPr bwMode="auto">
            <a:xfrm>
              <a:off x="431" y="1049"/>
              <a:ext cx="3016" cy="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Define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Focus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Identify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Structure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Clarify ownership of risks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Estimate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Evaluate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Plan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Manage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20DBB9CA-C320-4C82-A88D-C39C465B6CD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16386" name="Picture 4" descr="copyr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6775"/>
            <a:ext cx="9144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i="1" smtClean="0"/>
              <a:t>Risk management  - the </a:t>
            </a:r>
            <a:r>
              <a:rPr lang="en-US" altLang="en-US" b="1" i="1" smtClean="0">
                <a:solidFill>
                  <a:srgbClr val="FF0000"/>
                </a:solidFill>
              </a:rPr>
              <a:t>art</a:t>
            </a:r>
            <a:r>
              <a:rPr lang="en-US" altLang="en-US" i="1" smtClean="0"/>
              <a:t> and </a:t>
            </a:r>
            <a:r>
              <a:rPr lang="en-US" altLang="en-US" b="1" i="1" smtClean="0">
                <a:solidFill>
                  <a:srgbClr val="FF0000"/>
                </a:solidFill>
              </a:rPr>
              <a:t>science</a:t>
            </a:r>
            <a:r>
              <a:rPr lang="en-US" altLang="en-US" i="1" smtClean="0"/>
              <a:t> of </a:t>
            </a:r>
            <a:r>
              <a:rPr lang="en-US" altLang="en-US" b="1" i="1" smtClean="0">
                <a:solidFill>
                  <a:srgbClr val="FF0000"/>
                </a:solidFill>
              </a:rPr>
              <a:t>identifying, analyzing, and responding</a:t>
            </a:r>
            <a:r>
              <a:rPr lang="en-US" altLang="en-US" i="1" smtClean="0">
                <a:solidFill>
                  <a:srgbClr val="FF0000"/>
                </a:solidFill>
              </a:rPr>
              <a:t> </a:t>
            </a:r>
            <a:r>
              <a:rPr lang="en-US" altLang="en-US" i="1" smtClean="0"/>
              <a:t>to risk factors throughout the </a:t>
            </a:r>
            <a:r>
              <a:rPr lang="en-US" altLang="en-US" b="1" i="1" smtClean="0">
                <a:solidFill>
                  <a:srgbClr val="FF0000"/>
                </a:solidFill>
              </a:rPr>
              <a:t>life of a project</a:t>
            </a:r>
            <a:r>
              <a:rPr lang="en-US" altLang="en-US" i="1" smtClean="0">
                <a:solidFill>
                  <a:srgbClr val="FF0000"/>
                </a:solidFill>
              </a:rPr>
              <a:t> </a:t>
            </a:r>
            <a:r>
              <a:rPr lang="en-US" altLang="en-US" i="1" smtClean="0"/>
              <a:t>and in the best interest of its objectives.</a:t>
            </a:r>
          </a:p>
          <a:p>
            <a:pPr eaLnBrk="1" hangingPunct="1"/>
            <a:endParaRPr lang="en-US" altLang="en-US" i="1" smtClean="0"/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	Project risk – any possible event that can negatively affect the viability of a project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FE9C12BD-2C91-4C5C-B94B-D3D2ECFFA67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Vs Amount at Stake</a:t>
            </a:r>
          </a:p>
        </p:txBody>
      </p:sp>
      <p:sp>
        <p:nvSpPr>
          <p:cNvPr id="3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D8C66355-6460-48AD-A60E-2C87584284B3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6149" name="Group 37"/>
          <p:cNvGrpSpPr>
            <a:grpSpLocks/>
          </p:cNvGrpSpPr>
          <p:nvPr/>
        </p:nvGrpSpPr>
        <p:grpSpPr bwMode="auto">
          <a:xfrm>
            <a:off x="533400" y="1449388"/>
            <a:ext cx="8113713" cy="4860925"/>
            <a:chOff x="534193" y="1449388"/>
            <a:chExt cx="8113713" cy="4860926"/>
          </a:xfrm>
        </p:grpSpPr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914400" y="1524001"/>
              <a:ext cx="7391400" cy="4267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1" name="Text Box 6"/>
            <p:cNvSpPr txBox="1">
              <a:spLocks noChangeArrowheads="1"/>
            </p:cNvSpPr>
            <p:nvPr/>
          </p:nvSpPr>
          <p:spPr bwMode="auto">
            <a:xfrm>
              <a:off x="1143000" y="2286001"/>
              <a:ext cx="13716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Phase 1 Conceive (C)</a:t>
              </a:r>
            </a:p>
          </p:txBody>
        </p:sp>
        <p:sp>
          <p:nvSpPr>
            <p:cNvPr id="6152" name="Text Box 7"/>
            <p:cNvSpPr txBox="1">
              <a:spLocks noChangeArrowheads="1"/>
            </p:cNvSpPr>
            <p:nvPr/>
          </p:nvSpPr>
          <p:spPr bwMode="auto">
            <a:xfrm>
              <a:off x="2895600" y="2286001"/>
              <a:ext cx="16002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Phase 2 Develop     (D)</a:t>
              </a:r>
            </a:p>
          </p:txBody>
        </p:sp>
        <p:sp>
          <p:nvSpPr>
            <p:cNvPr id="6153" name="Text Box 8"/>
            <p:cNvSpPr txBox="1">
              <a:spLocks noChangeArrowheads="1"/>
            </p:cNvSpPr>
            <p:nvPr/>
          </p:nvSpPr>
          <p:spPr bwMode="auto">
            <a:xfrm>
              <a:off x="4724400" y="2286001"/>
              <a:ext cx="17526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Phase 3 Execute       (E)</a:t>
              </a:r>
            </a:p>
          </p:txBody>
        </p:sp>
        <p:sp>
          <p:nvSpPr>
            <p:cNvPr id="6154" name="Text Box 9"/>
            <p:cNvSpPr txBox="1">
              <a:spLocks noChangeArrowheads="1"/>
            </p:cNvSpPr>
            <p:nvPr/>
          </p:nvSpPr>
          <p:spPr bwMode="auto">
            <a:xfrm>
              <a:off x="6629400" y="2286001"/>
              <a:ext cx="14478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Phase 4 Finish      (F)</a:t>
              </a:r>
            </a:p>
          </p:txBody>
        </p:sp>
        <p:sp>
          <p:nvSpPr>
            <p:cNvPr id="6155" name="Text Box 10"/>
            <p:cNvSpPr txBox="1">
              <a:spLocks noChangeArrowheads="1"/>
            </p:cNvSpPr>
            <p:nvPr/>
          </p:nvSpPr>
          <p:spPr bwMode="auto">
            <a:xfrm>
              <a:off x="4572000" y="5943601"/>
              <a:ext cx="838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Time</a:t>
              </a:r>
            </a:p>
          </p:txBody>
        </p:sp>
        <p:sp>
          <p:nvSpPr>
            <p:cNvPr id="6156" name="Text Box 11"/>
            <p:cNvSpPr txBox="1">
              <a:spLocks noChangeArrowheads="1"/>
            </p:cNvSpPr>
            <p:nvPr/>
          </p:nvSpPr>
          <p:spPr bwMode="auto">
            <a:xfrm rot="-5400000">
              <a:off x="7816850" y="4179888"/>
              <a:ext cx="1295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$ Value</a:t>
              </a:r>
            </a:p>
          </p:txBody>
        </p:sp>
        <p:sp>
          <p:nvSpPr>
            <p:cNvPr id="6157" name="Text Box 12"/>
            <p:cNvSpPr txBox="1">
              <a:spLocks noChangeArrowheads="1"/>
            </p:cNvSpPr>
            <p:nvPr/>
          </p:nvSpPr>
          <p:spPr bwMode="auto">
            <a:xfrm rot="-5400000">
              <a:off x="-234950" y="4121150"/>
              <a:ext cx="1905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Increasing Risk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2895600" y="1524001"/>
              <a:ext cx="3048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Total Project Life Cycle</a:t>
              </a:r>
            </a:p>
          </p:txBody>
        </p:sp>
        <p:sp>
          <p:nvSpPr>
            <p:cNvPr id="6159" name="Text Box 17"/>
            <p:cNvSpPr txBox="1">
              <a:spLocks noChangeArrowheads="1"/>
            </p:cNvSpPr>
            <p:nvPr/>
          </p:nvSpPr>
          <p:spPr bwMode="auto">
            <a:xfrm>
              <a:off x="884187" y="5291163"/>
              <a:ext cx="1981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Amount at stake</a:t>
              </a:r>
            </a:p>
          </p:txBody>
        </p:sp>
        <p:sp>
          <p:nvSpPr>
            <p:cNvPr id="6160" name="Line 19"/>
            <p:cNvSpPr>
              <a:spLocks noChangeShapeType="1"/>
            </p:cNvSpPr>
            <p:nvPr/>
          </p:nvSpPr>
          <p:spPr bwMode="auto">
            <a:xfrm>
              <a:off x="5181600" y="6172201"/>
              <a:ext cx="2895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20"/>
            <p:cNvSpPr>
              <a:spLocks noChangeShapeType="1"/>
            </p:cNvSpPr>
            <p:nvPr/>
          </p:nvSpPr>
          <p:spPr bwMode="auto">
            <a:xfrm rot="-5400000">
              <a:off x="7551738" y="3184526"/>
              <a:ext cx="1816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21"/>
            <p:cNvSpPr>
              <a:spLocks noChangeShapeType="1"/>
            </p:cNvSpPr>
            <p:nvPr/>
          </p:nvSpPr>
          <p:spPr bwMode="auto">
            <a:xfrm rot="16200000" flipV="1">
              <a:off x="-271462" y="2439988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2"/>
            <p:cNvSpPr>
              <a:spLocks noChangeShapeType="1"/>
            </p:cNvSpPr>
            <p:nvPr/>
          </p:nvSpPr>
          <p:spPr bwMode="auto">
            <a:xfrm>
              <a:off x="4572000" y="1844676"/>
              <a:ext cx="0" cy="3924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5"/>
            <p:cNvSpPr>
              <a:spLocks noChangeShapeType="1"/>
            </p:cNvSpPr>
            <p:nvPr/>
          </p:nvSpPr>
          <p:spPr bwMode="auto">
            <a:xfrm>
              <a:off x="2700338" y="1881188"/>
              <a:ext cx="0" cy="3924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6"/>
            <p:cNvSpPr>
              <a:spLocks noChangeShapeType="1"/>
            </p:cNvSpPr>
            <p:nvPr/>
          </p:nvSpPr>
          <p:spPr bwMode="auto">
            <a:xfrm>
              <a:off x="6588125" y="1881188"/>
              <a:ext cx="0" cy="3924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7"/>
            <p:cNvSpPr>
              <a:spLocks noChangeShapeType="1"/>
            </p:cNvSpPr>
            <p:nvPr/>
          </p:nvSpPr>
          <p:spPr bwMode="auto">
            <a:xfrm>
              <a:off x="935038" y="2097088"/>
              <a:ext cx="36004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Text Box 13"/>
            <p:cNvSpPr txBox="1">
              <a:spLocks noChangeArrowheads="1"/>
            </p:cNvSpPr>
            <p:nvPr/>
          </p:nvSpPr>
          <p:spPr bwMode="auto">
            <a:xfrm>
              <a:off x="2362200" y="1905001"/>
              <a:ext cx="76200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Plan</a:t>
              </a:r>
            </a:p>
          </p:txBody>
        </p:sp>
        <p:sp>
          <p:nvSpPr>
            <p:cNvPr id="6168" name="Line 29"/>
            <p:cNvSpPr>
              <a:spLocks noChangeShapeType="1"/>
            </p:cNvSpPr>
            <p:nvPr/>
          </p:nvSpPr>
          <p:spPr bwMode="auto">
            <a:xfrm>
              <a:off x="4608513" y="2097088"/>
              <a:ext cx="36353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Text Box 18"/>
            <p:cNvSpPr txBox="1">
              <a:spLocks noChangeArrowheads="1"/>
            </p:cNvSpPr>
            <p:nvPr/>
          </p:nvSpPr>
          <p:spPr bwMode="auto">
            <a:xfrm>
              <a:off x="5715000" y="1905001"/>
              <a:ext cx="167640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Produce</a:t>
              </a:r>
            </a:p>
          </p:txBody>
        </p:sp>
        <p:sp>
          <p:nvSpPr>
            <p:cNvPr id="6170" name="Text Box 15"/>
            <p:cNvSpPr txBox="1">
              <a:spLocks noChangeArrowheads="1"/>
            </p:cNvSpPr>
            <p:nvPr/>
          </p:nvSpPr>
          <p:spPr bwMode="auto">
            <a:xfrm>
              <a:off x="1008063" y="3392488"/>
              <a:ext cx="243840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Opportunity and risk</a:t>
              </a:r>
            </a:p>
          </p:txBody>
        </p:sp>
        <p:sp>
          <p:nvSpPr>
            <p:cNvPr id="6171" name="Freeform 30"/>
            <p:cNvSpPr>
              <a:spLocks/>
            </p:cNvSpPr>
            <p:nvPr/>
          </p:nvSpPr>
          <p:spPr bwMode="auto">
            <a:xfrm>
              <a:off x="900113" y="3249613"/>
              <a:ext cx="7343775" cy="2370138"/>
            </a:xfrm>
            <a:custGeom>
              <a:avLst/>
              <a:gdLst>
                <a:gd name="T0" fmla="*/ 0 w 4626"/>
                <a:gd name="T1" fmla="*/ 2339976 h 1493"/>
                <a:gd name="T2" fmla="*/ 3167062 w 4626"/>
                <a:gd name="T3" fmla="*/ 2197101 h 1493"/>
                <a:gd name="T4" fmla="*/ 4932362 w 4626"/>
                <a:gd name="T5" fmla="*/ 1296988 h 1493"/>
                <a:gd name="T6" fmla="*/ 5976937 w 4626"/>
                <a:gd name="T7" fmla="*/ 539750 h 1493"/>
                <a:gd name="T8" fmla="*/ 6840538 w 4626"/>
                <a:gd name="T9" fmla="*/ 107950 h 1493"/>
                <a:gd name="T10" fmla="*/ 7343775 w 4626"/>
                <a:gd name="T11" fmla="*/ 0 h 14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26"/>
                <a:gd name="T19" fmla="*/ 0 h 1493"/>
                <a:gd name="T20" fmla="*/ 4626 w 4626"/>
                <a:gd name="T21" fmla="*/ 1493 h 14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26" h="1493">
                  <a:moveTo>
                    <a:pt x="0" y="1474"/>
                  </a:moveTo>
                  <a:cubicBezTo>
                    <a:pt x="738" y="1483"/>
                    <a:pt x="1477" y="1493"/>
                    <a:pt x="1995" y="1384"/>
                  </a:cubicBezTo>
                  <a:cubicBezTo>
                    <a:pt x="2513" y="1275"/>
                    <a:pt x="2812" y="991"/>
                    <a:pt x="3107" y="817"/>
                  </a:cubicBezTo>
                  <a:cubicBezTo>
                    <a:pt x="3402" y="643"/>
                    <a:pt x="3565" y="465"/>
                    <a:pt x="3765" y="340"/>
                  </a:cubicBezTo>
                  <a:cubicBezTo>
                    <a:pt x="3965" y="215"/>
                    <a:pt x="4166" y="125"/>
                    <a:pt x="4309" y="68"/>
                  </a:cubicBezTo>
                  <a:cubicBezTo>
                    <a:pt x="4452" y="11"/>
                    <a:pt x="4539" y="5"/>
                    <a:pt x="4626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33"/>
            <p:cNvSpPr>
              <a:spLocks/>
            </p:cNvSpPr>
            <p:nvPr/>
          </p:nvSpPr>
          <p:spPr bwMode="auto">
            <a:xfrm>
              <a:off x="935038" y="3357563"/>
              <a:ext cx="7345363" cy="2376488"/>
            </a:xfrm>
            <a:custGeom>
              <a:avLst/>
              <a:gdLst>
                <a:gd name="T0" fmla="*/ 0 w 4626"/>
                <a:gd name="T1" fmla="*/ 98653 h 1349"/>
                <a:gd name="T2" fmla="*/ 2088014 w 4626"/>
                <a:gd name="T3" fmla="*/ 98653 h 1349"/>
                <a:gd name="T4" fmla="*/ 5473295 w 4626"/>
                <a:gd name="T5" fmla="*/ 378758 h 1349"/>
                <a:gd name="T6" fmla="*/ 7345363 w 4626"/>
                <a:gd name="T7" fmla="*/ 2376488 h 13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26"/>
                <a:gd name="T13" fmla="*/ 0 h 1349"/>
                <a:gd name="T14" fmla="*/ 4626 w 4626"/>
                <a:gd name="T15" fmla="*/ 1349 h 13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26" h="1349">
                  <a:moveTo>
                    <a:pt x="0" y="56"/>
                  </a:moveTo>
                  <a:cubicBezTo>
                    <a:pt x="370" y="43"/>
                    <a:pt x="741" y="30"/>
                    <a:pt x="1315" y="56"/>
                  </a:cubicBezTo>
                  <a:cubicBezTo>
                    <a:pt x="1889" y="82"/>
                    <a:pt x="2895" y="0"/>
                    <a:pt x="3447" y="215"/>
                  </a:cubicBezTo>
                  <a:cubicBezTo>
                    <a:pt x="3999" y="430"/>
                    <a:pt x="4312" y="889"/>
                    <a:pt x="4626" y="134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34"/>
            <p:cNvSpPr>
              <a:spLocks noChangeShapeType="1"/>
            </p:cNvSpPr>
            <p:nvPr/>
          </p:nvSpPr>
          <p:spPr bwMode="auto">
            <a:xfrm>
              <a:off x="5630877" y="3282949"/>
              <a:ext cx="0" cy="511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6"/>
            <p:cNvSpPr>
              <a:spLocks noChangeShapeType="1"/>
            </p:cNvSpPr>
            <p:nvPr/>
          </p:nvSpPr>
          <p:spPr bwMode="auto">
            <a:xfrm>
              <a:off x="5630877" y="3502026"/>
              <a:ext cx="17526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Text Box 16"/>
            <p:cNvSpPr txBox="1">
              <a:spLocks noChangeArrowheads="1"/>
            </p:cNvSpPr>
            <p:nvPr/>
          </p:nvSpPr>
          <p:spPr bwMode="auto">
            <a:xfrm>
              <a:off x="5813443" y="3136896"/>
              <a:ext cx="1424006" cy="923330"/>
            </a:xfrm>
            <a:prstGeom prst="rect">
              <a:avLst/>
            </a:prstGeom>
            <a:solidFill>
              <a:schemeClr val="accent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Period of highest risk impact</a:t>
              </a:r>
            </a:p>
          </p:txBody>
        </p:sp>
        <p:sp>
          <p:nvSpPr>
            <p:cNvPr id="6176" name="Freeform 33"/>
            <p:cNvSpPr>
              <a:spLocks/>
            </p:cNvSpPr>
            <p:nvPr/>
          </p:nvSpPr>
          <p:spPr bwMode="auto">
            <a:xfrm>
              <a:off x="1011382" y="2990273"/>
              <a:ext cx="7135091" cy="2306782"/>
            </a:xfrm>
            <a:custGeom>
              <a:avLst/>
              <a:gdLst>
                <a:gd name="T0" fmla="*/ 0 w 7135091"/>
                <a:gd name="T1" fmla="*/ 2288308 h 2306782"/>
                <a:gd name="T2" fmla="*/ 1551711 w 7135091"/>
                <a:gd name="T3" fmla="*/ 2135908 h 2306782"/>
                <a:gd name="T4" fmla="*/ 3574476 w 7135091"/>
                <a:gd name="T5" fmla="*/ 1263072 h 2306782"/>
                <a:gd name="T6" fmla="*/ 4544291 w 7135091"/>
                <a:gd name="T7" fmla="*/ 528782 h 2306782"/>
                <a:gd name="T8" fmla="*/ 5569527 w 7135091"/>
                <a:gd name="T9" fmla="*/ 2309 h 2306782"/>
                <a:gd name="T10" fmla="*/ 6414655 w 7135091"/>
                <a:gd name="T11" fmla="*/ 514927 h 2306782"/>
                <a:gd name="T12" fmla="*/ 7135091 w 7135091"/>
                <a:gd name="T13" fmla="*/ 2205182 h 23067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35091"/>
                <a:gd name="T22" fmla="*/ 0 h 2306782"/>
                <a:gd name="T23" fmla="*/ 7135091 w 7135091"/>
                <a:gd name="T24" fmla="*/ 2306782 h 23067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35091" h="2306782">
                  <a:moveTo>
                    <a:pt x="0" y="2288309"/>
                  </a:moveTo>
                  <a:cubicBezTo>
                    <a:pt x="477982" y="2297545"/>
                    <a:pt x="955964" y="2306782"/>
                    <a:pt x="1551709" y="2135909"/>
                  </a:cubicBezTo>
                  <a:cubicBezTo>
                    <a:pt x="2147454" y="1965036"/>
                    <a:pt x="3075709" y="1530927"/>
                    <a:pt x="3574473" y="1263072"/>
                  </a:cubicBezTo>
                  <a:cubicBezTo>
                    <a:pt x="4073237" y="995218"/>
                    <a:pt x="4211782" y="738909"/>
                    <a:pt x="4544291" y="528782"/>
                  </a:cubicBezTo>
                  <a:cubicBezTo>
                    <a:pt x="4876800" y="318655"/>
                    <a:pt x="5257800" y="4618"/>
                    <a:pt x="5569527" y="2309"/>
                  </a:cubicBezTo>
                  <a:cubicBezTo>
                    <a:pt x="5881254" y="0"/>
                    <a:pt x="6153727" y="147782"/>
                    <a:pt x="6414654" y="514927"/>
                  </a:cubicBezTo>
                  <a:cubicBezTo>
                    <a:pt x="6675581" y="882072"/>
                    <a:pt x="6905336" y="1543627"/>
                    <a:pt x="7135091" y="2205182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Text Box 17"/>
            <p:cNvSpPr txBox="1">
              <a:spLocks noChangeArrowheads="1"/>
            </p:cNvSpPr>
            <p:nvPr/>
          </p:nvSpPr>
          <p:spPr bwMode="auto">
            <a:xfrm rot="-1218237">
              <a:off x="2113705" y="4462693"/>
              <a:ext cx="24463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Combined risk impact</a:t>
              </a:r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7383501" y="3282948"/>
              <a:ext cx="0" cy="511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of Risk Management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92263"/>
            <a:ext cx="8435975" cy="4525962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SzPct val="140000"/>
            </a:pPr>
            <a:r>
              <a:rPr lang="en-US" altLang="en-US" smtClean="0"/>
              <a:t>What is likely to happen?</a:t>
            </a:r>
          </a:p>
          <a:p>
            <a:pPr eaLnBrk="1" hangingPunct="1">
              <a:lnSpc>
                <a:spcPct val="140000"/>
              </a:lnSpc>
              <a:buSzPct val="140000"/>
            </a:pPr>
            <a:r>
              <a:rPr lang="en-US" altLang="en-US" smtClean="0"/>
              <a:t>What can be done?</a:t>
            </a:r>
          </a:p>
          <a:p>
            <a:pPr eaLnBrk="1" hangingPunct="1">
              <a:lnSpc>
                <a:spcPct val="140000"/>
              </a:lnSpc>
              <a:buSzPct val="140000"/>
            </a:pPr>
            <a:r>
              <a:rPr lang="en-US" altLang="en-US" smtClean="0"/>
              <a:t>What are the warning signs?</a:t>
            </a:r>
          </a:p>
          <a:p>
            <a:pPr eaLnBrk="1" hangingPunct="1">
              <a:lnSpc>
                <a:spcPct val="140000"/>
              </a:lnSpc>
              <a:buSzPct val="140000"/>
            </a:pPr>
            <a:r>
              <a:rPr lang="en-US" altLang="en-US" smtClean="0"/>
              <a:t>What are the likely outcomes?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z="2400" i="1" smtClean="0"/>
              <a:t>Project Risk = (Probability of Event)(Consequences of Event)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0538EA2D-0A70-43C7-855E-4C77D708279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Four Stages of Risk Management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200000"/>
              </a:lnSpc>
              <a:buFontTx/>
              <a:buAutoNum type="arabicPeriod"/>
            </a:pPr>
            <a:r>
              <a:rPr lang="en-US" altLang="en-US" smtClean="0"/>
              <a:t>Risk </a:t>
            </a:r>
            <a:r>
              <a:rPr lang="en-US" altLang="en-US" smtClean="0">
                <a:solidFill>
                  <a:srgbClr val="FF3300"/>
                </a:solidFill>
              </a:rPr>
              <a:t>identification</a:t>
            </a:r>
          </a:p>
          <a:p>
            <a:pPr marL="514350" indent="-514350" eaLnBrk="1" hangingPunct="1">
              <a:lnSpc>
                <a:spcPct val="20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solidFill>
                  <a:srgbClr val="FF3300"/>
                </a:solidFill>
              </a:rPr>
              <a:t>Analysis</a:t>
            </a:r>
            <a:r>
              <a:rPr lang="en-US" altLang="en-US" smtClean="0"/>
              <a:t> of probability and consequences</a:t>
            </a:r>
          </a:p>
          <a:p>
            <a:pPr marL="514350" indent="-514350" eaLnBrk="1" hangingPunct="1">
              <a:lnSpc>
                <a:spcPct val="200000"/>
              </a:lnSpc>
              <a:buFontTx/>
              <a:buAutoNum type="arabicPeriod"/>
            </a:pPr>
            <a:r>
              <a:rPr lang="en-US" altLang="en-US" smtClean="0"/>
              <a:t>Risk </a:t>
            </a:r>
            <a:r>
              <a:rPr lang="en-US" altLang="en-US" smtClean="0">
                <a:solidFill>
                  <a:srgbClr val="FF3300"/>
                </a:solidFill>
              </a:rPr>
              <a:t>mitigation</a:t>
            </a:r>
            <a:r>
              <a:rPr lang="en-US" altLang="en-US" smtClean="0"/>
              <a:t> strategies</a:t>
            </a:r>
          </a:p>
          <a:p>
            <a:pPr marL="514350" indent="-514350" eaLnBrk="1" hangingPunct="1">
              <a:lnSpc>
                <a:spcPct val="20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solidFill>
                  <a:srgbClr val="FF3300"/>
                </a:solidFill>
              </a:rPr>
              <a:t>Control</a:t>
            </a:r>
            <a:r>
              <a:rPr lang="en-US" altLang="en-US" smtClean="0"/>
              <a:t> and documentation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8857F212-EE31-4E5D-8B15-45ED33656E6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Clusters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538538" cy="2084388"/>
          </a:xfrm>
        </p:spPr>
        <p:txBody>
          <a:bodyPr/>
          <a:lstStyle/>
          <a:p>
            <a:pPr eaLnBrk="1" hangingPunct="1">
              <a:buSzPct val="145000"/>
            </a:pPr>
            <a:r>
              <a:rPr lang="en-US" altLang="en-US" smtClean="0"/>
              <a:t>Financial</a:t>
            </a:r>
          </a:p>
          <a:p>
            <a:pPr eaLnBrk="1" hangingPunct="1">
              <a:buSzPct val="145000"/>
            </a:pPr>
            <a:r>
              <a:rPr lang="en-US" altLang="en-US" smtClean="0"/>
              <a:t>Technical</a:t>
            </a:r>
          </a:p>
          <a:p>
            <a:pPr eaLnBrk="1" hangingPunct="1">
              <a:buSzPct val="145000"/>
            </a:pPr>
            <a:r>
              <a:rPr lang="en-US" altLang="en-US" smtClean="0"/>
              <a:t>Contractual/Legal</a:t>
            </a:r>
          </a:p>
          <a:p>
            <a:pPr eaLnBrk="1" hangingPunct="1">
              <a:buSzPct val="145000"/>
              <a:buFontTx/>
              <a:buNone/>
            </a:pPr>
            <a:endParaRPr lang="en-US" altLang="en-US" sz="120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D9CC0507-761F-48D1-AEAB-494C2E525E2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464050" y="1592263"/>
            <a:ext cx="360045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SzPct val="145000"/>
              <a:buFontTx/>
              <a:buChar char="•"/>
            </a:pPr>
            <a:r>
              <a:rPr lang="en-US" altLang="en-US" sz="2800"/>
              <a:t>Commercial</a:t>
            </a:r>
          </a:p>
          <a:p>
            <a:pPr algn="l" eaLnBrk="1" hangingPunct="1">
              <a:spcBef>
                <a:spcPct val="20000"/>
              </a:spcBef>
              <a:buSzPct val="145000"/>
              <a:buFontTx/>
              <a:buChar char="•"/>
            </a:pPr>
            <a:r>
              <a:rPr lang="en-US" altLang="en-US" sz="2800"/>
              <a:t>Execution</a:t>
            </a:r>
          </a:p>
        </p:txBody>
      </p:sp>
      <p:cxnSp>
        <p:nvCxnSpPr>
          <p:cNvPr id="9223" name="Straight Connector 8"/>
          <p:cNvCxnSpPr>
            <a:cxnSpLocks noChangeShapeType="1"/>
          </p:cNvCxnSpPr>
          <p:nvPr/>
        </p:nvCxnSpPr>
        <p:spPr bwMode="auto">
          <a:xfrm>
            <a:off x="300038" y="4268788"/>
            <a:ext cx="80692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46088" y="3721100"/>
            <a:ext cx="4308475" cy="2590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buSzPct val="145000"/>
              <a:defRPr/>
            </a:pPr>
            <a:r>
              <a:rPr lang="en-US" sz="2800" dirty="0"/>
              <a:t>Common Types</a:t>
            </a:r>
          </a:p>
          <a:p>
            <a:pPr marL="285750" indent="-28575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Absenteeism</a:t>
            </a:r>
          </a:p>
          <a:p>
            <a:pPr marL="285750" indent="-28575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Resignation</a:t>
            </a:r>
          </a:p>
          <a:p>
            <a:pPr marL="285750" indent="-28575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Staff pulled away</a:t>
            </a:r>
          </a:p>
          <a:p>
            <a:pPr marL="285750" indent="-28575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Time overruns</a:t>
            </a:r>
          </a:p>
        </p:txBody>
      </p:sp>
      <p:sp>
        <p:nvSpPr>
          <p:cNvPr id="9225" name="TextBox 10"/>
          <p:cNvSpPr txBox="1">
            <a:spLocks noChangeArrowheads="1"/>
          </p:cNvSpPr>
          <p:nvPr/>
        </p:nvSpPr>
        <p:spPr bwMode="auto">
          <a:xfrm>
            <a:off x="4060825" y="4232275"/>
            <a:ext cx="4308475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Skills unavailable</a:t>
            </a:r>
          </a:p>
          <a:p>
            <a:pPr algn="l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Ineffective Training</a:t>
            </a:r>
          </a:p>
          <a:p>
            <a:pPr algn="l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Specs incomplete</a:t>
            </a:r>
          </a:p>
          <a:p>
            <a:pPr algn="l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Change orders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Factor Identification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en-US" smtClean="0"/>
              <a:t>Brainstorming meetings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en-US" smtClean="0"/>
              <a:t>Expert opinion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en-US" smtClean="0"/>
              <a:t>Past history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en-US" smtClean="0"/>
              <a:t>Multiple (or team based) assessments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F4ADCC29-88F7-44CE-8BC0-6C3F0F233C2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Risk Impact Matrix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357A50EC-CDD0-4442-9602-2039956C76E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3024188" y="1052513"/>
            <a:ext cx="370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Consequences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 rot="-5400000">
            <a:off x="451644" y="3840957"/>
            <a:ext cx="255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Likelihood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 rot="-5400000">
            <a:off x="1631950" y="50371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High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 rot="-5400000">
            <a:off x="1757363" y="2679700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Low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3095625" y="1449388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Low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5435600" y="144938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High</a:t>
            </a:r>
          </a:p>
        </p:txBody>
      </p:sp>
      <p:grpSp>
        <p:nvGrpSpPr>
          <p:cNvPr id="11274" name="Group 18"/>
          <p:cNvGrpSpPr>
            <a:grpSpLocks/>
          </p:cNvGrpSpPr>
          <p:nvPr/>
        </p:nvGrpSpPr>
        <p:grpSpPr bwMode="auto">
          <a:xfrm>
            <a:off x="2447925" y="1916113"/>
            <a:ext cx="4537075" cy="3889375"/>
            <a:chOff x="1542" y="1207"/>
            <a:chExt cx="2858" cy="2450"/>
          </a:xfrm>
        </p:grpSpPr>
        <p:sp>
          <p:nvSpPr>
            <p:cNvPr id="11276" name="Rectangle 14"/>
            <p:cNvSpPr>
              <a:spLocks noChangeArrowheads="1"/>
            </p:cNvSpPr>
            <p:nvPr/>
          </p:nvSpPr>
          <p:spPr bwMode="auto">
            <a:xfrm>
              <a:off x="1542" y="1207"/>
              <a:ext cx="1429" cy="1225"/>
            </a:xfrm>
            <a:prstGeom prst="rect">
              <a:avLst/>
            </a:prstGeom>
            <a:solidFill>
              <a:srgbClr val="FF99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Rectangle 15"/>
            <p:cNvSpPr>
              <a:spLocks noChangeArrowheads="1"/>
            </p:cNvSpPr>
            <p:nvPr/>
          </p:nvSpPr>
          <p:spPr bwMode="auto">
            <a:xfrm>
              <a:off x="2971" y="1207"/>
              <a:ext cx="1429" cy="122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8" name="Rectangle 16"/>
            <p:cNvSpPr>
              <a:spLocks noChangeArrowheads="1"/>
            </p:cNvSpPr>
            <p:nvPr/>
          </p:nvSpPr>
          <p:spPr bwMode="auto">
            <a:xfrm>
              <a:off x="2971" y="2432"/>
              <a:ext cx="1429" cy="1225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9" name="Rectangle 17"/>
            <p:cNvSpPr>
              <a:spLocks noChangeArrowheads="1"/>
            </p:cNvSpPr>
            <p:nvPr/>
          </p:nvSpPr>
          <p:spPr bwMode="auto">
            <a:xfrm>
              <a:off x="1542" y="2432"/>
              <a:ext cx="1429" cy="1225"/>
            </a:xfrm>
            <a:prstGeom prst="rect">
              <a:avLst/>
            </a:prstGeom>
            <a:solidFill>
              <a:srgbClr val="CC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Risk Scoring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Identify factors and assess the probability (P</a:t>
            </a:r>
            <a:r>
              <a:rPr lang="en-US" altLang="en-US" baseline="-25000" smtClean="0"/>
              <a:t>f</a:t>
            </a:r>
            <a:r>
              <a:rPr lang="en-US" altLang="en-US" smtClean="0"/>
              <a:t> ) and consequences (C</a:t>
            </a:r>
            <a:r>
              <a:rPr lang="en-US" altLang="en-US" baseline="-25000" smtClean="0"/>
              <a:t>f</a:t>
            </a:r>
            <a:r>
              <a:rPr lang="en-US" altLang="en-US" smtClean="0"/>
              <a:t>) of failure</a:t>
            </a:r>
            <a:endParaRPr lang="en-US" altLang="en-US" baseline="-2500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Calculate overall probability &amp; consequence</a:t>
            </a:r>
          </a:p>
          <a:p>
            <a:pPr marL="533400" indent="-533400" eaLnBrk="1" hangingPunct="1">
              <a:buFontTx/>
              <a:buAutoNum type="arabicPeriod"/>
            </a:pPr>
            <a:endParaRPr lang="en-US" altLang="en-US" smtClean="0"/>
          </a:p>
          <a:p>
            <a:pPr marL="533400" indent="-533400" eaLnBrk="1" hangingPunct="1">
              <a:buFontTx/>
              <a:buAutoNum type="arabicPeriod"/>
            </a:pPr>
            <a:endParaRPr lang="en-US" altLang="en-US" sz="2400" smtClean="0"/>
          </a:p>
          <a:p>
            <a:pPr marL="533400" indent="-533400" eaLnBrk="1" hangingPunct="1">
              <a:buFontTx/>
              <a:buAutoNum type="arabicPeriod"/>
            </a:pPr>
            <a:endParaRPr lang="en-US" altLang="en-US" sz="240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Calculate overall risk factor</a:t>
            </a:r>
          </a:p>
        </p:txBody>
      </p:sp>
      <p:graphicFrame>
        <p:nvGraphicFramePr>
          <p:cNvPr id="102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427538" y="3355975"/>
          <a:ext cx="36957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447560" imgH="419040" progId="Equation.DSMT4">
                  <p:embed/>
                </p:oleObj>
              </mc:Choice>
              <mc:Fallback>
                <p:oleObj name="Equation" r:id="rId3" imgW="14475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55975"/>
                        <a:ext cx="3695700" cy="106997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127BBAE0-D376-48AC-9470-9C3C805148FA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920750" y="3282950"/>
          <a:ext cx="30607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282950"/>
                        <a:ext cx="3060700" cy="11160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72731"/>
              </p:ext>
            </p:extLst>
          </p:nvPr>
        </p:nvGraphicFramePr>
        <p:xfrm>
          <a:off x="1907703" y="5843798"/>
          <a:ext cx="460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1549080" imgH="241200" progId="Equation.DSMT4">
                  <p:embed/>
                </p:oleObj>
              </mc:Choice>
              <mc:Fallback>
                <p:oleObj name="Equation" r:id="rId7" imgW="154908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3" y="5843798"/>
                        <a:ext cx="4608513" cy="7175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nto">
  <a:themeElements>
    <a:clrScheme name="Pinto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in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n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278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Pinto</vt:lpstr>
      <vt:lpstr>Office Theme</vt:lpstr>
      <vt:lpstr>Equation</vt:lpstr>
      <vt:lpstr>Risk Mitigation</vt:lpstr>
      <vt:lpstr>Risk</vt:lpstr>
      <vt:lpstr>Risk Vs Amount at Stake</vt:lpstr>
      <vt:lpstr>Process of Risk Management</vt:lpstr>
      <vt:lpstr>Four Stages of Risk Management</vt:lpstr>
      <vt:lpstr>Risk Clusters</vt:lpstr>
      <vt:lpstr>Risk Factor Identification</vt:lpstr>
      <vt:lpstr>Risk Impact Matrix</vt:lpstr>
      <vt:lpstr>Project Risk Scoring</vt:lpstr>
      <vt:lpstr>Risk Mitigation Strategies</vt:lpstr>
      <vt:lpstr>Control &amp; Documentation</vt:lpstr>
      <vt:lpstr>Project Risk Analysis &amp; Management</vt:lpstr>
      <vt:lpstr>Nine Phases of Risk Assessment</vt:lpstr>
      <vt:lpstr>PowerPoint Presentation</vt:lpstr>
    </vt:vector>
  </TitlesOfParts>
  <Company>UCO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Geoff Willis</dc:creator>
  <cp:lastModifiedBy>USER</cp:lastModifiedBy>
  <cp:revision>29</cp:revision>
  <dcterms:created xsi:type="dcterms:W3CDTF">2005-11-18T23:12:13Z</dcterms:created>
  <dcterms:modified xsi:type="dcterms:W3CDTF">2019-07-30T16:48:03Z</dcterms:modified>
</cp:coreProperties>
</file>