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49F8C-AF98-475F-ADE8-BC64FEDA186D}" type="datetimeFigureOut">
              <a:rPr lang="en-US" smtClean="0"/>
              <a:t>7/30/2019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756B8-B4C4-458E-8ECD-86A96F4EF4C9}" type="slidenum">
              <a:rPr lang="en-US" smtClean="0"/>
              <a:t>‹#›</a:t>
            </a:fld>
            <a:endParaRPr lang="en-US"/>
          </a:p>
        </p:txBody>
      </p:sp>
    </p:spTree>
    <p:extLst>
      <p:ext uri="{BB962C8B-B14F-4D97-AF65-F5344CB8AC3E}">
        <p14:creationId xmlns:p14="http://schemas.microsoft.com/office/powerpoint/2010/main" val="1641666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4F118-4312-4C2C-9695-91EC0E9BBE54}" type="slidenum">
              <a:rPr lang="en-US" altLang="en-US"/>
              <a:pPr/>
              <a:t>2</a:t>
            </a:fld>
            <a:endParaRPr lang="en-US" alt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ltLang="en-US"/>
              <a:t>A lot of the BCP creation is driven by the MTDs assigned to various business functions, so the BIA is very important.</a:t>
            </a:r>
          </a:p>
          <a:p>
            <a:endParaRPr lang="en-US" altLang="en-US"/>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2BCA66-2E33-4362-9480-34F28E87EA3B}" type="slidenum">
              <a:rPr lang="en-US" altLang="en-US"/>
              <a:pPr/>
              <a:t>3</a:t>
            </a:fld>
            <a:endParaRPr lang="en-US" alt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ltLang="en-US"/>
              <a:t>On the second bullet, for instance, the question is not “how likely is it we’ll suffer a total loss of our data center from a fire?”  The question is “what would be the loss to the business if we suffered the total loss of our data center?”</a:t>
            </a:r>
          </a:p>
          <a:p>
            <a:endParaRPr lang="en-US" altLang="en-US"/>
          </a:p>
          <a:p>
            <a:r>
              <a:rPr lang="en-US" altLang="en-US"/>
              <a:t>Some losses may be quantified fairly exactly.  Others have to be estimated as carefully as possible.  An example of the latter would the cost to the business in loss of consumer confidence from an extended outage.</a:t>
            </a:r>
          </a:p>
          <a:p>
            <a:endParaRPr lang="en-US" altLang="en-US"/>
          </a:p>
          <a:p>
            <a:r>
              <a:rPr lang="en-US" altLang="en-US"/>
              <a:t>For instance, what if Purdue were unable to hold classes for four weeks because we couldn’t deliver our electronic instruction?  How would parents of potential Purdue students react to that?  And how much would it cost?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77E5B-92C3-4748-B63D-F8B7F1FC8F93}" type="slidenum">
              <a:rPr lang="en-US" altLang="en-US"/>
              <a:pPr/>
              <a:t>4</a:t>
            </a:fld>
            <a:endParaRPr lang="en-US" alt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altLang="en-US"/>
              <a:t>There are nine phases to the BIA.</a:t>
            </a:r>
          </a:p>
          <a:p>
            <a:endParaRPr lang="en-US" altLang="en-US"/>
          </a:p>
          <a:p>
            <a:r>
              <a:rPr lang="en-US" altLang="en-US"/>
              <a:t>Selection of interviewees is very important.  These will be the subject matter experts from the business units, and they have to be the people who know the business.</a:t>
            </a:r>
          </a:p>
          <a:p>
            <a:endParaRPr lang="en-US" altLang="en-US"/>
          </a:p>
          <a:p>
            <a:r>
              <a:rPr lang="en-US" altLang="en-US"/>
              <a:t>Customize questionnaire: there is no standard set of questions – it varies with each business</a:t>
            </a:r>
          </a:p>
          <a:p>
            <a:endParaRPr lang="en-US" altLang="en-US"/>
          </a:p>
          <a:p>
            <a:r>
              <a:rPr lang="en-US" altLang="en-US"/>
              <a:t>Time-criticality – some processes are more critical than others.  Printing a payroll is important, but not time-critical usually.</a:t>
            </a:r>
          </a:p>
          <a:p>
            <a:endParaRPr lang="en-US" altLang="en-US"/>
          </a:p>
          <a:p>
            <a:r>
              <a:rPr lang="en-US" altLang="en-US"/>
              <a:t>if you’re Amazon.com, keeping your web site up is critical.  The business won’t go under if you print paychecks a couple of days late, but they would lose millions in potential revenue if their web site were down for a day.  The BIA aims to rank-order business processes in these terms.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70F25C-46FD-46AD-927E-D7E6D6A047DA}" type="slidenum">
              <a:rPr lang="en-US" altLang="en-US"/>
              <a:pPr/>
              <a:t>5</a:t>
            </a:fld>
            <a:endParaRPr lang="en-US" altLang="en-U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ltLang="en-US"/>
              <a:t>MTD – maximum tolerable downtime</a:t>
            </a:r>
          </a:p>
          <a:p>
            <a:endParaRPr lang="en-US" altLang="en-US"/>
          </a:p>
          <a:p>
            <a:r>
              <a:rPr lang="en-US" altLang="en-US"/>
              <a:t>MAO – maximum allowable downtime</a:t>
            </a:r>
          </a:p>
          <a:p>
            <a:endParaRPr lang="en-US" altLang="en-US"/>
          </a:p>
          <a:p>
            <a:r>
              <a:rPr lang="en-US" altLang="en-US"/>
              <a:t>Recovery options will range in price and effort – must match them appropriately with the criticality of business functions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47F5B3-F81A-40C5-BA07-4A7FA8C056C0}"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962007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47F5B3-F81A-40C5-BA07-4A7FA8C056C0}"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127936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47F5B3-F81A-40C5-BA07-4A7FA8C056C0}"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1788015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47F5B3-F81A-40C5-BA07-4A7FA8C056C0}"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73413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47F5B3-F81A-40C5-BA07-4A7FA8C056C0}"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184770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47F5B3-F81A-40C5-BA07-4A7FA8C056C0}"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25400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47F5B3-F81A-40C5-BA07-4A7FA8C056C0}"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240830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47F5B3-F81A-40C5-BA07-4A7FA8C056C0}"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209078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7F5B3-F81A-40C5-BA07-4A7FA8C056C0}"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1700553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7F5B3-F81A-40C5-BA07-4A7FA8C056C0}"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163971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47F5B3-F81A-40C5-BA07-4A7FA8C056C0}"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17FD1-BADB-4DC7-AB91-7D8152AA633D}" type="slidenum">
              <a:rPr lang="en-US" smtClean="0"/>
              <a:t>‹#›</a:t>
            </a:fld>
            <a:endParaRPr lang="en-US"/>
          </a:p>
        </p:txBody>
      </p:sp>
    </p:spTree>
    <p:extLst>
      <p:ext uri="{BB962C8B-B14F-4D97-AF65-F5344CB8AC3E}">
        <p14:creationId xmlns:p14="http://schemas.microsoft.com/office/powerpoint/2010/main" val="234331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7F5B3-F81A-40C5-BA07-4A7FA8C056C0}"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17FD1-BADB-4DC7-AB91-7D8152AA633D}" type="slidenum">
              <a:rPr lang="en-US" smtClean="0"/>
              <a:t>‹#›</a:t>
            </a:fld>
            <a:endParaRPr lang="en-US"/>
          </a:p>
        </p:txBody>
      </p:sp>
    </p:spTree>
    <p:extLst>
      <p:ext uri="{BB962C8B-B14F-4D97-AF65-F5344CB8AC3E}">
        <p14:creationId xmlns:p14="http://schemas.microsoft.com/office/powerpoint/2010/main" val="3073691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IMPACT ANALYSIS (BIA)</a:t>
            </a:r>
            <a:endParaRPr lang="en-US" dirty="0"/>
          </a:p>
        </p:txBody>
      </p:sp>
      <p:sp>
        <p:nvSpPr>
          <p:cNvPr id="3" name="Subtitle 2"/>
          <p:cNvSpPr>
            <a:spLocks noGrp="1"/>
          </p:cNvSpPr>
          <p:nvPr>
            <p:ph type="subTitle" idx="1"/>
          </p:nvPr>
        </p:nvSpPr>
        <p:spPr/>
        <p:txBody>
          <a:bodyPr>
            <a:normAutofit/>
          </a:bodyPr>
          <a:lstStyle/>
          <a:p>
            <a:r>
              <a:rPr lang="en-US" sz="1800" dirty="0" smtClean="0"/>
              <a:t>YULHENDRI</a:t>
            </a:r>
          </a:p>
          <a:p>
            <a:r>
              <a:rPr lang="en-US" sz="1800" dirty="0" smtClean="0"/>
              <a:t>PRODI SISTEM INFORMASI</a:t>
            </a:r>
          </a:p>
          <a:p>
            <a:r>
              <a:rPr lang="en-US" sz="1800" dirty="0" smtClean="0"/>
              <a:t>FASILKOM</a:t>
            </a:r>
          </a:p>
          <a:p>
            <a:r>
              <a:rPr lang="en-US" sz="1800" dirty="0" smtClean="0"/>
              <a:t>UNIVERSITAS ESAUNGGUL</a:t>
            </a:r>
            <a:endParaRPr lang="en-US" sz="1800" dirty="0"/>
          </a:p>
        </p:txBody>
      </p:sp>
    </p:spTree>
    <p:extLst>
      <p:ext uri="{BB962C8B-B14F-4D97-AF65-F5344CB8AC3E}">
        <p14:creationId xmlns:p14="http://schemas.microsoft.com/office/powerpoint/2010/main" val="29381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768350" y="1370013"/>
            <a:ext cx="7772400" cy="871537"/>
          </a:xfrm>
        </p:spPr>
        <p:txBody>
          <a:bodyPr/>
          <a:lstStyle/>
          <a:p>
            <a:r>
              <a:rPr lang="en-US" altLang="en-US"/>
              <a:t>II - Business Impact Analysis (BIA)</a:t>
            </a:r>
          </a:p>
        </p:txBody>
      </p:sp>
      <p:sp>
        <p:nvSpPr>
          <p:cNvPr id="24579" name="Rectangle 3"/>
          <p:cNvSpPr>
            <a:spLocks noGrp="1" noChangeArrowheads="1"/>
          </p:cNvSpPr>
          <p:nvPr>
            <p:ph type="subTitle" idx="1"/>
          </p:nvPr>
        </p:nvSpPr>
        <p:spPr>
          <a:xfrm>
            <a:off x="1371600" y="2439988"/>
            <a:ext cx="6400800" cy="3198812"/>
          </a:xfrm>
        </p:spPr>
        <p:txBody>
          <a:bodyPr/>
          <a:lstStyle/>
          <a:p>
            <a:pPr algn="l">
              <a:lnSpc>
                <a:spcPct val="90000"/>
              </a:lnSpc>
              <a:buFont typeface="Wingdings" pitchFamily="2" charset="2"/>
              <a:buChar char="§"/>
            </a:pPr>
            <a:r>
              <a:rPr lang="en-US" altLang="en-US" sz="2800"/>
              <a:t>Goal: obtain formal agreement with senior management on the MTD for each time-critical business resource</a:t>
            </a:r>
          </a:p>
          <a:p>
            <a:pPr algn="l">
              <a:lnSpc>
                <a:spcPct val="90000"/>
              </a:lnSpc>
              <a:buFont typeface="Wingdings" pitchFamily="2" charset="2"/>
              <a:buChar char="§"/>
            </a:pPr>
            <a:r>
              <a:rPr lang="en-US" altLang="en-US" sz="2800"/>
              <a:t>MTD – maximum tolerable downtime, also known as MAO (Maximum Allowable Outage)</a:t>
            </a:r>
          </a:p>
        </p:txBody>
      </p:sp>
    </p:spTree>
    <p:extLst>
      <p:ext uri="{BB962C8B-B14F-4D97-AF65-F5344CB8AC3E}">
        <p14:creationId xmlns:p14="http://schemas.microsoft.com/office/powerpoint/2010/main" val="407328639"/>
      </p:ext>
    </p:extLst>
  </p:cSld>
  <p:clrMapOvr>
    <a:masterClrMapping/>
  </p:clrMapOvr>
  <p:transition advTm="256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768350" y="1370013"/>
            <a:ext cx="7772400" cy="871537"/>
          </a:xfrm>
        </p:spPr>
        <p:txBody>
          <a:bodyPr/>
          <a:lstStyle/>
          <a:p>
            <a:r>
              <a:rPr lang="en-US" altLang="en-US"/>
              <a:t>II - Business Impact Analysis (BIA)</a:t>
            </a:r>
          </a:p>
        </p:txBody>
      </p:sp>
      <p:sp>
        <p:nvSpPr>
          <p:cNvPr id="34819" name="Rectangle 3"/>
          <p:cNvSpPr>
            <a:spLocks noGrp="1" noChangeArrowheads="1"/>
          </p:cNvSpPr>
          <p:nvPr>
            <p:ph type="subTitle" idx="1"/>
          </p:nvPr>
        </p:nvSpPr>
        <p:spPr>
          <a:xfrm>
            <a:off x="1371600" y="2439988"/>
            <a:ext cx="6400800" cy="3198812"/>
          </a:xfrm>
        </p:spPr>
        <p:txBody>
          <a:bodyPr/>
          <a:lstStyle/>
          <a:p>
            <a:pPr algn="l">
              <a:buFont typeface="Wingdings" pitchFamily="2" charset="2"/>
              <a:buChar char="§"/>
            </a:pPr>
            <a:r>
              <a:rPr lang="en-US" altLang="en-US" sz="2800"/>
              <a:t>Quantifies loss due to business outage (financial, extra cost of recovery, embarassment)</a:t>
            </a:r>
          </a:p>
          <a:p>
            <a:pPr algn="l">
              <a:buFont typeface="Wingdings" pitchFamily="2" charset="2"/>
              <a:buChar char="§"/>
            </a:pPr>
            <a:r>
              <a:rPr lang="en-US" altLang="en-US" sz="2800"/>
              <a:t>Does not estimate the probability of kinds of incidents, only quantifies the consequences</a:t>
            </a:r>
          </a:p>
        </p:txBody>
      </p:sp>
    </p:spTree>
    <p:extLst>
      <p:ext uri="{BB962C8B-B14F-4D97-AF65-F5344CB8AC3E}">
        <p14:creationId xmlns:p14="http://schemas.microsoft.com/office/powerpoint/2010/main" val="4080400743"/>
      </p:ext>
    </p:extLst>
  </p:cSld>
  <p:clrMapOvr>
    <a:masterClrMapping/>
  </p:clrMapOvr>
  <p:transition advTm="2562"/>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768350" y="1370013"/>
            <a:ext cx="7772400" cy="871537"/>
          </a:xfrm>
        </p:spPr>
        <p:txBody>
          <a:bodyPr/>
          <a:lstStyle/>
          <a:p>
            <a:r>
              <a:rPr lang="en-US" altLang="en-US"/>
              <a:t>II - BIA phases </a:t>
            </a:r>
          </a:p>
        </p:txBody>
      </p:sp>
      <p:sp>
        <p:nvSpPr>
          <p:cNvPr id="25603" name="Rectangle 3"/>
          <p:cNvSpPr>
            <a:spLocks noGrp="1" noChangeArrowheads="1"/>
          </p:cNvSpPr>
          <p:nvPr>
            <p:ph type="subTitle" idx="1"/>
          </p:nvPr>
        </p:nvSpPr>
        <p:spPr>
          <a:xfrm>
            <a:off x="1371600" y="2525713"/>
            <a:ext cx="6400800" cy="3113087"/>
          </a:xfrm>
        </p:spPr>
        <p:txBody>
          <a:bodyPr/>
          <a:lstStyle/>
          <a:p>
            <a:pPr algn="l">
              <a:buFont typeface="Wingdings" pitchFamily="2" charset="2"/>
              <a:buChar char="§"/>
            </a:pPr>
            <a:r>
              <a:rPr lang="en-US" altLang="en-US" sz="2400"/>
              <a:t>Choose information gathering methods (surveys, interviews, software tools)</a:t>
            </a:r>
          </a:p>
          <a:p>
            <a:pPr algn="l">
              <a:buFont typeface="Wingdings" pitchFamily="2" charset="2"/>
              <a:buChar char="§"/>
            </a:pPr>
            <a:r>
              <a:rPr lang="en-US" altLang="en-US" sz="2400"/>
              <a:t>Select interviewees</a:t>
            </a:r>
          </a:p>
          <a:p>
            <a:pPr algn="l">
              <a:buFont typeface="Wingdings" pitchFamily="2" charset="2"/>
              <a:buChar char="§"/>
            </a:pPr>
            <a:r>
              <a:rPr lang="en-US" altLang="en-US" sz="2400"/>
              <a:t>Customize questionnaire</a:t>
            </a:r>
          </a:p>
          <a:p>
            <a:pPr algn="l">
              <a:buFont typeface="Wingdings" pitchFamily="2" charset="2"/>
              <a:buChar char="§"/>
            </a:pPr>
            <a:r>
              <a:rPr lang="en-US" altLang="en-US" sz="2400"/>
              <a:t>Analyze information</a:t>
            </a:r>
          </a:p>
          <a:p>
            <a:pPr algn="l">
              <a:buFont typeface="Wingdings" pitchFamily="2" charset="2"/>
              <a:buChar char="§"/>
            </a:pPr>
            <a:r>
              <a:rPr lang="en-US" altLang="en-US" sz="2400"/>
              <a:t>Identify time-critical business functions</a:t>
            </a:r>
          </a:p>
        </p:txBody>
      </p:sp>
    </p:spTree>
    <p:extLst>
      <p:ext uri="{BB962C8B-B14F-4D97-AF65-F5344CB8AC3E}">
        <p14:creationId xmlns:p14="http://schemas.microsoft.com/office/powerpoint/2010/main" val="3776548987"/>
      </p:ext>
    </p:extLst>
  </p:cSld>
  <p:clrMapOvr>
    <a:masterClrMapping/>
  </p:clrMapOvr>
  <p:transition advTm="2562"/>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68350" y="1370013"/>
            <a:ext cx="7772400" cy="881062"/>
          </a:xfrm>
        </p:spPr>
        <p:txBody>
          <a:bodyPr/>
          <a:lstStyle/>
          <a:p>
            <a:r>
              <a:rPr lang="en-US" altLang="en-US"/>
              <a:t>II - BIA phases (continued)</a:t>
            </a:r>
          </a:p>
        </p:txBody>
      </p:sp>
      <p:sp>
        <p:nvSpPr>
          <p:cNvPr id="26627" name="Rectangle 3"/>
          <p:cNvSpPr>
            <a:spLocks noGrp="1" noChangeArrowheads="1"/>
          </p:cNvSpPr>
          <p:nvPr>
            <p:ph type="subTitle" idx="1"/>
          </p:nvPr>
        </p:nvSpPr>
        <p:spPr>
          <a:xfrm>
            <a:off x="1371600" y="2471738"/>
            <a:ext cx="6400800" cy="3167062"/>
          </a:xfrm>
        </p:spPr>
        <p:txBody>
          <a:bodyPr/>
          <a:lstStyle/>
          <a:p>
            <a:pPr algn="l">
              <a:buFont typeface="Wingdings" pitchFamily="2" charset="2"/>
              <a:buChar char="§"/>
            </a:pPr>
            <a:r>
              <a:rPr lang="en-US" altLang="en-US" sz="2800"/>
              <a:t>Assign MTDs </a:t>
            </a:r>
          </a:p>
          <a:p>
            <a:pPr algn="l">
              <a:buFont typeface="Wingdings" pitchFamily="2" charset="2"/>
              <a:buChar char="§"/>
            </a:pPr>
            <a:r>
              <a:rPr lang="en-US" altLang="en-US" sz="2800"/>
              <a:t>Rank critical business functions by MTDs</a:t>
            </a:r>
          </a:p>
          <a:p>
            <a:pPr algn="l">
              <a:buFont typeface="Wingdings" pitchFamily="2" charset="2"/>
              <a:buChar char="§"/>
            </a:pPr>
            <a:r>
              <a:rPr lang="en-US" altLang="en-US" sz="2800"/>
              <a:t>Report recovery options</a:t>
            </a:r>
          </a:p>
          <a:p>
            <a:pPr algn="l">
              <a:buFont typeface="Wingdings" pitchFamily="2" charset="2"/>
              <a:buChar char="§"/>
            </a:pPr>
            <a:r>
              <a:rPr lang="en-US" altLang="en-US" sz="2800"/>
              <a:t>Obtain management approval</a:t>
            </a:r>
          </a:p>
          <a:p>
            <a:pPr algn="l">
              <a:buFont typeface="Wingdings" pitchFamily="2" charset="2"/>
              <a:buChar char="§"/>
            </a:pPr>
            <a:endParaRPr lang="en-US" altLang="en-US" sz="2800"/>
          </a:p>
        </p:txBody>
      </p:sp>
    </p:spTree>
    <p:extLst>
      <p:ext uri="{BB962C8B-B14F-4D97-AF65-F5344CB8AC3E}">
        <p14:creationId xmlns:p14="http://schemas.microsoft.com/office/powerpoint/2010/main" val="565014422"/>
      </p:ext>
    </p:extLst>
  </p:cSld>
  <p:clrMapOvr>
    <a:masterClrMapping/>
  </p:clrMapOvr>
  <p:transition advTm="2562"/>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458</Words>
  <Application>Microsoft Office PowerPoint</Application>
  <PresentationFormat>On-screen Show (4:3)</PresentationFormat>
  <Paragraphs>46</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BUSINESS IMPACT ANALYSIS (BIA)</vt:lpstr>
      <vt:lpstr>II - Business Impact Analysis (BIA)</vt:lpstr>
      <vt:lpstr>II - Business Impact Analysis (BIA)</vt:lpstr>
      <vt:lpstr>II - BIA phases </vt:lpstr>
      <vt:lpstr>II - BIA phases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IMPACT ANALYSIS (BIA)</dc:title>
  <dc:creator>USER</dc:creator>
  <cp:lastModifiedBy>USER</cp:lastModifiedBy>
  <cp:revision>1</cp:revision>
  <dcterms:created xsi:type="dcterms:W3CDTF">2019-07-30T15:13:41Z</dcterms:created>
  <dcterms:modified xsi:type="dcterms:W3CDTF">2019-07-30T15:15:03Z</dcterms:modified>
</cp:coreProperties>
</file>