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8" r:id="rId4"/>
    <p:sldId id="264" r:id="rId5"/>
    <p:sldId id="258" r:id="rId6"/>
    <p:sldId id="265" r:id="rId7"/>
    <p:sldId id="266" r:id="rId8"/>
    <p:sldId id="260" r:id="rId9"/>
    <p:sldId id="261" r:id="rId10"/>
    <p:sldId id="262" r:id="rId11"/>
    <p:sldId id="267" r:id="rId12"/>
    <p:sldId id="282" r:id="rId13"/>
    <p:sldId id="268" r:id="rId14"/>
    <p:sldId id="269" r:id="rId15"/>
    <p:sldId id="279" r:id="rId16"/>
    <p:sldId id="283" r:id="rId17"/>
    <p:sldId id="270" r:id="rId18"/>
    <p:sldId id="274" r:id="rId19"/>
    <p:sldId id="275" r:id="rId20"/>
    <p:sldId id="285" r:id="rId21"/>
    <p:sldId id="281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3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6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3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7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7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4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0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5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7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5DE3D-76C8-4D6D-A29D-EC6D3D6B366B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414B-DC5A-4FBE-8ED0-A652ECE38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2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dtools.com/pages/article/newLDR_51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905000"/>
            <a:ext cx="7175351" cy="1143000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US" sz="4300" b="1" dirty="0"/>
              <a:t>RISK ANALYSIS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47046" y="3962400"/>
            <a:ext cx="7175351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id-ID" sz="2800" dirty="0" smtClean="0"/>
              <a:t>By  Yulhendri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71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438400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b="1" dirty="0" smtClean="0"/>
              <a:t>Assess Risk</a:t>
            </a:r>
            <a:endParaRPr lang="en-US" sz="4300" b="1" dirty="0"/>
          </a:p>
        </p:txBody>
      </p:sp>
    </p:spTree>
    <p:extLst>
      <p:ext uri="{BB962C8B-B14F-4D97-AF65-F5344CB8AC3E}">
        <p14:creationId xmlns:p14="http://schemas.microsoft.com/office/powerpoint/2010/main" val="221172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6400800" cy="2133600"/>
          </a:xfrm>
        </p:spPr>
        <p:txBody>
          <a:bodyPr>
            <a:normAutofit fontScale="92500"/>
          </a:bodyPr>
          <a:lstStyle/>
          <a:p>
            <a:pPr marL="1087438" indent="-1042988">
              <a:lnSpc>
                <a:spcPct val="120000"/>
              </a:lnSpc>
              <a:buNone/>
            </a:pPr>
            <a:r>
              <a:rPr lang="en-US" b="1" dirty="0"/>
              <a:t>Step 2</a:t>
            </a:r>
            <a:r>
              <a:rPr lang="en-US" dirty="0"/>
              <a:t>: </a:t>
            </a:r>
            <a:r>
              <a:rPr lang="en-US" dirty="0" smtClean="0"/>
              <a:t> Decide </a:t>
            </a:r>
            <a:r>
              <a:rPr lang="en-US" dirty="0"/>
              <a:t>who might be harmed and how - consider everyone at the </a:t>
            </a:r>
            <a:r>
              <a:rPr lang="en-US" dirty="0" smtClean="0"/>
              <a:t>event, </a:t>
            </a:r>
            <a:r>
              <a:rPr lang="en-US" dirty="0"/>
              <a:t>not just </a:t>
            </a:r>
            <a:r>
              <a:rPr lang="en-US" dirty="0" smtClean="0"/>
              <a:t>students. </a:t>
            </a:r>
            <a:r>
              <a:rPr lang="en-US" dirty="0"/>
              <a:t>Once you've identified the threats you're facing, you need to work out both the likelihood of these threats being realized, and their possible impact.</a:t>
            </a:r>
          </a:p>
          <a:p>
            <a:pPr marL="1087438" indent="-1042988">
              <a:buNone/>
            </a:pPr>
            <a:endParaRPr lang="en-US" dirty="0" smtClean="0"/>
          </a:p>
          <a:p>
            <a:pPr marL="1087438" indent="-1042988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400800" cy="2438400"/>
          </a:xfrm>
        </p:spPr>
        <p:txBody>
          <a:bodyPr>
            <a:normAutofit/>
          </a:bodyPr>
          <a:lstStyle/>
          <a:p>
            <a:pPr marL="684213" indent="-639763">
              <a:buNone/>
            </a:pPr>
            <a:r>
              <a:rPr lang="en-US" b="1" dirty="0"/>
              <a:t>Tip: </a:t>
            </a:r>
            <a:endParaRPr lang="en-US" b="1" dirty="0" smtClean="0"/>
          </a:p>
          <a:p>
            <a:pPr marL="387350" indent="-342900">
              <a:lnSpc>
                <a:spcPct val="110000"/>
              </a:lnSpc>
              <a:buFont typeface="Wingdings" pitchFamily="2" charset="2"/>
              <a:buChar char="ü"/>
            </a:pPr>
            <a:r>
              <a:rPr lang="en-US" dirty="0" smtClean="0"/>
              <a:t>Don't </a:t>
            </a:r>
            <a:r>
              <a:rPr lang="en-US" dirty="0"/>
              <a:t>rush this step. Gather as much information as you can so that you can estimate the probability of a threat occurring. </a:t>
            </a:r>
            <a:endParaRPr lang="en-US" dirty="0" smtClean="0"/>
          </a:p>
          <a:p>
            <a:pPr marL="400050" indent="-342900">
              <a:buFont typeface="Wingdings" pitchFamily="2" charset="2"/>
              <a:buChar char="ü"/>
            </a:pPr>
            <a:r>
              <a:rPr lang="en-US" dirty="0" smtClean="0"/>
              <a:t>Probabilities </a:t>
            </a:r>
            <a:r>
              <a:rPr lang="en-US" dirty="0"/>
              <a:t>are particularly hard to assess: where you can, base these on past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924799" cy="15714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300" b="1" dirty="0"/>
              <a:t>Identify Methods to Manage Risks</a:t>
            </a:r>
            <a:r>
              <a:rPr lang="en-US" sz="4300" dirty="0"/>
              <a:t/>
            </a:r>
            <a:br>
              <a:rPr lang="en-US" sz="4300" dirty="0"/>
            </a:b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26394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781800" cy="2011680"/>
          </a:xfrm>
        </p:spPr>
        <p:txBody>
          <a:bodyPr>
            <a:normAutofit/>
          </a:bodyPr>
          <a:lstStyle/>
          <a:p>
            <a:pPr marL="1087438" indent="-1042988">
              <a:buNone/>
            </a:pPr>
            <a:r>
              <a:rPr lang="en-US" b="1" dirty="0"/>
              <a:t>Step 3</a:t>
            </a:r>
            <a:r>
              <a:rPr lang="en-US" dirty="0"/>
              <a:t>: Evaluate the risks arising from </a:t>
            </a:r>
            <a:r>
              <a:rPr lang="en-US" dirty="0" smtClean="0"/>
              <a:t>threats</a:t>
            </a:r>
            <a:r>
              <a:rPr lang="en-US" dirty="0"/>
              <a:t>, and decide whether the existing precautions are adequate, or if more should be done. If something needs to be done, take steps to eliminate or control the risks.</a:t>
            </a:r>
          </a:p>
        </p:txBody>
      </p:sp>
    </p:spTree>
    <p:extLst>
      <p:ext uri="{BB962C8B-B14F-4D97-AF65-F5344CB8AC3E}">
        <p14:creationId xmlns:p14="http://schemas.microsoft.com/office/powerpoint/2010/main" val="36877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883920"/>
            <a:ext cx="6400800" cy="467868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b="1" dirty="0"/>
              <a:t>Using existing assets</a:t>
            </a:r>
            <a:r>
              <a:rPr lang="en-US" dirty="0"/>
              <a:t> - this may involve reusing or redeploying existing equipment, improving existing methods and systems, changing people's responsibilities, improving accountability and internal controls, and so on. </a:t>
            </a:r>
          </a:p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/>
              <a:t>You can also manage risks by adding or changing things. For instance, you could do this by choosing different </a:t>
            </a:r>
            <a:r>
              <a:rPr lang="en-US" dirty="0" smtClean="0"/>
              <a:t>activities, </a:t>
            </a:r>
            <a:r>
              <a:rPr lang="en-US" dirty="0"/>
              <a:t>by improving safety procedures or safety gear, or by adding a layer of security to your </a:t>
            </a:r>
            <a:r>
              <a:rPr lang="en-US" dirty="0" smtClean="0"/>
              <a:t>activity.</a:t>
            </a:r>
            <a:endParaRPr lang="en-US" dirty="0"/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/>
              <a:t>Developing a contingency plan</a:t>
            </a:r>
            <a:r>
              <a:rPr lang="en-US" dirty="0"/>
              <a:t> - this is where you accept a risk, but develop a plan to minimize its effects if it happens. </a:t>
            </a:r>
          </a:p>
        </p:txBody>
      </p:sp>
    </p:spTree>
    <p:extLst>
      <p:ext uri="{BB962C8B-B14F-4D97-AF65-F5344CB8AC3E}">
        <p14:creationId xmlns:p14="http://schemas.microsoft.com/office/powerpoint/2010/main" val="26694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505968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/>
              <a:t>A good </a:t>
            </a:r>
            <a:r>
              <a:rPr lang="en-US" u="sng" dirty="0">
                <a:solidFill>
                  <a:schemeClr val="accent6"/>
                </a:solidFill>
                <a:hlinkClick r:id="rId2"/>
              </a:rPr>
              <a:t>contingency plan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will allow you to take action immediately, and with the minimum of project control, if you find yourself in a crisis. 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/>
              <a:t>Investing in new resources</a:t>
            </a:r>
            <a:r>
              <a:rPr lang="en-US" dirty="0"/>
              <a:t> - your Risk Analysis will help you decide whether you need to bring in additional resources to counter the risk. This can include insuring the risk - this is particularly important where the risk is so great that it can threaten the participants safety, your organization or university solvency and/or reputation.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You might also want to develop a procedural prevention plan. This defines the activities that need to take place for the program to mitigate the risks you've identified.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8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4800" b="1" dirty="0"/>
              <a:t>Implement Methods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03120"/>
            <a:ext cx="6934200" cy="2011680"/>
          </a:xfrm>
        </p:spPr>
        <p:txBody>
          <a:bodyPr>
            <a:normAutofit/>
          </a:bodyPr>
          <a:lstStyle/>
          <a:p>
            <a:pPr marL="971550" indent="-927100">
              <a:lnSpc>
                <a:spcPct val="120000"/>
              </a:lnSpc>
              <a:buNone/>
            </a:pPr>
            <a:r>
              <a:rPr lang="en-US" b="1" dirty="0"/>
              <a:t>Step 4</a:t>
            </a:r>
            <a:r>
              <a:rPr lang="en-US" dirty="0"/>
              <a:t>: Record the findings and state how they can be controlled to prevent harm. Most importantly, </a:t>
            </a:r>
            <a:r>
              <a:rPr lang="en-US" dirty="0" smtClean="0"/>
              <a:t>organizational members and advisor must </a:t>
            </a:r>
            <a:r>
              <a:rPr lang="en-US" dirty="0"/>
              <a:t>be informed about the outcome of the risk assessment, as they will be the ones who will need to take action. </a:t>
            </a:r>
          </a:p>
        </p:txBody>
      </p:sp>
    </p:spTree>
    <p:extLst>
      <p:ext uri="{BB962C8B-B14F-4D97-AF65-F5344CB8AC3E}">
        <p14:creationId xmlns:p14="http://schemas.microsoft.com/office/powerpoint/2010/main" val="9305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689" y="3048000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4800" b="1" dirty="0"/>
              <a:t>Manage &amp; Evaluate</a:t>
            </a:r>
            <a:br>
              <a:rPr lang="en-US" sz="4800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3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391400" cy="39928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Almost all of the things that we do </a:t>
            </a:r>
            <a:r>
              <a:rPr lang="en-US" dirty="0" smtClean="0"/>
              <a:t>involve risk of some kind, but it can sometimes be challenging to </a:t>
            </a:r>
            <a:r>
              <a:rPr lang="en-US" dirty="0"/>
              <a:t>identify risk, let alone to prepare for it.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Risk Analysis helps you understand risk, so that you can manage it, and minimize disruption to your </a:t>
            </a:r>
            <a:r>
              <a:rPr lang="en-US" dirty="0" smtClean="0"/>
              <a:t>events.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Risk </a:t>
            </a:r>
            <a:r>
              <a:rPr lang="en-US" dirty="0"/>
              <a:t>Analysis also helps you control risk in a </a:t>
            </a:r>
            <a:r>
              <a:rPr lang="en-US" dirty="0" smtClean="0"/>
              <a:t>effective </a:t>
            </a:r>
            <a:r>
              <a:rPr lang="en-US" dirty="0"/>
              <a:t>way.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Risk Analysis helps you identify and manage potential problems that could undermine </a:t>
            </a:r>
            <a:r>
              <a:rPr lang="en-US" dirty="0" smtClean="0"/>
              <a:t>your activity.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467600" cy="1828800"/>
          </a:xfrm>
        </p:spPr>
        <p:txBody>
          <a:bodyPr>
            <a:normAutofit/>
          </a:bodyPr>
          <a:lstStyle/>
          <a:p>
            <a:pPr marL="1087438" indent="-1087438">
              <a:buNone/>
            </a:pPr>
            <a:r>
              <a:rPr lang="en-US" b="1" dirty="0" smtClean="0"/>
              <a:t>Step 5</a:t>
            </a:r>
            <a:r>
              <a:rPr lang="en-US" dirty="0" smtClean="0"/>
              <a:t>:</a:t>
            </a:r>
            <a:r>
              <a:rPr lang="en-US" dirty="0"/>
              <a:t>Risk evaluation allows you to determine the significance of risks to the event and decide to accept the specific risk or take action to prevent or minimize it.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17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010400" cy="4038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b="1" dirty="0"/>
              <a:t>Key Points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Risk Analysis is a proven way of identifying and assessing factors that could negatively affect the success of a </a:t>
            </a:r>
            <a:r>
              <a:rPr lang="en-US" dirty="0" smtClean="0"/>
              <a:t>program. </a:t>
            </a:r>
            <a:r>
              <a:rPr lang="en-US" dirty="0"/>
              <a:t>It allows you to examine the risks that you or your organization face, and decide whether or not to move forward with a decision.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You do a Risk Analysis by identify threats, and by then estimating the likelihood of those threats being realized.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Once you've </a:t>
            </a:r>
            <a:r>
              <a:rPr lang="en-US" dirty="0" smtClean="0"/>
              <a:t>identified the risks </a:t>
            </a:r>
            <a:r>
              <a:rPr lang="en-US" dirty="0"/>
              <a:t>you face, you can start looking at ways to manage them effectively. This may include using existing assets, developing a contingency plan, or investing in new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4907280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en-US" b="1" dirty="0" smtClean="0"/>
              <a:t>Risk Assessment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b="1" dirty="0" smtClean="0"/>
              <a:t>Review the: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Risk Management Questionnaire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Pre-Event Planning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Event Planning Guide Worksheet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Risk Assessment Worksheet examples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UWM Matrix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 marL="45720" indent="0">
              <a:lnSpc>
                <a:spcPct val="160000"/>
              </a:lnSpc>
              <a:buNone/>
            </a:pPr>
            <a:r>
              <a:rPr lang="en-US" b="1" dirty="0" smtClean="0"/>
              <a:t>Complete the: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Event Planning Guide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Risk Assessment Worksheet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45920"/>
            <a:ext cx="6400800" cy="27736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Risk is made up of two things: the probability of something going wrong, and the negative consequences that will happen if it does.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You carry out a Risk Analysis by first identifying the possible threats that you face, and by then estimating the likelihood that these threats will materialize.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42757"/>
            <a:ext cx="6512511" cy="1238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b="1" dirty="0" smtClean="0"/>
              <a:t>PROBABILITY</a:t>
            </a:r>
            <a:endParaRPr lang="en-US" sz="43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951823"/>
              </p:ext>
            </p:extLst>
          </p:nvPr>
        </p:nvGraphicFramePr>
        <p:xfrm>
          <a:off x="1066800" y="2209801"/>
          <a:ext cx="6858000" cy="3047999"/>
        </p:xfrm>
        <a:graphic>
          <a:graphicData uri="http://schemas.openxmlformats.org/drawingml/2006/table">
            <a:tbl>
              <a:tblPr/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99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PROBABILITY THAT SOMETHING WILL GO WRONG</a:t>
                      </a:r>
                      <a:endParaRPr lang="en-US" sz="24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461963" marR="0" indent="-461963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A—</a:t>
                      </a:r>
                      <a:r>
                        <a:rPr lang="en-US" sz="24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Likely to occur immediately or in a  short period of time,                              expected to occur frequently.</a:t>
                      </a:r>
                      <a:endParaRPr lang="en-US" sz="24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B—</a:t>
                      </a:r>
                      <a:r>
                        <a:rPr lang="en-US" sz="24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Probably will occur in time.</a:t>
                      </a:r>
                      <a:endParaRPr lang="en-US" sz="24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C—</a:t>
                      </a:r>
                      <a:r>
                        <a:rPr lang="en-US" sz="24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May occur in time</a:t>
                      </a:r>
                      <a:endParaRPr lang="en-US" sz="24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D—</a:t>
                      </a:r>
                      <a:r>
                        <a:rPr lang="en-US" sz="24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Unlikely to occur</a:t>
                      </a:r>
                      <a:r>
                        <a:rPr lang="en-US" sz="24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0845800" y="2362200"/>
            <a:ext cx="2014538" cy="1914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38200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b="1" dirty="0" smtClean="0"/>
              <a:t>SERIOUSNESS</a:t>
            </a:r>
            <a:endParaRPr lang="en-US" sz="43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673137"/>
              </p:ext>
            </p:extLst>
          </p:nvPr>
        </p:nvGraphicFramePr>
        <p:xfrm>
          <a:off x="1219200" y="2133600"/>
          <a:ext cx="6781800" cy="4062984"/>
        </p:xfrm>
        <a:graphic>
          <a:graphicData uri="http://schemas.openxmlformats.org/drawingml/2006/table">
            <a:tbl>
              <a:tblPr/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SERIOUSNESS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RISK</a:t>
                      </a:r>
                    </a:p>
                    <a:p>
                      <a:pPr marL="230188" marR="0" indent="-230188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14" algn="l"/>
                        </a:tabLst>
                      </a:pPr>
                      <a:endParaRPr lang="en-US" sz="2000" b="1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30188" marR="0" indent="-230188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14" algn="l"/>
                        </a:tabLs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May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result in death.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49695" marR="0" indent="-49695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II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May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cause severe injury major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30188" marR="0" indent="-230188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property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damage, significant financial loss, and/or result in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negative</a:t>
                      </a:r>
                      <a:r>
                        <a:rPr lang="en-US" sz="2000" kern="14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      p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ublicity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for the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organization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and/or institution.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30188" marR="0" indent="-230188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III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May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cause minor injury, illness, property damage, financial loss and/or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               </a:t>
                      </a:r>
                      <a:r>
                        <a:rPr lang="en-US" sz="2000" kern="14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                                    c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ould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result in negative publicity for the organization </a:t>
                      </a:r>
                      <a:endParaRPr lang="en-US" sz="2000" kern="1400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and/or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institution.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IV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Hazard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presents a minimal threat to safety, healt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 and well-being of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participants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868738" y="1993900"/>
            <a:ext cx="2070100" cy="26336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001000" cy="7620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dirty="0" smtClean="0"/>
              <a:t>Five Steps of Risk Analysis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86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6400800" cy="1987525"/>
          </a:xfrm>
        </p:spPr>
        <p:txBody>
          <a:bodyPr/>
          <a:lstStyle/>
          <a:p>
            <a:pPr marL="45720" indent="0">
              <a:buNone/>
            </a:pPr>
            <a:r>
              <a:rPr lang="en-US" sz="2000" dirty="0" smtClean="0"/>
              <a:t>Step </a:t>
            </a:r>
            <a:r>
              <a:rPr lang="en-US" sz="2000" dirty="0"/>
              <a:t>1—Identify Risks</a:t>
            </a:r>
          </a:p>
          <a:p>
            <a:pPr marL="45720" indent="0">
              <a:buNone/>
            </a:pPr>
            <a:r>
              <a:rPr lang="en-US" sz="2000" dirty="0" smtClean="0"/>
              <a:t>Step </a:t>
            </a:r>
            <a:r>
              <a:rPr lang="en-US" sz="2000" dirty="0"/>
              <a:t>2— Assess event to determine levels of risk</a:t>
            </a:r>
          </a:p>
          <a:p>
            <a:pPr marL="45720" indent="0">
              <a:buNone/>
            </a:pPr>
            <a:r>
              <a:rPr lang="en-US" sz="2000" dirty="0"/>
              <a:t>Step 3—Identify Methods to Manage Risks</a:t>
            </a:r>
          </a:p>
          <a:p>
            <a:pPr marL="45720" indent="0">
              <a:buNone/>
            </a:pPr>
            <a:r>
              <a:rPr lang="en-US" sz="2000" dirty="0"/>
              <a:t>Step 4—Implement </a:t>
            </a:r>
            <a:r>
              <a:rPr lang="en-US" sz="2000" dirty="0" smtClean="0"/>
              <a:t>Methods</a:t>
            </a:r>
            <a:endParaRPr lang="en-US" sz="2000" dirty="0"/>
          </a:p>
          <a:p>
            <a:pPr marL="45720" indent="0">
              <a:buNone/>
            </a:pPr>
            <a:r>
              <a:rPr lang="en-US" sz="2000" dirty="0"/>
              <a:t>Step 5—Manage and </a:t>
            </a:r>
            <a:r>
              <a:rPr lang="en-US" sz="2000" dirty="0" smtClean="0"/>
              <a:t>Evaluate</a:t>
            </a:r>
            <a:endParaRPr lang="en-US" sz="2000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962400" y="3410614"/>
            <a:ext cx="914400" cy="9144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Assess Risks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2819400" y="3620828"/>
            <a:ext cx="990600" cy="493972"/>
          </a:xfrm>
          <a:prstGeom prst="bentArrow">
            <a:avLst>
              <a:gd name="adj1" fmla="val 25000"/>
              <a:gd name="adj2" fmla="val 23649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4600" y="4267200"/>
            <a:ext cx="914400" cy="9144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Identify Risks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6200000">
            <a:off x="2510481" y="5462630"/>
            <a:ext cx="742473" cy="429436"/>
          </a:xfrm>
          <a:prstGeom prst="bentArrow">
            <a:avLst>
              <a:gd name="adj1" fmla="val 25000"/>
              <a:gd name="adj2" fmla="val 25959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00400" y="5486400"/>
            <a:ext cx="914400" cy="9144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Manage &amp; Evaluate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10800000">
            <a:off x="4191000" y="5791198"/>
            <a:ext cx="381000" cy="257386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648200" y="5486400"/>
            <a:ext cx="990600" cy="9144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Implement Methods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5715000" y="5333996"/>
            <a:ext cx="457200" cy="714588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10200" y="4277497"/>
            <a:ext cx="914400" cy="9144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Identify Methods to Manage Risks</a:t>
            </a:r>
          </a:p>
          <a:p>
            <a:pPr algn="ctr"/>
            <a:endParaRPr lang="en-US" dirty="0"/>
          </a:p>
        </p:txBody>
      </p:sp>
      <p:sp>
        <p:nvSpPr>
          <p:cNvPr id="15" name="Bent Arrow 14"/>
          <p:cNvSpPr/>
          <p:nvPr/>
        </p:nvSpPr>
        <p:spPr>
          <a:xfrm rot="5400000">
            <a:off x="5298073" y="3316873"/>
            <a:ext cx="452854" cy="11430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01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89" y="2514600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b="1" dirty="0" smtClean="0"/>
              <a:t>Identify</a:t>
            </a:r>
            <a:endParaRPr lang="en-US" sz="4300" b="1" dirty="0"/>
          </a:p>
        </p:txBody>
      </p:sp>
    </p:spTree>
    <p:extLst>
      <p:ext uri="{BB962C8B-B14F-4D97-AF65-F5344CB8AC3E}">
        <p14:creationId xmlns:p14="http://schemas.microsoft.com/office/powerpoint/2010/main" val="26677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43800" cy="2057400"/>
          </a:xfrm>
        </p:spPr>
        <p:txBody>
          <a:bodyPr>
            <a:normAutofit/>
          </a:bodyPr>
          <a:lstStyle/>
          <a:p>
            <a:pPr marL="1087438" indent="-1042988">
              <a:lnSpc>
                <a:spcPct val="110000"/>
              </a:lnSpc>
              <a:buNone/>
            </a:pPr>
            <a:r>
              <a:rPr lang="en-US" b="1" dirty="0"/>
              <a:t>Step 1</a:t>
            </a:r>
            <a:r>
              <a:rPr lang="en-US" dirty="0"/>
              <a:t>: </a:t>
            </a:r>
            <a:r>
              <a:rPr lang="en-US" dirty="0" smtClean="0"/>
              <a:t>Identify </a:t>
            </a:r>
            <a:r>
              <a:rPr lang="en-US" dirty="0"/>
              <a:t>the existing and possible threats that you might face. </a:t>
            </a:r>
            <a:r>
              <a:rPr lang="en-US" dirty="0" smtClean="0"/>
              <a:t>Look </a:t>
            </a:r>
            <a:r>
              <a:rPr lang="en-US" dirty="0"/>
              <a:t>for and identify </a:t>
            </a:r>
            <a:r>
              <a:rPr lang="en-US" dirty="0" smtClean="0"/>
              <a:t>threats </a:t>
            </a:r>
            <a:r>
              <a:rPr lang="en-US" dirty="0"/>
              <a:t>by </a:t>
            </a:r>
            <a:r>
              <a:rPr lang="en-US" dirty="0" smtClean="0"/>
              <a:t>thoroughly dissecting </a:t>
            </a:r>
            <a:r>
              <a:rPr lang="en-US" dirty="0"/>
              <a:t>the </a:t>
            </a:r>
            <a:r>
              <a:rPr lang="en-US" dirty="0" smtClean="0"/>
              <a:t>activity; </a:t>
            </a:r>
            <a:r>
              <a:rPr lang="en-US" dirty="0"/>
              <a:t>consulting </a:t>
            </a:r>
            <a:r>
              <a:rPr lang="en-US" dirty="0" smtClean="0"/>
              <a:t>with members of the organization </a:t>
            </a:r>
            <a:r>
              <a:rPr lang="en-US" dirty="0"/>
              <a:t>and </a:t>
            </a:r>
            <a:r>
              <a:rPr lang="en-US" dirty="0" smtClean="0"/>
              <a:t>the Center for Student Involvement and/or Reservation and Event Planning Services.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930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Wingdings</vt:lpstr>
      <vt:lpstr>Office Theme</vt:lpstr>
      <vt:lpstr>RISK ANALYSIS</vt:lpstr>
      <vt:lpstr>PowerPoint Presentation</vt:lpstr>
      <vt:lpstr>PowerPoint Presentation</vt:lpstr>
      <vt:lpstr>PROBABILITY</vt:lpstr>
      <vt:lpstr>SERIOUSNESS</vt:lpstr>
      <vt:lpstr>PowerPoint Presentation</vt:lpstr>
      <vt:lpstr>PowerPoint Presentation</vt:lpstr>
      <vt:lpstr>Identify</vt:lpstr>
      <vt:lpstr>PowerPoint Presentation</vt:lpstr>
      <vt:lpstr>Assess Risk</vt:lpstr>
      <vt:lpstr>PowerPoint Presentation</vt:lpstr>
      <vt:lpstr>PowerPoint Presentation</vt:lpstr>
      <vt:lpstr>Identify Methods to Manage Risks </vt:lpstr>
      <vt:lpstr>PowerPoint Presentation</vt:lpstr>
      <vt:lpstr>PowerPoint Presentation</vt:lpstr>
      <vt:lpstr>PowerPoint Presentation</vt:lpstr>
      <vt:lpstr>Implement Methods </vt:lpstr>
      <vt:lpstr>PowerPoint Presentation</vt:lpstr>
      <vt:lpstr>Manage &amp; Evaluate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ANALYSIS</dc:title>
  <dc:creator>Windows User</dc:creator>
  <cp:lastModifiedBy>user</cp:lastModifiedBy>
  <cp:revision>67</cp:revision>
  <dcterms:created xsi:type="dcterms:W3CDTF">2012-06-18T18:38:52Z</dcterms:created>
  <dcterms:modified xsi:type="dcterms:W3CDTF">2019-07-30T17:15:24Z</dcterms:modified>
</cp:coreProperties>
</file>